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2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9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58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7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5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0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0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56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1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7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5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90880-B048-4F78-BF3D-C833A2EE07F5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B6CF5-15CC-4ECC-837C-6F76A7A37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8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Duewer@nist.gov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24254" y="692515"/>
            <a:ext cx="10964007" cy="464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Evaluating Digital PCR for the quantification of human genomic DNA: </a:t>
            </a:r>
            <a:b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Accessible amplifiable targets</a:t>
            </a:r>
            <a:b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Margaret C. Kline, Erica L. 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Romsos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David L. 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Duewer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Measurement Laboratory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Institute of Standards and Technology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Gaithersburg, MD 20899-8390 USA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Contact: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David.Duewer@nist.gov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u="sng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Supporting Information</a:t>
            </a:r>
            <a:br>
              <a:rPr lang="en-US" sz="2700" u="sng" dirty="0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Trevigels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of enzyme-cut NIST1 and NIST2 DNAs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Flashgels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of enzyme-cut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NIST3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and NIST4 DNAs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Exemplar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Trevigel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of enzyme-cut and sham-cut NIST2 DNA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70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69534" y="1360977"/>
            <a:ext cx="3624676" cy="5296777"/>
            <a:chOff x="737887" y="1305222"/>
            <a:chExt cx="3624676" cy="5296777"/>
          </a:xfrm>
        </p:grpSpPr>
        <p:grpSp>
          <p:nvGrpSpPr>
            <p:cNvPr id="67" name="Group 66"/>
            <p:cNvGrpSpPr/>
            <p:nvPr/>
          </p:nvGrpSpPr>
          <p:grpSpPr>
            <a:xfrm>
              <a:off x="737887" y="1316023"/>
              <a:ext cx="3624676" cy="5285976"/>
              <a:chOff x="848710" y="991230"/>
              <a:chExt cx="3624676" cy="5285976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5" t="2691" b="1"/>
              <a:stretch/>
            </p:blipFill>
            <p:spPr bwMode="auto">
              <a:xfrm>
                <a:off x="1169377" y="1837592"/>
                <a:ext cx="3304009" cy="44396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848710" y="3605453"/>
                <a:ext cx="365485" cy="2189628"/>
                <a:chOff x="848710" y="3605453"/>
                <a:chExt cx="365485" cy="2189628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848710" y="3605453"/>
                  <a:ext cx="36548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4000</a:t>
                  </a:r>
                  <a:endParaRPr lang="en-US" sz="1400" b="1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940081" y="5579637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200</a:t>
                  </a:r>
                  <a:endParaRPr lang="en-US" sz="1400" b="1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848710" y="4214729"/>
                  <a:ext cx="36548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1250</a:t>
                  </a:r>
                  <a:endParaRPr lang="en-US" sz="1400" b="1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940081" y="4681207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800</a:t>
                  </a:r>
                  <a:endParaRPr lang="en-US" sz="1400" b="1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940081" y="5000361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500</a:t>
                  </a:r>
                  <a:endParaRPr lang="en-US" sz="1400" b="1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940081" y="5368205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300</a:t>
                  </a:r>
                  <a:endParaRPr lang="en-US" sz="1400" b="1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246743" y="2610785"/>
                <a:ext cx="456856" cy="577792"/>
                <a:chOff x="1246743" y="2610785"/>
                <a:chExt cx="456856" cy="577792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1246743" y="2610785"/>
                  <a:ext cx="45685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48502</a:t>
                  </a:r>
                  <a:endParaRPr lang="en-US" sz="14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246743" y="2973133"/>
                  <a:ext cx="45685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10171</a:t>
                  </a:r>
                  <a:endParaRPr lang="en-US" sz="1400" b="1" dirty="0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1312003" y="991230"/>
                <a:ext cx="3033658" cy="929742"/>
                <a:chOff x="1312003" y="991230"/>
                <a:chExt cx="3033658" cy="929742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1705811" y="1010466"/>
                  <a:ext cx="276999" cy="910506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Hi</a:t>
                  </a:r>
                  <a:endParaRPr lang="en-US" b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887235" y="1488161"/>
                  <a:ext cx="276999" cy="432811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Alu I</a:t>
                  </a:r>
                  <a:endParaRPr lang="en-US" b="1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281043" y="1402368"/>
                  <a:ext cx="276999" cy="518604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err="1" smtClean="0"/>
                    <a:t>EcoRI</a:t>
                  </a:r>
                  <a:endParaRPr lang="en-US" b="1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674851" y="1310227"/>
                  <a:ext cx="276999" cy="610745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Hae III</a:t>
                  </a:r>
                  <a:endParaRPr lang="en-US" b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099619" y="1694948"/>
                  <a:ext cx="276999" cy="226024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TE</a:t>
                  </a:r>
                  <a:endParaRPr lang="en-US" b="1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493427" y="1517272"/>
                  <a:ext cx="276999" cy="403700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Pst I</a:t>
                  </a:r>
                  <a:endParaRPr lang="en-US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312003" y="991230"/>
                  <a:ext cx="276999" cy="929742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Lo</a:t>
                  </a:r>
                  <a:endParaRPr lang="en-US" b="1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068662" y="1010466"/>
                  <a:ext cx="276999" cy="910506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Hi</a:t>
                  </a:r>
                  <a:endParaRPr lang="en-US" b="1" dirty="0"/>
                </a:p>
              </p:txBody>
            </p:sp>
          </p:grpSp>
        </p:grpSp>
        <p:sp>
          <p:nvSpPr>
            <p:cNvPr id="68" name="TextBox 67"/>
            <p:cNvSpPr txBox="1"/>
            <p:nvPr/>
          </p:nvSpPr>
          <p:spPr>
            <a:xfrm>
              <a:off x="2246822" y="1305222"/>
              <a:ext cx="919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NIST1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4873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NIST1 and NIST2 </a:t>
            </a:r>
            <a:r>
              <a:rPr lang="en-US" sz="4400" dirty="0" err="1" smtClean="0"/>
              <a:t>Trevigels</a:t>
            </a:r>
            <a:endParaRPr lang="en-US" sz="4400" dirty="0"/>
          </a:p>
        </p:txBody>
      </p:sp>
      <p:grpSp>
        <p:nvGrpSpPr>
          <p:cNvPr id="4" name="Group 3"/>
          <p:cNvGrpSpPr/>
          <p:nvPr/>
        </p:nvGrpSpPr>
        <p:grpSpPr>
          <a:xfrm>
            <a:off x="4229694" y="1081076"/>
            <a:ext cx="3744860" cy="5752280"/>
            <a:chOff x="5266988" y="983531"/>
            <a:chExt cx="3744860" cy="5752280"/>
          </a:xfrm>
        </p:grpSpPr>
        <p:grpSp>
          <p:nvGrpSpPr>
            <p:cNvPr id="70" name="Group 69"/>
            <p:cNvGrpSpPr/>
            <p:nvPr/>
          </p:nvGrpSpPr>
          <p:grpSpPr>
            <a:xfrm>
              <a:off x="5266988" y="983531"/>
              <a:ext cx="3744860" cy="5752280"/>
              <a:chOff x="7509294" y="713456"/>
              <a:chExt cx="3744860" cy="575228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50" t="10052" r="2539" b="485"/>
              <a:stretch/>
            </p:blipFill>
            <p:spPr bwMode="auto">
              <a:xfrm>
                <a:off x="7886700" y="1872764"/>
                <a:ext cx="3367454" cy="45929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9" name="Group 68"/>
              <p:cNvGrpSpPr/>
              <p:nvPr/>
            </p:nvGrpSpPr>
            <p:grpSpPr>
              <a:xfrm>
                <a:off x="7509294" y="3904998"/>
                <a:ext cx="365485" cy="2261975"/>
                <a:chOff x="7509294" y="3904998"/>
                <a:chExt cx="365485" cy="2261975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7509294" y="3904998"/>
                  <a:ext cx="36548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4000</a:t>
                  </a:r>
                  <a:endParaRPr lang="en-US" sz="1400" b="1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7509294" y="4665458"/>
                  <a:ext cx="36548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1250</a:t>
                  </a:r>
                  <a:endParaRPr lang="en-US" sz="1400" b="1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7600665" y="5181618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800</a:t>
                  </a:r>
                  <a:endParaRPr lang="en-US" sz="1400" b="1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600665" y="5583685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500</a:t>
                  </a:r>
                  <a:endParaRPr lang="en-US" sz="1400" b="1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600665" y="5951529"/>
                  <a:ext cx="2741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300</a:t>
                  </a:r>
                  <a:endParaRPr lang="en-US" sz="1400" b="1" dirty="0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8043088" y="713456"/>
                <a:ext cx="3044168" cy="1260771"/>
                <a:chOff x="8043088" y="576821"/>
                <a:chExt cx="3044168" cy="1260771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8438398" y="927086"/>
                  <a:ext cx="276999" cy="910506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Hi</a:t>
                  </a:r>
                  <a:endParaRPr lang="en-US" b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9229018" y="1404781"/>
                  <a:ext cx="276999" cy="432811"/>
                </a:xfrm>
                <a:prstGeom prst="rect">
                  <a:avLst/>
                </a:prstGeom>
                <a:noFill/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Alu I</a:t>
                  </a:r>
                  <a:endParaRPr lang="en-US" b="1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9624328" y="1318988"/>
                  <a:ext cx="276999" cy="518604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err="1" smtClean="0"/>
                    <a:t>EcoRI</a:t>
                  </a:r>
                  <a:endParaRPr lang="en-US" b="1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0019638" y="1226847"/>
                  <a:ext cx="276999" cy="610745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Hae III</a:t>
                  </a:r>
                  <a:endParaRPr lang="en-US" b="1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0414948" y="1611568"/>
                  <a:ext cx="276999" cy="226024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TE</a:t>
                  </a:r>
                  <a:endParaRPr lang="en-US" b="1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833708" y="1433892"/>
                  <a:ext cx="276999" cy="403700"/>
                </a:xfrm>
                <a:prstGeom prst="rect">
                  <a:avLst/>
                </a:prstGeom>
                <a:noFill/>
              </p:spPr>
              <p:txBody>
                <a:bodyPr vert="vert270" wrap="non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Pst I</a:t>
                  </a:r>
                  <a:endParaRPr lang="en-US" b="1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043088" y="576821"/>
                  <a:ext cx="276999" cy="1260771"/>
                </a:xfrm>
                <a:prstGeom prst="rect">
                  <a:avLst/>
                </a:prstGeom>
                <a:noFill/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Lo</a:t>
                  </a:r>
                  <a:endParaRPr lang="en-US" b="1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10810257" y="639731"/>
                  <a:ext cx="276999" cy="1197861"/>
                </a:xfrm>
                <a:prstGeom prst="rect">
                  <a:avLst/>
                </a:prstGeom>
                <a:noFill/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Ladder Hi</a:t>
                  </a:r>
                  <a:endParaRPr lang="en-US" b="1" dirty="0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7947311" y="2790166"/>
                <a:ext cx="456856" cy="598812"/>
                <a:chOff x="7863231" y="2790166"/>
                <a:chExt cx="456856" cy="598812"/>
              </a:xfrm>
            </p:grpSpPr>
            <p:sp>
              <p:nvSpPr>
                <p:cNvPr id="64" name="TextBox 63"/>
                <p:cNvSpPr txBox="1"/>
                <p:nvPr/>
              </p:nvSpPr>
              <p:spPr>
                <a:xfrm>
                  <a:off x="7863231" y="2790166"/>
                  <a:ext cx="45685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48502</a:t>
                  </a:r>
                  <a:endParaRPr lang="en-US" sz="1400" b="1" dirty="0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7863231" y="3173534"/>
                  <a:ext cx="45685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 smtClean="0"/>
                    <a:t>10171</a:t>
                  </a:r>
                  <a:endParaRPr lang="en-US" sz="1400" b="1" dirty="0"/>
                </a:p>
              </p:txBody>
            </p:sp>
          </p:grpSp>
        </p:grpSp>
        <p:sp>
          <p:nvSpPr>
            <p:cNvPr id="47" name="TextBox 46"/>
            <p:cNvSpPr txBox="1"/>
            <p:nvPr/>
          </p:nvSpPr>
          <p:spPr>
            <a:xfrm>
              <a:off x="6836015" y="1292029"/>
              <a:ext cx="919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NIST2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328519" y="5194755"/>
            <a:ext cx="35418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High-resolution </a:t>
            </a:r>
            <a:r>
              <a:rPr lang="en-US" sz="1600" dirty="0" err="1" smtClean="0">
                <a:solidFill>
                  <a:srgbClr val="0000FF"/>
                </a:solidFill>
              </a:rPr>
              <a:t>Trevigels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were used </a:t>
            </a:r>
            <a:r>
              <a:rPr lang="en-US" sz="1600" dirty="0" smtClean="0">
                <a:solidFill>
                  <a:srgbClr val="0000FF"/>
                </a:solidFill>
              </a:rPr>
              <a:t>to </a:t>
            </a:r>
            <a:r>
              <a:rPr lang="en-US" sz="1600" dirty="0" smtClean="0">
                <a:solidFill>
                  <a:srgbClr val="0000FF"/>
                </a:solidFill>
              </a:rPr>
              <a:t>confirm that the </a:t>
            </a:r>
            <a:r>
              <a:rPr lang="en-US" sz="1600" dirty="0" smtClean="0">
                <a:solidFill>
                  <a:srgbClr val="0000FF"/>
                </a:solidFill>
              </a:rPr>
              <a:t>uncut TE </a:t>
            </a:r>
            <a:r>
              <a:rPr lang="en-US" sz="1600" dirty="0" smtClean="0">
                <a:solidFill>
                  <a:srgbClr val="0000FF"/>
                </a:solidFill>
              </a:rPr>
              <a:t>DNAs were </a:t>
            </a:r>
            <a:r>
              <a:rPr lang="en-US" sz="1600" dirty="0" smtClean="0">
                <a:solidFill>
                  <a:srgbClr val="0000FF"/>
                </a:solidFill>
              </a:rPr>
              <a:t>little </a:t>
            </a:r>
            <a:r>
              <a:rPr lang="en-US" sz="1600" dirty="0" smtClean="0">
                <a:solidFill>
                  <a:srgbClr val="0000FF"/>
                </a:solidFill>
              </a:rPr>
              <a:t>fragmented and that the enzyme-cut </a:t>
            </a:r>
            <a:r>
              <a:rPr lang="en-US" sz="1600" dirty="0" smtClean="0">
                <a:solidFill>
                  <a:srgbClr val="0000FF"/>
                </a:solidFill>
              </a:rPr>
              <a:t>samples </a:t>
            </a:r>
            <a:r>
              <a:rPr lang="en-US" sz="1600" dirty="0" smtClean="0">
                <a:solidFill>
                  <a:srgbClr val="0000FF"/>
                </a:solidFill>
              </a:rPr>
              <a:t>were </a:t>
            </a:r>
            <a:r>
              <a:rPr lang="en-US" sz="1600" dirty="0" smtClean="0">
                <a:solidFill>
                  <a:srgbClr val="0000FF"/>
                </a:solidFill>
              </a:rPr>
              <a:t>thoroughly and characteristically fragmented.</a:t>
            </a:r>
            <a:endParaRPr lang="en-US" sz="1600" dirty="0">
              <a:solidFill>
                <a:srgbClr val="0000FF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54351"/>
              </p:ext>
            </p:extLst>
          </p:nvPr>
        </p:nvGraphicFramePr>
        <p:xfrm>
          <a:off x="8526096" y="2883249"/>
          <a:ext cx="3035300" cy="1628775"/>
        </p:xfrm>
        <a:graphic>
          <a:graphicData uri="http://schemas.openxmlformats.org/drawingml/2006/table">
            <a:tbl>
              <a:tblPr/>
              <a:tblGrid>
                <a:gridCol w="3035300"/>
              </a:tblGrid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 Parameters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0.7 % Trevigel 5000 in 1X TAE Buffer (0.21 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mL gel matrix made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microwaved ≈ 1 m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sv-S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Poured  setup 20 min 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Transfered to 4 °C for 1 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TAE buffer also stored at 4 °C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Samples 5 µL combined with 6X Loading buffer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Stained 20 min with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SybrGreen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 gel stain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10166"/>
              </p:ext>
            </p:extLst>
          </p:nvPr>
        </p:nvGraphicFramePr>
        <p:xfrm>
          <a:off x="8130942" y="1868709"/>
          <a:ext cx="3937000" cy="904875"/>
        </p:xfrm>
        <a:graphic>
          <a:graphicData uri="http://schemas.openxmlformats.org/drawingml/2006/table">
            <a:tbl>
              <a:tblPr/>
              <a:tblGrid>
                <a:gridCol w="3937000"/>
              </a:tblGrid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Ladder Lo: Flash gel DNA Marker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100,200,300,500,800,1250,2000,4000 bp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Ladder Hi: GeneRuler High Range DNA Ladder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10171,12119,13825,15258,17000,20555,24508,48502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31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39930" y="1189573"/>
            <a:ext cx="4519414" cy="5011978"/>
            <a:chOff x="1265478" y="1289935"/>
            <a:chExt cx="4519414" cy="5011978"/>
          </a:xfrm>
        </p:grpSpPr>
        <p:grpSp>
          <p:nvGrpSpPr>
            <p:cNvPr id="16" name="Group 15"/>
            <p:cNvGrpSpPr/>
            <p:nvPr/>
          </p:nvGrpSpPr>
          <p:grpSpPr>
            <a:xfrm>
              <a:off x="1265478" y="1674401"/>
              <a:ext cx="4519414" cy="4627512"/>
              <a:chOff x="1265478" y="1674401"/>
              <a:chExt cx="4519414" cy="4627512"/>
            </a:xfrm>
          </p:grpSpPr>
          <p:pic>
            <p:nvPicPr>
              <p:cNvPr id="46" name="Picture 4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22" t="9515" r="10611"/>
              <a:stretch/>
            </p:blipFill>
            <p:spPr bwMode="auto">
              <a:xfrm>
                <a:off x="1639086" y="1828800"/>
                <a:ext cx="4114800" cy="44731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1625933" y="1674401"/>
                <a:ext cx="41589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    Ladder        </a:t>
                </a:r>
                <a:r>
                  <a:rPr lang="en-US" sz="1200" dirty="0" err="1" smtClean="0"/>
                  <a:t>PstI</a:t>
                </a:r>
                <a:r>
                  <a:rPr lang="en-US" sz="1200" dirty="0" smtClean="0"/>
                  <a:t>             </a:t>
                </a:r>
                <a:r>
                  <a:rPr lang="en-US" sz="1200" dirty="0" err="1" smtClean="0"/>
                  <a:t>AluI</a:t>
                </a:r>
                <a:r>
                  <a:rPr lang="en-US" sz="1200" dirty="0" smtClean="0"/>
                  <a:t>           </a:t>
                </a:r>
                <a:r>
                  <a:rPr lang="en-US" sz="1200" dirty="0" err="1" smtClean="0"/>
                  <a:t>EcoRI</a:t>
                </a:r>
                <a:r>
                  <a:rPr lang="en-US" sz="1200" dirty="0" smtClean="0"/>
                  <a:t>         </a:t>
                </a:r>
                <a:r>
                  <a:rPr lang="en-US" sz="1200" dirty="0" err="1" smtClean="0"/>
                  <a:t>HaeIII</a:t>
                </a:r>
                <a:r>
                  <a:rPr lang="en-US" sz="1200" dirty="0" smtClean="0"/>
                  <a:t>           TE        </a:t>
                </a:r>
                <a:endParaRPr lang="en-US" sz="1200" dirty="0"/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1265478" y="3404549"/>
                <a:ext cx="314189" cy="1825034"/>
                <a:chOff x="7725062" y="3931781"/>
                <a:chExt cx="314189" cy="1825034"/>
              </a:xfrm>
              <a:solidFill>
                <a:schemeClr val="bg1"/>
              </a:solidFill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7725062" y="3931781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4000</a:t>
                  </a: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725062" y="4124826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2000</a:t>
                  </a: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7725062" y="4295849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1250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7803609" y="4453231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800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7803609" y="4610612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500</a:t>
                  </a: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7803609" y="4880771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300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7803609" y="5152117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200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7803609" y="5572149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100</a:t>
                  </a:r>
                </a:p>
              </p:txBody>
            </p:sp>
          </p:grpSp>
        </p:grpSp>
        <p:sp>
          <p:nvSpPr>
            <p:cNvPr id="93" name="TextBox 92"/>
            <p:cNvSpPr txBox="1"/>
            <p:nvPr/>
          </p:nvSpPr>
          <p:spPr>
            <a:xfrm>
              <a:off x="3121423" y="1289935"/>
              <a:ext cx="919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NIST3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010633" y="1189573"/>
            <a:ext cx="4283219" cy="4500311"/>
            <a:chOff x="6014238" y="1289935"/>
            <a:chExt cx="4283219" cy="4500311"/>
          </a:xfrm>
        </p:grpSpPr>
        <p:grpSp>
          <p:nvGrpSpPr>
            <p:cNvPr id="8" name="Group 7"/>
            <p:cNvGrpSpPr/>
            <p:nvPr/>
          </p:nvGrpSpPr>
          <p:grpSpPr>
            <a:xfrm>
              <a:off x="6014238" y="1674401"/>
              <a:ext cx="4283219" cy="4115845"/>
              <a:chOff x="8367145" y="2049561"/>
              <a:chExt cx="4283219" cy="411584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8703001" y="2049561"/>
                <a:ext cx="3947363" cy="4115845"/>
                <a:chOff x="8703001" y="2049561"/>
                <a:chExt cx="3947363" cy="4115845"/>
              </a:xfrm>
            </p:grpSpPr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8751" b="11324"/>
                <a:stretch/>
              </p:blipFill>
              <p:spPr>
                <a:xfrm>
                  <a:off x="8731404" y="2064167"/>
                  <a:ext cx="3918959" cy="4101239"/>
                </a:xfrm>
                <a:prstGeom prst="rect">
                  <a:avLst/>
                </a:prstGeom>
              </p:spPr>
            </p:pic>
            <p:sp>
              <p:nvSpPr>
                <p:cNvPr id="74" name="TextBox 73"/>
                <p:cNvSpPr txBox="1"/>
                <p:nvPr/>
              </p:nvSpPr>
              <p:spPr>
                <a:xfrm>
                  <a:off x="8703001" y="2049561"/>
                  <a:ext cx="394736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 Ladder        </a:t>
                  </a:r>
                  <a:r>
                    <a:rPr lang="en-US" sz="1200" dirty="0" err="1" smtClean="0"/>
                    <a:t>PstI</a:t>
                  </a:r>
                  <a:r>
                    <a:rPr lang="en-US" sz="1200" dirty="0" smtClean="0"/>
                    <a:t>             </a:t>
                  </a:r>
                  <a:r>
                    <a:rPr lang="en-US" sz="1200" dirty="0" err="1" smtClean="0"/>
                    <a:t>AluI</a:t>
                  </a:r>
                  <a:r>
                    <a:rPr lang="en-US" sz="1200" dirty="0" smtClean="0"/>
                    <a:t>            </a:t>
                  </a:r>
                  <a:r>
                    <a:rPr lang="en-US" sz="1200" dirty="0" err="1" smtClean="0"/>
                    <a:t>EcoRI</a:t>
                  </a:r>
                  <a:r>
                    <a:rPr lang="en-US" sz="1200" dirty="0" smtClean="0"/>
                    <a:t>         </a:t>
                  </a:r>
                  <a:r>
                    <a:rPr lang="en-US" sz="1200" dirty="0" err="1" smtClean="0"/>
                    <a:t>HaeIII</a:t>
                  </a:r>
                  <a:r>
                    <a:rPr lang="en-US" sz="1200" dirty="0" smtClean="0"/>
                    <a:t>           TE    </a:t>
                  </a:r>
                  <a:endParaRPr lang="en-US" sz="1200" dirty="0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8367145" y="3953072"/>
                <a:ext cx="314189" cy="1958846"/>
                <a:chOff x="7725062" y="3931781"/>
                <a:chExt cx="314189" cy="1958846"/>
              </a:xfrm>
              <a:solidFill>
                <a:schemeClr val="bg1"/>
              </a:solidFill>
            </p:grpSpPr>
            <p:sp>
              <p:nvSpPr>
                <p:cNvPr id="76" name="TextBox 75"/>
                <p:cNvSpPr txBox="1"/>
                <p:nvPr/>
              </p:nvSpPr>
              <p:spPr>
                <a:xfrm>
                  <a:off x="7725062" y="3931781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4000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7725062" y="4102524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2000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7725062" y="4273547"/>
                  <a:ext cx="314189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1250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7788239" y="4442079"/>
                  <a:ext cx="251012" cy="184666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800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7803609" y="4610612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500</a:t>
                  </a: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7803609" y="4925375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300</a:t>
                  </a: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7803609" y="5185570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200</a:t>
                  </a: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7803609" y="5705961"/>
                  <a:ext cx="235642" cy="18466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100</a:t>
                  </a:r>
                </a:p>
              </p:txBody>
            </p:sp>
          </p:grpSp>
        </p:grpSp>
        <p:sp>
          <p:nvSpPr>
            <p:cNvPr id="94" name="TextBox 93"/>
            <p:cNvSpPr txBox="1"/>
            <p:nvPr/>
          </p:nvSpPr>
          <p:spPr>
            <a:xfrm>
              <a:off x="7718633" y="1289935"/>
              <a:ext cx="919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NIST4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9293851" y="2485102"/>
            <a:ext cx="2759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Having confirmed </a:t>
            </a:r>
            <a:r>
              <a:rPr lang="en-US" sz="1600" dirty="0" smtClean="0">
                <a:solidFill>
                  <a:srgbClr val="0000FF"/>
                </a:solidFill>
              </a:rPr>
              <a:t>that the uncut TE DNAs were little fragmented, these l</a:t>
            </a:r>
            <a:r>
              <a:rPr lang="en-US" sz="1600" dirty="0" smtClean="0">
                <a:solidFill>
                  <a:srgbClr val="0000FF"/>
                </a:solidFill>
              </a:rPr>
              <a:t>imited resolution </a:t>
            </a:r>
            <a:r>
              <a:rPr lang="en-US" sz="1600" dirty="0" err="1" smtClean="0">
                <a:solidFill>
                  <a:srgbClr val="0000FF"/>
                </a:solidFill>
              </a:rPr>
              <a:t>Flashgels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were used </a:t>
            </a:r>
            <a:r>
              <a:rPr lang="en-US" sz="1600" dirty="0" smtClean="0">
                <a:solidFill>
                  <a:srgbClr val="0000FF"/>
                </a:solidFill>
              </a:rPr>
              <a:t>to confirm </a:t>
            </a:r>
            <a:r>
              <a:rPr lang="en-US" sz="1600" dirty="0" smtClean="0">
                <a:solidFill>
                  <a:srgbClr val="0000FF"/>
                </a:solidFill>
              </a:rPr>
              <a:t>that the enzyme-cut </a:t>
            </a:r>
            <a:r>
              <a:rPr lang="en-US" sz="1600" dirty="0" smtClean="0">
                <a:solidFill>
                  <a:srgbClr val="0000FF"/>
                </a:solidFill>
              </a:rPr>
              <a:t>samples </a:t>
            </a:r>
            <a:r>
              <a:rPr lang="en-US" sz="1600" dirty="0" smtClean="0">
                <a:solidFill>
                  <a:srgbClr val="0000FF"/>
                </a:solidFill>
              </a:rPr>
              <a:t>were thoroughly and characteristically fragmented.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4873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NIST3 and NIST4 </a:t>
            </a:r>
            <a:r>
              <a:rPr lang="en-US" sz="4400" dirty="0" err="1" smtClean="0"/>
              <a:t>FlashGels</a:t>
            </a:r>
            <a:endParaRPr lang="en-US" sz="4400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771" y="5772633"/>
            <a:ext cx="3649991" cy="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8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61" y="1434885"/>
            <a:ext cx="5112985" cy="38871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44617" y="1621673"/>
            <a:ext cx="23519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1  2    3   4   5    6   7    8    9  10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8912" y="5374711"/>
            <a:ext cx="7150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           Cut samples: 	Enzyme-restricted NIST2 DNA</a:t>
            </a:r>
          </a:p>
          <a:p>
            <a:pPr marL="1828800" indent="-1828800"/>
            <a:r>
              <a:rPr lang="en-US" dirty="0" smtClean="0">
                <a:solidFill>
                  <a:srgbClr val="0000FF"/>
                </a:solidFill>
              </a:rPr>
              <a:t>Sham-cut Samples: NIST2 DNA manipulated in identical manner, but with TE instead of enzyme-containing solution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87301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Exemplar </a:t>
            </a:r>
            <a:r>
              <a:rPr lang="en-US" sz="4400" dirty="0" err="1" smtClean="0"/>
              <a:t>Trevigel</a:t>
            </a:r>
            <a:r>
              <a:rPr lang="en-US" sz="4400" dirty="0" smtClean="0"/>
              <a:t> of Cut and Sham-cut Samples</a:t>
            </a:r>
            <a:endParaRPr lang="en-US" sz="44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44687"/>
              </p:ext>
            </p:extLst>
          </p:nvPr>
        </p:nvGraphicFramePr>
        <p:xfrm>
          <a:off x="5411570" y="1472985"/>
          <a:ext cx="6350000" cy="1990725"/>
        </p:xfrm>
        <a:graphic>
          <a:graphicData uri="http://schemas.openxmlformats.org/drawingml/2006/table">
            <a:tbl>
              <a:tblPr/>
              <a:tblGrid>
                <a:gridCol w="393700"/>
                <a:gridCol w="5956300"/>
              </a:tblGrid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Band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Sample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v-S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Flash gel DNA Marker: 100,200,300,500,800,1250,2000,4000 bp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GeneRuler High Range DNA Ladder: 10171,12119,13825,15258,17000,20555,24508,48502 bp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PstI 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Pst Sham-cut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AluI 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Alu Sham-cut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HaeIII 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Hae Sham-cut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NIST2 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GeneRuler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High Range DNA Ladder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966749"/>
              </p:ext>
            </p:extLst>
          </p:nvPr>
        </p:nvGraphicFramePr>
        <p:xfrm>
          <a:off x="7068920" y="3679953"/>
          <a:ext cx="3035300" cy="1809750"/>
        </p:xfrm>
        <a:graphic>
          <a:graphicData uri="http://schemas.openxmlformats.org/drawingml/2006/table">
            <a:tbl>
              <a:tblPr/>
              <a:tblGrid>
                <a:gridCol w="3035300"/>
              </a:tblGrid>
              <a:tr h="1809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 Parameters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0.7 % Trevigel 5000 in 1X TAE Buffer (0.21 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mL gel matrix made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microwaved ≈ 1 m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sv-S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Poured  setup 20 min 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Transfered to 4 °C for 1 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TAE buffer also stored at 4 °C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Samples 5 µL combined with 6X Loading buffer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Run @ 45 V for 130 min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Stained 20 min with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SybrGreen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 gel stain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858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369</Words>
  <Application>Microsoft Office PowerPoint</Application>
  <PresentationFormat>Widescreen</PresentationFormat>
  <Paragraphs>108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Duewer, David L. Dr.</dc:creator>
  <cp:lastModifiedBy>Duewer, David L. Dr.</cp:lastModifiedBy>
  <cp:revision>26</cp:revision>
  <dcterms:created xsi:type="dcterms:W3CDTF">2015-07-14T16:45:07Z</dcterms:created>
  <dcterms:modified xsi:type="dcterms:W3CDTF">2016-01-06T17:17:34Z</dcterms:modified>
</cp:coreProperties>
</file>