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0" r:id="rId3"/>
    <p:sldId id="315" r:id="rId4"/>
    <p:sldId id="314" r:id="rId5"/>
    <p:sldId id="319" r:id="rId6"/>
    <p:sldId id="317" r:id="rId7"/>
    <p:sldId id="318" r:id="rId8"/>
    <p:sldId id="326" r:id="rId9"/>
    <p:sldId id="321" r:id="rId10"/>
    <p:sldId id="324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4660"/>
  </p:normalViewPr>
  <p:slideViewPr>
    <p:cSldViewPr snapToGrid="0">
      <p:cViewPr varScale="1">
        <p:scale>
          <a:sx n="95" d="100"/>
          <a:sy n="95" d="100"/>
        </p:scale>
        <p:origin x="90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9450-A5DA-4443-95EA-3E3F57632332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24D-8955-4807-9006-66C10407E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24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9450-A5DA-4443-95EA-3E3F57632332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24D-8955-4807-9006-66C10407E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985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9450-A5DA-4443-95EA-3E3F57632332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24D-8955-4807-9006-66C10407E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6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9450-A5DA-4443-95EA-3E3F57632332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24D-8955-4807-9006-66C10407E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56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9450-A5DA-4443-95EA-3E3F57632332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24D-8955-4807-9006-66C10407E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36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9450-A5DA-4443-95EA-3E3F57632332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24D-8955-4807-9006-66C10407E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655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9450-A5DA-4443-95EA-3E3F57632332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24D-8955-4807-9006-66C10407E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97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9450-A5DA-4443-95EA-3E3F57632332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24D-8955-4807-9006-66C10407E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213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9450-A5DA-4443-95EA-3E3F57632332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24D-8955-4807-9006-66C10407E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6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9450-A5DA-4443-95EA-3E3F57632332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24D-8955-4807-9006-66C10407E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39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09450-A5DA-4443-95EA-3E3F57632332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24D-8955-4807-9006-66C10407E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6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09450-A5DA-4443-95EA-3E3F57632332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A824D-8955-4807-9006-66C10407E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348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avid.Duewer@nist.gov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emf"/><Relationship Id="rId5" Type="http://schemas.openxmlformats.org/officeDocument/2006/relationships/image" Target="../media/image64.emf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3.emf"/><Relationship Id="rId5" Type="http://schemas.openxmlformats.org/officeDocument/2006/relationships/image" Target="../media/image7.png"/><Relationship Id="rId10" Type="http://schemas.openxmlformats.org/officeDocument/2006/relationships/image" Target="../media/image12.emf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11" Type="http://schemas.openxmlformats.org/officeDocument/2006/relationships/image" Target="../media/image23.emf"/><Relationship Id="rId5" Type="http://schemas.openxmlformats.org/officeDocument/2006/relationships/image" Target="../media/image17.png"/><Relationship Id="rId10" Type="http://schemas.openxmlformats.org/officeDocument/2006/relationships/image" Target="../media/image22.emf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11" Type="http://schemas.openxmlformats.org/officeDocument/2006/relationships/image" Target="../media/image33.emf"/><Relationship Id="rId5" Type="http://schemas.openxmlformats.org/officeDocument/2006/relationships/image" Target="../media/image27.png"/><Relationship Id="rId10" Type="http://schemas.openxmlformats.org/officeDocument/2006/relationships/image" Target="../media/image32.emf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11" Type="http://schemas.openxmlformats.org/officeDocument/2006/relationships/image" Target="../media/image43.emf"/><Relationship Id="rId5" Type="http://schemas.openxmlformats.org/officeDocument/2006/relationships/image" Target="../media/image37.png"/><Relationship Id="rId10" Type="http://schemas.openxmlformats.org/officeDocument/2006/relationships/image" Target="../media/image42.emf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11" Type="http://schemas.openxmlformats.org/officeDocument/2006/relationships/image" Target="../media/image53.emf"/><Relationship Id="rId5" Type="http://schemas.openxmlformats.org/officeDocument/2006/relationships/image" Target="../media/image47.png"/><Relationship Id="rId10" Type="http://schemas.openxmlformats.org/officeDocument/2006/relationships/image" Target="../media/image52.emf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emf"/><Relationship Id="rId5" Type="http://schemas.openxmlformats.org/officeDocument/2006/relationships/image" Target="../media/image58.emf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24254" y="692515"/>
            <a:ext cx="10964007" cy="4644415"/>
          </a:xfrm>
        </p:spPr>
        <p:txBody>
          <a:bodyPr>
            <a:normAutofit/>
          </a:bodyPr>
          <a:lstStyle/>
          <a:p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Evaluating Digital PCR for the quantification of human genomic DNA: </a:t>
            </a: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Accessible amplifiable 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targets</a:t>
            </a:r>
            <a:b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Margaret C. Kline, Erica L.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Romsos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David L. Duewer</a:t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Measurement Laboratory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Institute of Standards and Technology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Gaithersburg, MD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20899-8390 USA</a:t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Contact: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David.Duewer@nist.gov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Supporting </a:t>
            </a:r>
            <a:r>
              <a:rPr lang="en-US" sz="2700" u="sng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Information</a:t>
            </a:r>
            <a:r>
              <a:rPr lang="en-US" sz="2700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/>
            </a:r>
            <a:br>
              <a:rPr lang="en-US" sz="2700" u="sng" dirty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Exemplar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cdPCR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and </a:t>
            </a:r>
            <a:r>
              <a:rPr lang="en-US" sz="20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ddPCR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graphics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of: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{Alu, Hae, and Pst}{cut, sham-cut, untreated} NIST2 DNA evaluated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with {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D5, ND14,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and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HBB1}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{Alu,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Eco, Hae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, and Pst}{cut, sham-cut, untreated}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NIST3 DNA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evaluated with {D5, ND14, and HBB1}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173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7026" r="8733"/>
          <a:stretch/>
        </p:blipFill>
        <p:spPr>
          <a:xfrm>
            <a:off x="71226" y="1307144"/>
            <a:ext cx="3918858" cy="409879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/>
          <a:srcRect l="12091" r="9498"/>
          <a:stretch/>
        </p:blipFill>
        <p:spPr>
          <a:xfrm>
            <a:off x="3919748" y="1307144"/>
            <a:ext cx="3647711" cy="409879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/>
          <a:srcRect l="12305" r="9503"/>
          <a:stretch/>
        </p:blipFill>
        <p:spPr>
          <a:xfrm>
            <a:off x="8415474" y="1307144"/>
            <a:ext cx="3637504" cy="4098798"/>
          </a:xfrm>
          <a:prstGeom prst="rect">
            <a:avLst/>
          </a:prstGeom>
        </p:spPr>
      </p:pic>
      <p:sp>
        <p:nvSpPr>
          <p:cNvPr id="28" name="Title 1"/>
          <p:cNvSpPr txBox="1">
            <a:spLocks/>
          </p:cNvSpPr>
          <p:nvPr/>
        </p:nvSpPr>
        <p:spPr>
          <a:xfrm>
            <a:off x="0" y="365126"/>
            <a:ext cx="12192000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C00000"/>
                </a:solidFill>
              </a:rPr>
              <a:t>NIST3: Cut &amp; Sham-cut</a:t>
            </a:r>
            <a:endParaRPr lang="en-US" sz="3600" dirty="0"/>
          </a:p>
        </p:txBody>
      </p:sp>
      <p:sp>
        <p:nvSpPr>
          <p:cNvPr id="30" name="TextBox 29"/>
          <p:cNvSpPr txBox="1"/>
          <p:nvPr/>
        </p:nvSpPr>
        <p:spPr>
          <a:xfrm>
            <a:off x="2048696" y="5065107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D5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506172" y="506510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ND14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959931" y="1129479"/>
            <a:ext cx="4136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NIST3_Sham_dd_58-D5&amp;ND14_20150921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8370120" y="1122478"/>
            <a:ext cx="3821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NIST3_Sham_dd_62-HBB1_20150922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0026889" y="5065107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HBB1</a:t>
            </a:r>
            <a:endParaRPr lang="en-US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558" y="5478653"/>
            <a:ext cx="1974628" cy="1262182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4083" y="5482674"/>
            <a:ext cx="1974628" cy="126218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87587" y="5478653"/>
            <a:ext cx="1974628" cy="126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94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Exemplar Graphics: </a:t>
            </a:r>
            <a:r>
              <a:rPr lang="en-US" dirty="0" err="1" smtClean="0"/>
              <a:t>cdPCR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927" y="1918369"/>
            <a:ext cx="3111818" cy="205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51875" y="1436861"/>
            <a:ext cx="2759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Amplification Curves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365791" y="1391647"/>
            <a:ext cx="1576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Ogive Plots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602882" y="4162216"/>
            <a:ext cx="36579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Representative panel, copied directly</a:t>
            </a:r>
          </a:p>
          <a:p>
            <a:pPr algn="ctr"/>
            <a:r>
              <a:rPr lang="en-US" dirty="0" smtClean="0"/>
              <a:t>from </a:t>
            </a:r>
            <a:r>
              <a:rPr lang="en-US" dirty="0" err="1" smtClean="0"/>
              <a:t>Fluidigm’s</a:t>
            </a:r>
            <a:r>
              <a:rPr lang="en-US" dirty="0" smtClean="0"/>
              <a:t> diagnostic display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02997" y="5258467"/>
            <a:ext cx="7123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Produced from Ct values provided in </a:t>
            </a:r>
            <a:r>
              <a:rPr lang="en-US" dirty="0" err="1" smtClean="0"/>
              <a:t>Fluidigm’s</a:t>
            </a:r>
            <a:r>
              <a:rPr lang="en-US" dirty="0" smtClean="0"/>
              <a:t> </a:t>
            </a:r>
            <a:r>
              <a:rPr lang="en-US" dirty="0"/>
              <a:t>“Detailed Table Results” </a:t>
            </a:r>
            <a:r>
              <a:rPr lang="en-US" dirty="0" smtClean="0"/>
              <a:t>export files.  For details see: Duewer DL; Kline MC; Romsos EL</a:t>
            </a:r>
            <a:r>
              <a:rPr lang="en-US" dirty="0"/>
              <a:t>. Real-time </a:t>
            </a:r>
            <a:r>
              <a:rPr lang="en-US" dirty="0" err="1"/>
              <a:t>cdPCR</a:t>
            </a:r>
            <a:r>
              <a:rPr lang="en-US" dirty="0"/>
              <a:t> opens </a:t>
            </a:r>
            <a:r>
              <a:rPr lang="en-US" dirty="0" smtClean="0"/>
              <a:t>a window </a:t>
            </a:r>
            <a:r>
              <a:rPr lang="en-US" dirty="0"/>
              <a:t>into events occurring in the first few PCR amplification </a:t>
            </a:r>
            <a:r>
              <a:rPr lang="en-US" dirty="0" smtClean="0"/>
              <a:t>cycles.  </a:t>
            </a:r>
            <a:r>
              <a:rPr lang="en-US" i="1" dirty="0" smtClean="0"/>
              <a:t>Anal </a:t>
            </a:r>
            <a:r>
              <a:rPr lang="en-US" i="1" dirty="0" err="1"/>
              <a:t>Bioanal</a:t>
            </a:r>
            <a:r>
              <a:rPr lang="en-US" i="1" dirty="0"/>
              <a:t> </a:t>
            </a:r>
            <a:r>
              <a:rPr lang="en-US" i="1" dirty="0" err="1"/>
              <a:t>Chem</a:t>
            </a:r>
            <a:r>
              <a:rPr lang="en-US" dirty="0"/>
              <a:t> </a:t>
            </a:r>
            <a:r>
              <a:rPr lang="en-US" b="1" dirty="0"/>
              <a:t>2015</a:t>
            </a:r>
            <a:r>
              <a:rPr lang="en-US" dirty="0"/>
              <a:t>, 407, </a:t>
            </a:r>
            <a:r>
              <a:rPr lang="en-US" dirty="0" smtClean="0"/>
              <a:t>9061-9069.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819605" y="2015937"/>
            <a:ext cx="22373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Each ogive displays the cumulative distribution of Ct values for a set of replicate panels as a function of</a:t>
            </a:r>
            <a:br>
              <a:rPr lang="en-US" sz="1200" dirty="0" smtClean="0">
                <a:solidFill>
                  <a:srgbClr val="0000FF"/>
                </a:solidFill>
              </a:rPr>
            </a:br>
            <a:r>
              <a:rPr lang="el-GR" sz="1200" dirty="0" smtClean="0">
                <a:solidFill>
                  <a:srgbClr val="0000FF"/>
                </a:solidFill>
                <a:cs typeface="Arial" panose="020B0604020202020204" pitchFamily="34" charset="0"/>
              </a:rPr>
              <a:t>λ</a:t>
            </a:r>
            <a:r>
              <a:rPr lang="en-US" sz="1200" dirty="0" smtClean="0">
                <a:solidFill>
                  <a:srgbClr val="0000FF"/>
                </a:solidFill>
                <a:cs typeface="Arial" panose="020B0604020202020204" pitchFamily="34" charset="0"/>
              </a:rPr>
              <a:t>=-ln(1-</a:t>
            </a:r>
            <a:r>
              <a:rPr lang="en-US" sz="1200" i="1" dirty="0" smtClean="0">
                <a:solidFill>
                  <a:srgbClr val="0000FF"/>
                </a:solidFill>
                <a:cs typeface="Arial" panose="020B0604020202020204" pitchFamily="34" charset="0"/>
              </a:rPr>
              <a:t>i</a:t>
            </a:r>
            <a:r>
              <a:rPr lang="en-US" sz="1200" dirty="0" smtClean="0">
                <a:solidFill>
                  <a:srgbClr val="0000FF"/>
                </a:solidFill>
                <a:cs typeface="Arial" panose="020B0604020202020204" pitchFamily="34" charset="0"/>
              </a:rPr>
              <a:t>/</a:t>
            </a:r>
            <a:r>
              <a:rPr lang="en-US" sz="1200" i="1" dirty="0" err="1" smtClean="0">
                <a:solidFill>
                  <a:srgbClr val="0000FF"/>
                </a:solidFill>
                <a:cs typeface="Arial" panose="020B0604020202020204" pitchFamily="34" charset="0"/>
              </a:rPr>
              <a:t>N</a:t>
            </a:r>
            <a:r>
              <a:rPr lang="en-US" sz="1200" baseline="-25000" dirty="0" err="1" smtClean="0">
                <a:solidFill>
                  <a:srgbClr val="0000FF"/>
                </a:solidFill>
                <a:cs typeface="Arial" panose="020B0604020202020204" pitchFamily="34" charset="0"/>
              </a:rPr>
              <a:t>tot</a:t>
            </a:r>
            <a:r>
              <a:rPr lang="en-US" sz="1200" dirty="0" smtClean="0">
                <a:solidFill>
                  <a:srgbClr val="0000FF"/>
                </a:solidFill>
                <a:cs typeface="Arial" panose="020B0604020202020204" pitchFamily="34" charset="0"/>
              </a:rPr>
              <a:t>)*RDF, where </a:t>
            </a:r>
            <a:r>
              <a:rPr lang="en-US" sz="1200" i="1" dirty="0" err="1" smtClean="0">
                <a:solidFill>
                  <a:srgbClr val="0000FF"/>
                </a:solidFill>
                <a:cs typeface="Arial" panose="020B0604020202020204" pitchFamily="34" charset="0"/>
              </a:rPr>
              <a:t>i</a:t>
            </a:r>
            <a:r>
              <a:rPr lang="en-US" sz="1200" dirty="0" smtClean="0">
                <a:solidFill>
                  <a:srgbClr val="0000FF"/>
                </a:solidFill>
                <a:cs typeface="Arial" panose="020B0604020202020204" pitchFamily="34" charset="0"/>
              </a:rPr>
              <a:t> indexes the rank-ordered </a:t>
            </a:r>
            <a:r>
              <a:rPr lang="en-US" sz="1200" dirty="0" err="1" smtClean="0">
                <a:solidFill>
                  <a:srgbClr val="0000FF"/>
                </a:solidFill>
                <a:cs typeface="Arial" panose="020B0604020202020204" pitchFamily="34" charset="0"/>
              </a:rPr>
              <a:t>Cts</a:t>
            </a:r>
            <a:r>
              <a:rPr lang="en-US" sz="1200" dirty="0">
                <a:solidFill>
                  <a:srgbClr val="0000FF"/>
                </a:solidFill>
                <a:cs typeface="Arial" panose="020B0604020202020204" pitchFamily="34" charset="0"/>
              </a:rPr>
              <a:t> </a:t>
            </a:r>
            <a:r>
              <a:rPr lang="en-US" sz="1200" dirty="0" smtClean="0">
                <a:solidFill>
                  <a:srgbClr val="0000FF"/>
                </a:solidFill>
                <a:cs typeface="Arial" panose="020B0604020202020204" pitchFamily="34" charset="0"/>
              </a:rPr>
              <a:t>and RDF is the Relative Dilution Factor.  RDF is by default 1.0, but differs when non-standard DNA dilutions were used.  Here, the concentration of the uncut TE solution was 1.25 times that of the enzyme cut materials, for an RDF of 1/1.25 = 0.8.</a:t>
            </a:r>
            <a:endParaRPr lang="en-US" sz="1200" dirty="0">
              <a:solidFill>
                <a:srgbClr val="0000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481" y="1822843"/>
            <a:ext cx="2709555" cy="34660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8242" y="1822843"/>
            <a:ext cx="2709555" cy="346609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99539" y="2947069"/>
            <a:ext cx="1459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FF"/>
                </a:solidFill>
              </a:rPr>
              <a:t>Low Resolution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05250" y="2947069"/>
            <a:ext cx="1495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FF"/>
                </a:solidFill>
              </a:rPr>
              <a:t>High Resolution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635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6940"/>
            <a:ext cx="12192000" cy="9875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D5: Cut vs </a:t>
            </a:r>
            <a:r>
              <a:rPr lang="en-US" dirty="0" smtClean="0">
                <a:solidFill>
                  <a:srgbClr val="C00000"/>
                </a:solidFill>
              </a:rPr>
              <a:t>Sham-cut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sz="3600" dirty="0" smtClean="0"/>
              <a:t>NIST2_Sham_cd48_58-D5_1670088062</a:t>
            </a:r>
            <a:r>
              <a:rPr lang="en-US" sz="3600" dirty="0" smtClean="0"/>
              <a:t>, 58°C</a:t>
            </a:r>
            <a:r>
              <a:rPr lang="en-US" sz="3600" dirty="0"/>
              <a:t>, </a:t>
            </a:r>
            <a:r>
              <a:rPr lang="en-US" sz="3600" dirty="0" smtClean="0"/>
              <a:t>20150908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62591" y="3550337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Sham-cut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754499" y="1441406"/>
            <a:ext cx="4336879" cy="369332"/>
            <a:chOff x="3754499" y="1350974"/>
            <a:chExt cx="4230893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3754499" y="1350974"/>
              <a:ext cx="521553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PstI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48929" y="1350974"/>
              <a:ext cx="7364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HaeIII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45688" y="1350974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AluI</a:t>
              </a:r>
              <a:endParaRPr lang="en-US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921000" y="1946851"/>
            <a:ext cx="409086" cy="277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765444" y="3383171"/>
            <a:ext cx="564642" cy="277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NTC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114" y="2986691"/>
            <a:ext cx="1730696" cy="1143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9623" y="2986691"/>
            <a:ext cx="1730696" cy="1143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3268" y="1735707"/>
            <a:ext cx="1730696" cy="1143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374" y="2986691"/>
            <a:ext cx="1730696" cy="1143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879" y="1735707"/>
            <a:ext cx="1730696" cy="1143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915" y="2986691"/>
            <a:ext cx="1730696" cy="1143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114" y="1735707"/>
            <a:ext cx="1730696" cy="1143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1657" y="1735707"/>
            <a:ext cx="1730696" cy="11430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638069" y="2200233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254" y="4440962"/>
            <a:ext cx="1875846" cy="23996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8912" y="4440962"/>
            <a:ext cx="1875846" cy="239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259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78495"/>
            <a:ext cx="12192000" cy="9875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HBB1: Cut vs </a:t>
            </a:r>
            <a:r>
              <a:rPr lang="en-US" dirty="0" smtClean="0">
                <a:solidFill>
                  <a:srgbClr val="C00000"/>
                </a:solidFill>
              </a:rPr>
              <a:t>Sham-cut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sz="3600" dirty="0" smtClean="0"/>
              <a:t>NIST2_Sham_cd48_62-HBB1_1670088061</a:t>
            </a:r>
            <a:r>
              <a:rPr lang="en-US" sz="3600" dirty="0" smtClean="0"/>
              <a:t>, </a:t>
            </a:r>
            <a:r>
              <a:rPr lang="en-US" sz="3600" dirty="0"/>
              <a:t>62°C,</a:t>
            </a:r>
            <a:r>
              <a:rPr lang="en-US" sz="3600" dirty="0" smtClean="0"/>
              <a:t> </a:t>
            </a:r>
            <a:r>
              <a:rPr lang="en-US" sz="3600" dirty="0" smtClean="0"/>
              <a:t>20150904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8013" y="1695900"/>
            <a:ext cx="1731969" cy="1143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8012" y="2945237"/>
            <a:ext cx="1731969" cy="1143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604" y="1695900"/>
            <a:ext cx="1731969" cy="114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508" y="2945237"/>
            <a:ext cx="1731969" cy="1143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195" y="1695900"/>
            <a:ext cx="1731969" cy="1143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195" y="2945237"/>
            <a:ext cx="1731969" cy="1143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7560" y="1695900"/>
            <a:ext cx="1731969" cy="1143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6049" y="2945237"/>
            <a:ext cx="1731969" cy="11430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062591" y="3550337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Sham-cut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8921000" y="1946851"/>
            <a:ext cx="409086" cy="277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8765444" y="3383171"/>
            <a:ext cx="564642" cy="277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NTC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638069" y="2200233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708" y="4440643"/>
            <a:ext cx="1875846" cy="23996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9341" y="4440643"/>
            <a:ext cx="1875846" cy="2399603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3754499" y="1411262"/>
            <a:ext cx="4336879" cy="369332"/>
            <a:chOff x="3754499" y="1350974"/>
            <a:chExt cx="4230893" cy="369332"/>
          </a:xfrm>
        </p:grpSpPr>
        <p:sp>
          <p:nvSpPr>
            <p:cNvPr id="22" name="TextBox 21"/>
            <p:cNvSpPr txBox="1"/>
            <p:nvPr/>
          </p:nvSpPr>
          <p:spPr>
            <a:xfrm>
              <a:off x="3754499" y="1350974"/>
              <a:ext cx="521553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PstI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48929" y="1350974"/>
              <a:ext cx="7364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HaeIII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45688" y="1350974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AluI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4986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029" y="2949743"/>
            <a:ext cx="1727446" cy="1143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122" y="1695591"/>
            <a:ext cx="1727446" cy="1143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2098" y="2949743"/>
            <a:ext cx="1727446" cy="1143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9466" y="1695591"/>
            <a:ext cx="1727446" cy="1143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385" y="2949743"/>
            <a:ext cx="1727446" cy="1143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237" y="1695591"/>
            <a:ext cx="1727446" cy="1143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5741" y="2949743"/>
            <a:ext cx="1727446" cy="1143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352" y="1695591"/>
            <a:ext cx="1727446" cy="1143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98553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D5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en-US" dirty="0">
                <a:solidFill>
                  <a:srgbClr val="C00000"/>
                </a:solidFill>
              </a:rPr>
              <a:t>Cut vs </a:t>
            </a:r>
            <a:r>
              <a:rPr lang="en-US" dirty="0" smtClean="0">
                <a:solidFill>
                  <a:srgbClr val="C00000"/>
                </a:solidFill>
              </a:rPr>
              <a:t>Sham-cut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sz="3600" dirty="0"/>
              <a:t>NIST3_Sham_cd48_58-D5_1670088188, 58°C, </a:t>
            </a:r>
            <a:r>
              <a:rPr lang="en-US" sz="3600" dirty="0" smtClean="0"/>
              <a:t>20150922</a:t>
            </a:r>
            <a:endParaRPr lang="en-US" sz="3600" dirty="0"/>
          </a:p>
        </p:txBody>
      </p:sp>
      <p:sp>
        <p:nvSpPr>
          <p:cNvPr id="21" name="TextBox 20"/>
          <p:cNvSpPr txBox="1"/>
          <p:nvPr/>
        </p:nvSpPr>
        <p:spPr>
          <a:xfrm>
            <a:off x="2062591" y="3550337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Sham-cut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772428" y="1398749"/>
            <a:ext cx="6015469" cy="381845"/>
            <a:chOff x="3772428" y="1338461"/>
            <a:chExt cx="6015469" cy="381845"/>
          </a:xfrm>
        </p:grpSpPr>
        <p:sp>
          <p:nvSpPr>
            <p:cNvPr id="7" name="TextBox 6"/>
            <p:cNvSpPr txBox="1"/>
            <p:nvPr/>
          </p:nvSpPr>
          <p:spPr>
            <a:xfrm>
              <a:off x="9093733" y="1338461"/>
              <a:ext cx="694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EcoRI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72428" y="1350974"/>
              <a:ext cx="521553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PstI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20475" y="1350974"/>
              <a:ext cx="624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AluI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43186" y="1350974"/>
              <a:ext cx="728084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HaeIII</a:t>
              </a:r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638069" y="2200233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907" y="4438857"/>
            <a:ext cx="1875846" cy="23996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475" y="4438857"/>
            <a:ext cx="1875846" cy="239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114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9875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ND14</a:t>
            </a:r>
            <a:r>
              <a:rPr lang="en-US" dirty="0" smtClean="0">
                <a:solidFill>
                  <a:srgbClr val="C00000"/>
                </a:solidFill>
              </a:rPr>
              <a:t>: Cut vs </a:t>
            </a:r>
            <a:r>
              <a:rPr lang="en-US" dirty="0" smtClean="0">
                <a:solidFill>
                  <a:srgbClr val="C00000"/>
                </a:solidFill>
              </a:rPr>
              <a:t>Sham-cut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sz="3600" dirty="0"/>
              <a:t>NIST3_Sham_cd48_58-ND14_1670088187, 58°C, 20150922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8271" y="1760118"/>
            <a:ext cx="1727446" cy="114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8271" y="2987857"/>
            <a:ext cx="1727446" cy="1143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605" y="1760118"/>
            <a:ext cx="1727446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605" y="2987857"/>
            <a:ext cx="1727446" cy="1143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938" y="1760118"/>
            <a:ext cx="1727446" cy="1143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938" y="2987857"/>
            <a:ext cx="1727446" cy="1143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4939" y="1760118"/>
            <a:ext cx="1727446" cy="1143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4939" y="2987857"/>
            <a:ext cx="1727446" cy="1143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062591" y="3550337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Sham-cut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772428" y="1459037"/>
            <a:ext cx="6015469" cy="381845"/>
            <a:chOff x="3772428" y="1338461"/>
            <a:chExt cx="6015469" cy="381845"/>
          </a:xfrm>
        </p:grpSpPr>
        <p:sp>
          <p:nvSpPr>
            <p:cNvPr id="22" name="TextBox 21"/>
            <p:cNvSpPr txBox="1"/>
            <p:nvPr/>
          </p:nvSpPr>
          <p:spPr>
            <a:xfrm>
              <a:off x="9093733" y="1338461"/>
              <a:ext cx="694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EcoRI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72428" y="1350974"/>
              <a:ext cx="521553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PstI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20475" y="1350974"/>
              <a:ext cx="624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AluI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43186" y="1350974"/>
              <a:ext cx="728084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HaeIII</a:t>
              </a:r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638069" y="2200233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893" y="4441635"/>
            <a:ext cx="1875846" cy="23996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5739" y="4441635"/>
            <a:ext cx="1875846" cy="239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32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287" y="3032624"/>
            <a:ext cx="1727446" cy="1143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452" y="1793944"/>
            <a:ext cx="1727446" cy="1143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3050" y="3032624"/>
            <a:ext cx="1727446" cy="1143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3050" y="1793944"/>
            <a:ext cx="1727446" cy="1143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505" y="3032624"/>
            <a:ext cx="1727446" cy="1143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12192000" cy="9875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HBB1</a:t>
            </a:r>
            <a:r>
              <a:rPr lang="en-US" dirty="0" smtClean="0">
                <a:solidFill>
                  <a:srgbClr val="C00000"/>
                </a:solidFill>
              </a:rPr>
              <a:t>: Cut vs </a:t>
            </a:r>
            <a:r>
              <a:rPr lang="en-US" dirty="0" smtClean="0">
                <a:solidFill>
                  <a:srgbClr val="C00000"/>
                </a:solidFill>
              </a:rPr>
              <a:t>Sham-cut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sz="3600" dirty="0"/>
              <a:t>NIST3_Sham_cd48_62-HBB1_1670088189, 62°C, 20150922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184" y="1793944"/>
            <a:ext cx="1727446" cy="1143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8779" y="3032624"/>
            <a:ext cx="1727446" cy="1143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318" y="1793944"/>
            <a:ext cx="1727446" cy="1143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062591" y="3550337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Sham-cut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3772428" y="1479133"/>
            <a:ext cx="6015469" cy="381845"/>
            <a:chOff x="3772428" y="1338461"/>
            <a:chExt cx="6015469" cy="381845"/>
          </a:xfrm>
        </p:grpSpPr>
        <p:sp>
          <p:nvSpPr>
            <p:cNvPr id="23" name="TextBox 22"/>
            <p:cNvSpPr txBox="1"/>
            <p:nvPr/>
          </p:nvSpPr>
          <p:spPr>
            <a:xfrm>
              <a:off x="9093733" y="1338461"/>
              <a:ext cx="694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EcoRI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72428" y="1350974"/>
              <a:ext cx="521553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PstI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320475" y="1350974"/>
              <a:ext cx="624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AluI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43186" y="1350974"/>
              <a:ext cx="728084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HaeIII</a:t>
              </a:r>
              <a:endParaRPr lang="en-US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638069" y="2200233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318" y="4436128"/>
            <a:ext cx="1875846" cy="23996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164" y="4436128"/>
            <a:ext cx="1875846" cy="239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489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Exemplar Graphics: </a:t>
            </a:r>
            <a:r>
              <a:rPr lang="en-US" dirty="0" err="1" smtClean="0"/>
              <a:t>ddPCR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467542" y="1515105"/>
            <a:ext cx="4760595" cy="4577715"/>
            <a:chOff x="7376713" y="1779265"/>
            <a:chExt cx="4760595" cy="457771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76713" y="1779265"/>
              <a:ext cx="4760595" cy="457771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8222980" y="2329670"/>
              <a:ext cx="4340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Pst</a:t>
              </a:r>
              <a:endParaRPr lang="en-US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918691" y="2329670"/>
              <a:ext cx="346893" cy="33855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1600" dirty="0" err="1" smtClean="0"/>
                <a:t>Alu</a:t>
              </a:r>
              <a:endParaRPr lang="en-US" sz="16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471838" y="2329670"/>
              <a:ext cx="4766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Eco</a:t>
              </a:r>
              <a:endParaRPr lang="en-US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948507" y="2329670"/>
              <a:ext cx="5132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Hae</a:t>
              </a:r>
              <a:endParaRPr lang="en-US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617471" y="2329670"/>
              <a:ext cx="3850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TE</a:t>
              </a:r>
              <a:endParaRPr lang="en-US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188397" y="2329670"/>
              <a:ext cx="5218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NTC</a:t>
              </a:r>
              <a:endParaRPr lang="en-US" sz="1600" dirty="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353003" y="5769654"/>
            <a:ext cx="3657924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Representative panel, copied directly</a:t>
            </a:r>
          </a:p>
          <a:p>
            <a:pPr algn="ctr"/>
            <a:r>
              <a:rPr lang="en-US" dirty="0" smtClean="0"/>
              <a:t>from Bio-Rad’s 1-D display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3003" y="1768095"/>
            <a:ext cx="360965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blue dots represent the fluorescence intensities of positive (above threshold) </a:t>
            </a:r>
            <a:r>
              <a:rPr lang="en-US" sz="1600" dirty="0" err="1"/>
              <a:t>ddPCR</a:t>
            </a:r>
            <a:r>
              <a:rPr lang="en-US" sz="1600" dirty="0"/>
              <a:t> droplets in a given assay.  The grey dots represent the background fluorescence of the negative (below threshold) droplets. The magenta horizontal line represents the user-global intensity threshold for the assay.  The horizontal axis represents the droplet counting sequence.  The light yellow vertical lines mark the well-boundaries.  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8731134" y="2227833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153052" y="2080329"/>
            <a:ext cx="1561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Sample labels (added)</a:t>
            </a:r>
            <a:endParaRPr lang="en-US" sz="1200" dirty="0">
              <a:solidFill>
                <a:srgbClr val="0000FF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8878915" y="1749680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9336115" y="1605654"/>
            <a:ext cx="860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Well labels</a:t>
            </a:r>
            <a:endParaRPr lang="en-US" sz="1200" dirty="0">
              <a:solidFill>
                <a:srgbClr val="0000FF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8902092" y="4939920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346275" y="4795894"/>
            <a:ext cx="1378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Threshold intensity</a:t>
            </a:r>
            <a:endParaRPr lang="en-US" sz="1200" dirty="0">
              <a:solidFill>
                <a:srgbClr val="0000FF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7353868" y="3627120"/>
            <a:ext cx="17536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163212" y="3209867"/>
            <a:ext cx="20310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Potentially a failed replicate;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analyst judgement required</a:t>
            </a:r>
            <a:br>
              <a:rPr lang="en-US" sz="1200" dirty="0" smtClean="0">
                <a:solidFill>
                  <a:srgbClr val="0000FF"/>
                </a:solidFill>
              </a:rPr>
            </a:br>
            <a:r>
              <a:rPr lang="en-US" sz="1200" dirty="0" smtClean="0">
                <a:solidFill>
                  <a:srgbClr val="0000FF"/>
                </a:solidFill>
              </a:rPr>
              <a:t>to evaluate whether or not to</a:t>
            </a:r>
            <a:br>
              <a:rPr lang="en-US" sz="1200" dirty="0" smtClean="0">
                <a:solidFill>
                  <a:srgbClr val="0000FF"/>
                </a:solidFill>
              </a:rPr>
            </a:br>
            <a:r>
              <a:rPr lang="en-US" sz="1200" dirty="0" smtClean="0">
                <a:solidFill>
                  <a:srgbClr val="0000FF"/>
                </a:solidFill>
              </a:rPr>
              <a:t>use result</a:t>
            </a:r>
            <a:endParaRPr lang="en-US" sz="1200" dirty="0">
              <a:solidFill>
                <a:srgbClr val="0000FF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7305609" y="2611120"/>
            <a:ext cx="1801906" cy="10142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7295978" y="3625365"/>
            <a:ext cx="1811537" cy="1603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256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2" y="1345291"/>
            <a:ext cx="3967163" cy="3814763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2047" y="1345291"/>
            <a:ext cx="3967163" cy="3814763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1040" y="1345291"/>
            <a:ext cx="3965380" cy="3813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12192000" cy="98755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NIST2: </a:t>
            </a:r>
            <a:r>
              <a:rPr lang="en-US" dirty="0">
                <a:solidFill>
                  <a:srgbClr val="C00000"/>
                </a:solidFill>
              </a:rPr>
              <a:t>Cut </a:t>
            </a:r>
            <a:r>
              <a:rPr lang="en-US" dirty="0" smtClean="0">
                <a:solidFill>
                  <a:srgbClr val="C00000"/>
                </a:solidFill>
              </a:rPr>
              <a:t>&amp; Sham-cut</a:t>
            </a:r>
            <a:endParaRPr lang="en-US" sz="3600" dirty="0"/>
          </a:p>
        </p:txBody>
      </p:sp>
      <p:sp>
        <p:nvSpPr>
          <p:cNvPr id="45" name="TextBox 44"/>
          <p:cNvSpPr txBox="1"/>
          <p:nvPr/>
        </p:nvSpPr>
        <p:spPr>
          <a:xfrm>
            <a:off x="1928120" y="4964627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D5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506172" y="496462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ND14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1959931" y="1129479"/>
            <a:ext cx="4136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NIST2_Sham_dd_58-D5&amp;ND14_20150807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221750" y="1129479"/>
            <a:ext cx="3704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NIST2_Sham_dd_62-HBB1_20150807</a:t>
            </a:r>
            <a:endParaRPr lang="en-US" dirty="0"/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6461" y="5284352"/>
            <a:ext cx="3649959" cy="1262182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0762" y="5284352"/>
            <a:ext cx="2781269" cy="984137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661" y="5284352"/>
            <a:ext cx="2781269" cy="984137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9886214" y="4964627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HBB1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538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2076</TotalTime>
  <Words>284</Words>
  <Application>Microsoft Office PowerPoint</Application>
  <PresentationFormat>Widescreen</PresentationFormat>
  <Paragraphs>74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Evaluating Digital PCR for the quantification of human genomic DNA:  Accessible amplifiable targets  Margaret C. Kline, Erica L. Romsos, David L. Duewer Materials Measurement Laboratory National Institute of Standards and Technology Gaithersburg, MD 20899-8390 USA  Contact: David.Duewer@nist.gov   Supporting Information Exemplar cdPCR and ddPCR graphics of: {Alu, Hae, and Pst}{cut, sham-cut, untreated} NIST2 DNA evaluated with {D5, ND14, and HBB1} {Alu, Eco, Hae, and Pst}{cut, sham-cut, untreated} NIST3 DNA evaluated with {D5, ND14, and HBB1}</vt:lpstr>
      <vt:lpstr>Exemplar Graphics: cdPCR</vt:lpstr>
      <vt:lpstr>D5: Cut vs Sham-cut NIST2_Sham_cd48_58-D5_1670088062, 58°C, 20150908</vt:lpstr>
      <vt:lpstr>HBB1: Cut vs Sham-cut NIST2_Sham_cd48_62-HBB1_1670088061, 62°C, 20150904</vt:lpstr>
      <vt:lpstr>D5: Cut vs Sham-cut NIST3_Sham_cd48_58-D5_1670088188, 58°C, 20150922</vt:lpstr>
      <vt:lpstr>ND14: Cut vs Sham-cut NIST3_Sham_cd48_58-ND14_1670088187, 58°C, 20150922</vt:lpstr>
      <vt:lpstr>HBB1: Cut vs Sham-cut NIST3_Sham_cd48_62-HBB1_1670088189, 62°C, 20150922</vt:lpstr>
      <vt:lpstr>Exemplar Graphics: ddPCR</vt:lpstr>
      <vt:lpstr>NIST2: Cut &amp; Sham-cut</vt:lpstr>
      <vt:lpstr>PowerPoint Presentation</vt:lpstr>
    </vt:vector>
  </TitlesOfParts>
  <Company>NIST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Cutting with enzymes cdPCR</dc:title>
  <dc:creator>Kline, Margaret C.</dc:creator>
  <cp:lastModifiedBy>Duewer, David L. Dr.</cp:lastModifiedBy>
  <cp:revision>192</cp:revision>
  <cp:lastPrinted>2015-11-23T16:49:14Z</cp:lastPrinted>
  <dcterms:created xsi:type="dcterms:W3CDTF">2015-11-20T14:06:06Z</dcterms:created>
  <dcterms:modified xsi:type="dcterms:W3CDTF">2016-01-07T22:47:38Z</dcterms:modified>
</cp:coreProperties>
</file>