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57" r:id="rId4"/>
    <p:sldId id="258" r:id="rId5"/>
    <p:sldId id="261" r:id="rId6"/>
    <p:sldId id="263" r:id="rId7"/>
    <p:sldId id="268" r:id="rId8"/>
    <p:sldId id="267" r:id="rId9"/>
    <p:sldId id="271" r:id="rId10"/>
    <p:sldId id="273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F7F7A9A-12C3-458B-9C4D-6DC858D225DA}">
          <p14:sldIdLst>
            <p14:sldId id="274"/>
            <p14:sldId id="275"/>
            <p14:sldId id="257"/>
            <p14:sldId id="258"/>
            <p14:sldId id="261"/>
            <p14:sldId id="263"/>
            <p14:sldId id="268"/>
            <p14:sldId id="267"/>
            <p14:sldId id="271"/>
            <p14:sldId id="27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44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09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45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181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4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67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66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03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15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974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711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944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C0156-891D-4FBB-B770-97D6523F3C73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8F161-CA38-4D2F-BE70-2C5FBD2062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12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David.Duewer@nist.gov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4254" y="692515"/>
            <a:ext cx="10964007" cy="4644415"/>
          </a:xfrm>
        </p:spPr>
        <p:txBody>
          <a:bodyPr>
            <a:normAutofit fontScale="90000"/>
          </a:bodyPr>
          <a:lstStyle/>
          <a:p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Evaluating Digital PCR for the quantification of human genomic DNA: </a:t>
            </a:r>
            <a:b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Accessible amplifiable 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targets</a:t>
            </a:r>
            <a:b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Margaret C. Kline, Erica L. </a:t>
            </a:r>
            <a:r>
              <a:rPr 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Romsos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David L. Duewer</a:t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Materials Measurement Laboratory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Institute of Standards and Technology</a:t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Gaithersburg, MD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20899-8390 USA</a:t>
            </a:r>
            <a:b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Contact: 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David.Duewer@nist.gov</a:t>
            </a: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700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>Supporting </a:t>
            </a:r>
            <a:r>
              <a:rPr lang="en-US" sz="2700" u="sng" dirty="0" smtClean="0">
                <a:solidFill>
                  <a:srgbClr val="0000FF"/>
                </a:solidFill>
                <a:latin typeface="Times New Roman" panose="02020603050405020304" pitchFamily="18" charset="0"/>
              </a:rPr>
              <a:t>Information</a:t>
            </a:r>
            <a:r>
              <a:rPr lang="en-US" sz="2700" u="sng" dirty="0">
                <a:solidFill>
                  <a:srgbClr val="0000FF"/>
                </a:solidFill>
                <a:latin typeface="Times New Roman" panose="02020603050405020304" pitchFamily="18" charset="0"/>
              </a:rPr>
              <a:t/>
            </a:r>
            <a:br>
              <a:rPr lang="en-US" sz="2700" u="sng" dirty="0">
                <a:solidFill>
                  <a:srgbClr val="0000FF"/>
                </a:solidFill>
                <a:latin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Exemplar </a:t>
            </a:r>
            <a:r>
              <a:rPr lang="en-US" sz="20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ddPCR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graphics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of:</a:t>
            </a:r>
            <a:b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{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AluI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HaeIII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EcoRI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, and </a:t>
            </a:r>
            <a:r>
              <a:rPr lang="en-US" sz="2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PstI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}-restricted +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untreated {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NIST1, NIST2, NIST3, and NIST4}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DNAs evaluated 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with</a:t>
            </a:r>
            <a:b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{D5,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ND14</a:t>
            </a:r>
            <a:r>
              <a:rPr lang="en-US" sz="200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2PR4, NR4Q, 22C3, ND6, HBB1, NEIF</a:t>
            </a:r>
            <a:r>
              <a:rPr lang="en-US" sz="2000" smtClean="0">
                <a:solidFill>
                  <a:srgbClr val="000000"/>
                </a:solidFill>
                <a:latin typeface="Times New Roman" panose="02020603050405020304" pitchFamily="18" charset="0"/>
              </a:rPr>
              <a:t>} </a:t>
            </a:r>
            <a:r>
              <a:rPr lang="en-US" sz="2000" smtClean="0">
                <a:solidFill>
                  <a:srgbClr val="000000"/>
                </a:solidFill>
                <a:latin typeface="Times New Roman" panose="02020603050405020304" pitchFamily="18" charset="0"/>
              </a:rPr>
              <a:t>assays.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206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96835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NIST4: 2PR4, NR4Q5, 22C3, and ND6</a:t>
            </a:r>
            <a:endParaRPr lang="en-US" sz="4000" dirty="0">
              <a:solidFill>
                <a:srgbClr val="00B05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927" y="1938710"/>
            <a:ext cx="3171825" cy="27946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14389" y="4596411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2PR4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403" y="1978403"/>
            <a:ext cx="3171825" cy="27946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162603" y="4596411"/>
            <a:ext cx="848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NR4Q5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519" y="1978403"/>
            <a:ext cx="3171825" cy="279463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 flipH="1">
            <a:off x="7146623" y="4596411"/>
            <a:ext cx="728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22C3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6555" y="1978402"/>
            <a:ext cx="3171825" cy="2794635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180554" y="4596411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ND6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960915" y="1214425"/>
            <a:ext cx="5297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NIST4_Enz_dd_60_20150901 60 °C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642559" y="2227620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124219" y="2227620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345588" y="2227620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703393" y="2227620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5302217" y="2227620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937238" y="2234694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399669" y="2238346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212135" y="2234694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667128" y="2217382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7125774" y="2217382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527508" y="2217382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8254198" y="2217382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9475878" y="2269624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10012905" y="2269624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10342918" y="2269624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11022486" y="2269624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06086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Exemplar Graphics: </a:t>
            </a:r>
            <a:r>
              <a:rPr lang="en-US" dirty="0" err="1" smtClean="0"/>
              <a:t>ddPCR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4467542" y="1515105"/>
            <a:ext cx="4760595" cy="4577715"/>
            <a:chOff x="7376713" y="1779265"/>
            <a:chExt cx="4760595" cy="457771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76713" y="1779265"/>
              <a:ext cx="4760595" cy="457771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8222980" y="2329670"/>
              <a:ext cx="4340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Pst</a:t>
              </a:r>
              <a:endParaRPr lang="en-US" sz="16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918691" y="2329670"/>
              <a:ext cx="346893" cy="338554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1600" dirty="0" err="1" smtClean="0"/>
                <a:t>Alu</a:t>
              </a:r>
              <a:endParaRPr lang="en-US" sz="16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471838" y="2329670"/>
              <a:ext cx="4766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Eco</a:t>
              </a:r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948507" y="2329670"/>
              <a:ext cx="5132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Hae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617471" y="2329670"/>
              <a:ext cx="3850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TE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1188397" y="2329670"/>
              <a:ext cx="5218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NTC</a:t>
              </a:r>
              <a:endParaRPr lang="en-US" sz="1600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353003" y="5769654"/>
            <a:ext cx="3657924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Representative panel, copied directly</a:t>
            </a:r>
          </a:p>
          <a:p>
            <a:pPr algn="ctr"/>
            <a:r>
              <a:rPr lang="en-US" dirty="0" smtClean="0"/>
              <a:t>from Bio-Rad’s 1-D display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53003" y="1768095"/>
            <a:ext cx="360965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blue dots represent the fluorescence intensities of positive (above threshold) </a:t>
            </a:r>
            <a:r>
              <a:rPr lang="en-US" sz="1600" dirty="0" err="1"/>
              <a:t>ddPCR</a:t>
            </a:r>
            <a:r>
              <a:rPr lang="en-US" sz="1600" dirty="0"/>
              <a:t> droplets in a given assay.  The grey dots represent the background fluorescence of the negative (below threshold) droplets. The magenta horizontal line represents the user-global intensity threshold for the assay.  The horizontal axis represents the droplet counting sequence.  The light yellow vertical lines mark the well-boundaries.  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8731134" y="2227833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153052" y="2080329"/>
            <a:ext cx="1561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Sample labels (added)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8878915" y="1749680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9336115" y="1605654"/>
            <a:ext cx="860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Well labels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8902092" y="4939920"/>
            <a:ext cx="457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346275" y="4795894"/>
            <a:ext cx="1378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Threshold intensity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7353868" y="3627120"/>
            <a:ext cx="17536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9163212" y="3209867"/>
            <a:ext cx="20310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Potentially a failed replicate;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analyst judgement required</a:t>
            </a:r>
            <a:br>
              <a:rPr lang="en-US" sz="1200" dirty="0" smtClean="0">
                <a:solidFill>
                  <a:srgbClr val="0000FF"/>
                </a:solidFill>
              </a:rPr>
            </a:br>
            <a:r>
              <a:rPr lang="en-US" sz="1200" dirty="0" smtClean="0">
                <a:solidFill>
                  <a:srgbClr val="0000FF"/>
                </a:solidFill>
              </a:rPr>
              <a:t>to evaluate whether or not to</a:t>
            </a:r>
            <a:br>
              <a:rPr lang="en-US" sz="1200" dirty="0" smtClean="0">
                <a:solidFill>
                  <a:srgbClr val="0000FF"/>
                </a:solidFill>
              </a:rPr>
            </a:br>
            <a:r>
              <a:rPr lang="en-US" sz="1200" dirty="0" smtClean="0">
                <a:solidFill>
                  <a:srgbClr val="0000FF"/>
                </a:solidFill>
              </a:rPr>
              <a:t>use result</a:t>
            </a:r>
            <a:endParaRPr lang="en-US" sz="1200" dirty="0">
              <a:solidFill>
                <a:srgbClr val="0000FF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7305609" y="2611120"/>
            <a:ext cx="1801906" cy="1014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7295978" y="3625365"/>
            <a:ext cx="1811537" cy="1603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469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9982" y="4274696"/>
            <a:ext cx="529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D5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234822" y="4274696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ND14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12862" y="1482262"/>
            <a:ext cx="46073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NIST1_Enz_dd_58_20150709</a:t>
            </a:r>
          </a:p>
          <a:p>
            <a:r>
              <a:rPr lang="en-US" sz="2800" dirty="0" smtClean="0"/>
              <a:t>58 °C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73" y="1257332"/>
            <a:ext cx="3173730" cy="30518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4976" y="1592218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070123" y="1592218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372069" y="1592218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750001" y="1592218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2229095" y="1592218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2510114" y="3151600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1474050" y="5490719"/>
            <a:ext cx="46237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NIST1_Enz_dd_62_20150710</a:t>
            </a:r>
          </a:p>
          <a:p>
            <a:pPr algn="r"/>
            <a:r>
              <a:rPr lang="en-US" sz="2800" dirty="0" smtClean="0"/>
              <a:t>62 °C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200515" y="3331576"/>
            <a:ext cx="86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HBB1</a:t>
            </a:r>
            <a:endParaRPr lang="en-US" sz="2400" dirty="0"/>
          </a:p>
        </p:txBody>
      </p:sp>
      <p:sp>
        <p:nvSpPr>
          <p:cNvPr id="46" name="TextBox 45"/>
          <p:cNvSpPr txBox="1"/>
          <p:nvPr/>
        </p:nvSpPr>
        <p:spPr>
          <a:xfrm>
            <a:off x="10139457" y="3331576"/>
            <a:ext cx="75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NEIF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7470" y="1257332"/>
            <a:ext cx="3173730" cy="3051810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3515115" y="1496660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3947230" y="1496660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4259934" y="1496660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4691656" y="1496660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5192266" y="1496660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5494801" y="3151600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621" y="3761517"/>
            <a:ext cx="3173730" cy="3051810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6478495" y="4081060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63" name="TextBox 62"/>
          <p:cNvSpPr txBox="1"/>
          <p:nvPr/>
        </p:nvSpPr>
        <p:spPr>
          <a:xfrm>
            <a:off x="7007432" y="4081060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64" name="TextBox 63"/>
          <p:cNvSpPr txBox="1"/>
          <p:nvPr/>
        </p:nvSpPr>
        <p:spPr>
          <a:xfrm>
            <a:off x="7309378" y="4081060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7741080" y="4739157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8185557" y="4281115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67" name="TextBox 66"/>
          <p:cNvSpPr txBox="1"/>
          <p:nvPr/>
        </p:nvSpPr>
        <p:spPr>
          <a:xfrm>
            <a:off x="8504000" y="5719169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8656" y="3761517"/>
            <a:ext cx="3173730" cy="3051810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9333782" y="4015826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69" name="TextBox 68"/>
          <p:cNvSpPr txBox="1"/>
          <p:nvPr/>
        </p:nvSpPr>
        <p:spPr>
          <a:xfrm>
            <a:off x="9777009" y="4015826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10165052" y="4015826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10611735" y="4015826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72" name="TextBox 71"/>
          <p:cNvSpPr txBox="1"/>
          <p:nvPr/>
        </p:nvSpPr>
        <p:spPr>
          <a:xfrm>
            <a:off x="11174869" y="5719169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76" name="Title 1"/>
          <p:cNvSpPr txBox="1">
            <a:spLocks/>
          </p:cNvSpPr>
          <p:nvPr/>
        </p:nvSpPr>
        <p:spPr>
          <a:xfrm>
            <a:off x="0" y="365124"/>
            <a:ext cx="12192000" cy="98755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NIST1: D5, ND14, HBB1, and NEIF</a:t>
            </a:r>
            <a:endParaRPr lang="en-US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974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4"/>
            <a:ext cx="12192000" cy="98755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NIST1: 2PR4, NR4Q, 22C3, and ND6</a:t>
            </a:r>
            <a:endParaRPr lang="en-US" sz="40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9656" y="4920715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2PR4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197804" y="4920715"/>
            <a:ext cx="91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NR4Q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207322" y="4920715"/>
            <a:ext cx="814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22C3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0119059" y="4920715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ND6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4292" y="1856208"/>
            <a:ext cx="3173730" cy="305181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503220" y="2044734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3909574" y="2044734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4228791" y="2044734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4677784" y="2044734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5163390" y="2044734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5462223" y="3462983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20" y="1856208"/>
            <a:ext cx="3173730" cy="305181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722587" y="2232708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1287993" y="2232708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1896039" y="2232708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2444673" y="3462983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5264" y="1856208"/>
            <a:ext cx="3173730" cy="305181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8332804" y="3462983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6443769" y="2034490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6948522" y="2034490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7366138" y="2034490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7913529" y="2034490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6236" y="1856208"/>
            <a:ext cx="3173730" cy="305181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1390424" y="3462983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9441042" y="2034490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60" name="TextBox 59"/>
          <p:cNvSpPr txBox="1"/>
          <p:nvPr/>
        </p:nvSpPr>
        <p:spPr>
          <a:xfrm>
            <a:off x="9945795" y="2034490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10363411" y="2034490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62" name="TextBox 61"/>
          <p:cNvSpPr txBox="1"/>
          <p:nvPr/>
        </p:nvSpPr>
        <p:spPr>
          <a:xfrm>
            <a:off x="10910802" y="2034490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3402410" y="1077357"/>
            <a:ext cx="5387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NIST1_Enz_dd_58_20150709, 58 °C</a:t>
            </a:r>
          </a:p>
        </p:txBody>
      </p:sp>
    </p:spTree>
    <p:extLst>
      <p:ext uri="{BB962C8B-B14F-4D97-AF65-F5344CB8AC3E}">
        <p14:creationId xmlns:p14="http://schemas.microsoft.com/office/powerpoint/2010/main" val="1674731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897" y="1307708"/>
            <a:ext cx="3173730" cy="305181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16" y="1275434"/>
            <a:ext cx="3173730" cy="305181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8270" y="3717826"/>
            <a:ext cx="3173730" cy="305181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537" y="3717826"/>
            <a:ext cx="3173730" cy="3051810"/>
          </a:xfrm>
          <a:prstGeom prst="rect">
            <a:avLst/>
          </a:prstGeom>
        </p:spPr>
      </p:pic>
      <p:sp>
        <p:nvSpPr>
          <p:cNvPr id="29" name="Title 1"/>
          <p:cNvSpPr txBox="1">
            <a:spLocks/>
          </p:cNvSpPr>
          <p:nvPr/>
        </p:nvSpPr>
        <p:spPr>
          <a:xfrm>
            <a:off x="0" y="365124"/>
            <a:ext cx="12192000" cy="987552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NIST2: D5, ND14, HBB1, and NEIF</a:t>
            </a:r>
            <a:endParaRPr lang="en-US" sz="4000" dirty="0">
              <a:solidFill>
                <a:srgbClr val="00B05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29982" y="4274696"/>
            <a:ext cx="529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D5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4353160" y="4274696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ND14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6108206" y="1482262"/>
            <a:ext cx="46073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NIST2_Enz_dd_58_20150721</a:t>
            </a:r>
          </a:p>
          <a:p>
            <a:r>
              <a:rPr lang="en-US" sz="2800" dirty="0" smtClean="0"/>
              <a:t>58 °C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19670" y="1549186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994817" y="1549186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1329037" y="1549186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1706969" y="1549186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2132273" y="1549186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2510114" y="2951951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1482382" y="5490719"/>
            <a:ext cx="46237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 smtClean="0"/>
              <a:t>NIST2_Enz_dd_62_20150721</a:t>
            </a:r>
          </a:p>
          <a:p>
            <a:pPr algn="r"/>
            <a:r>
              <a:rPr lang="en-US" sz="2800" dirty="0" smtClean="0"/>
              <a:t>62 °C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318853" y="3331576"/>
            <a:ext cx="86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HBB1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10257795" y="3331576"/>
            <a:ext cx="75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NEIF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3654967" y="1485902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4087082" y="1485902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4399786" y="1485902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4831508" y="1485902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5332118" y="1485902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47" name="TextBox 46"/>
          <p:cNvSpPr txBox="1"/>
          <p:nvPr/>
        </p:nvSpPr>
        <p:spPr>
          <a:xfrm>
            <a:off x="5634653" y="2845635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6544579" y="3915589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49" name="TextBox 48"/>
          <p:cNvSpPr txBox="1"/>
          <p:nvPr/>
        </p:nvSpPr>
        <p:spPr>
          <a:xfrm>
            <a:off x="7073516" y="3915589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50" name="TextBox 49"/>
          <p:cNvSpPr txBox="1"/>
          <p:nvPr/>
        </p:nvSpPr>
        <p:spPr>
          <a:xfrm>
            <a:off x="7375462" y="3915589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51" name="TextBox 50"/>
          <p:cNvSpPr txBox="1"/>
          <p:nvPr/>
        </p:nvSpPr>
        <p:spPr>
          <a:xfrm>
            <a:off x="7751824" y="4572295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8198052" y="3905388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53" name="TextBox 52"/>
          <p:cNvSpPr txBox="1"/>
          <p:nvPr/>
        </p:nvSpPr>
        <p:spPr>
          <a:xfrm>
            <a:off x="8622338" y="5429056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9452120" y="4015826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9895347" y="4015826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10283390" y="4015826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10730073" y="4015826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11293207" y="5363822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08719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8270" y="1868905"/>
            <a:ext cx="3173730" cy="305181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908" y="1868905"/>
            <a:ext cx="3173730" cy="305181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546" y="1868905"/>
            <a:ext cx="3173730" cy="305181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84" y="1870725"/>
            <a:ext cx="3173730" cy="30518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58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NIST2: </a:t>
            </a:r>
            <a:r>
              <a:rPr lang="en-US" dirty="0">
                <a:solidFill>
                  <a:srgbClr val="00B050"/>
                </a:solidFill>
              </a:rPr>
              <a:t>2PR4, NR4Q, 22C3, and ND6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279656" y="4920715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2PR4</a:t>
            </a:r>
            <a:endParaRPr lang="en-US" sz="2400" dirty="0"/>
          </a:p>
        </p:txBody>
      </p:sp>
      <p:sp>
        <p:nvSpPr>
          <p:cNvPr id="52" name="TextBox 51"/>
          <p:cNvSpPr txBox="1"/>
          <p:nvPr/>
        </p:nvSpPr>
        <p:spPr>
          <a:xfrm>
            <a:off x="4197804" y="4920715"/>
            <a:ext cx="91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NR4Q</a:t>
            </a:r>
            <a:endParaRPr lang="en-US" sz="2400" dirty="0"/>
          </a:p>
        </p:txBody>
      </p:sp>
      <p:sp>
        <p:nvSpPr>
          <p:cNvPr id="53" name="TextBox 52"/>
          <p:cNvSpPr txBox="1"/>
          <p:nvPr/>
        </p:nvSpPr>
        <p:spPr>
          <a:xfrm>
            <a:off x="7207322" y="4920715"/>
            <a:ext cx="814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22C3</a:t>
            </a:r>
            <a:endParaRPr lang="en-US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10237397" y="4920715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ND6</a:t>
            </a:r>
            <a:endParaRPr lang="en-US" sz="2400" dirty="0"/>
          </a:p>
        </p:txBody>
      </p:sp>
      <p:sp>
        <p:nvSpPr>
          <p:cNvPr id="55" name="TextBox 54"/>
          <p:cNvSpPr txBox="1"/>
          <p:nvPr/>
        </p:nvSpPr>
        <p:spPr>
          <a:xfrm>
            <a:off x="3503220" y="2044734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3984880" y="2044734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4293339" y="2044734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4720816" y="2044734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59" name="TextBox 58"/>
          <p:cNvSpPr txBox="1"/>
          <p:nvPr/>
        </p:nvSpPr>
        <p:spPr>
          <a:xfrm>
            <a:off x="5206422" y="2044734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60" name="TextBox 59"/>
          <p:cNvSpPr txBox="1"/>
          <p:nvPr/>
        </p:nvSpPr>
        <p:spPr>
          <a:xfrm>
            <a:off x="5516013" y="3473741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636523" y="2125128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62" name="TextBox 61"/>
          <p:cNvSpPr txBox="1"/>
          <p:nvPr/>
        </p:nvSpPr>
        <p:spPr>
          <a:xfrm>
            <a:off x="1234203" y="2125128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63" name="TextBox 62"/>
          <p:cNvSpPr txBox="1"/>
          <p:nvPr/>
        </p:nvSpPr>
        <p:spPr>
          <a:xfrm>
            <a:off x="1896039" y="2125128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64" name="TextBox 63"/>
          <p:cNvSpPr txBox="1"/>
          <p:nvPr/>
        </p:nvSpPr>
        <p:spPr>
          <a:xfrm>
            <a:off x="2401641" y="3473741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8451142" y="3473741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66" name="TextBox 65"/>
          <p:cNvSpPr txBox="1"/>
          <p:nvPr/>
        </p:nvSpPr>
        <p:spPr>
          <a:xfrm>
            <a:off x="6519075" y="2034490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67" name="TextBox 66"/>
          <p:cNvSpPr txBox="1"/>
          <p:nvPr/>
        </p:nvSpPr>
        <p:spPr>
          <a:xfrm>
            <a:off x="7056102" y="2034490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68" name="TextBox 67"/>
          <p:cNvSpPr txBox="1"/>
          <p:nvPr/>
        </p:nvSpPr>
        <p:spPr>
          <a:xfrm>
            <a:off x="7527508" y="2034490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69" name="TextBox 68"/>
          <p:cNvSpPr txBox="1"/>
          <p:nvPr/>
        </p:nvSpPr>
        <p:spPr>
          <a:xfrm>
            <a:off x="8010351" y="2034490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11444214" y="3473741"/>
            <a:ext cx="521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NTC</a:t>
            </a:r>
            <a:endParaRPr lang="en-US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9441042" y="2034490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72" name="TextBox 71"/>
          <p:cNvSpPr txBox="1"/>
          <p:nvPr/>
        </p:nvSpPr>
        <p:spPr>
          <a:xfrm>
            <a:off x="9978069" y="2034490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73" name="TextBox 72"/>
          <p:cNvSpPr txBox="1"/>
          <p:nvPr/>
        </p:nvSpPr>
        <p:spPr>
          <a:xfrm>
            <a:off x="10438717" y="2034490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11039898" y="2034490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75" name="TextBox 74"/>
          <p:cNvSpPr txBox="1"/>
          <p:nvPr/>
        </p:nvSpPr>
        <p:spPr>
          <a:xfrm>
            <a:off x="3402410" y="1077357"/>
            <a:ext cx="5387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NIST2_Enz_dd_60_20150722, </a:t>
            </a:r>
            <a:r>
              <a:rPr lang="en-US" sz="2800" dirty="0" smtClean="0"/>
              <a:t>60 </a:t>
            </a:r>
            <a:r>
              <a:rPr lang="en-US" sz="2800" dirty="0"/>
              <a:t>°C</a:t>
            </a:r>
          </a:p>
        </p:txBody>
      </p:sp>
    </p:spTree>
    <p:extLst>
      <p:ext uri="{BB962C8B-B14F-4D97-AF65-F5344CB8AC3E}">
        <p14:creationId xmlns:p14="http://schemas.microsoft.com/office/powerpoint/2010/main" val="1468853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80281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NIST3: D5, ND14, HBB1, and NEIF</a:t>
            </a:r>
            <a:endParaRPr lang="en-US" sz="4000" dirty="0">
              <a:solidFill>
                <a:srgbClr val="00B05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893" y="1252982"/>
            <a:ext cx="3176107" cy="30540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252982"/>
            <a:ext cx="3176107" cy="305409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622991"/>
            <a:ext cx="3176107" cy="305409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893" y="3586049"/>
            <a:ext cx="3176107" cy="3054096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1640816" y="5496734"/>
            <a:ext cx="44557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800" dirty="0" smtClean="0"/>
              <a:t>NIST3_Enz_dd_62_2015081862 °C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429982" y="4274696"/>
            <a:ext cx="529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D5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353160" y="4274696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ND14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41289" y="1549186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16436" y="1549186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224529" y="1549186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1646006" y="1549186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315156" y="1566610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3368439" y="1485902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830869" y="1481558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4086405" y="1485902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492492" y="1481558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203936" y="1481558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541643" y="3890137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7016790" y="3890137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7324883" y="3890137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7746360" y="3890137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8415510" y="3907561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7393699" y="3259929"/>
            <a:ext cx="86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HBB1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10332641" y="3259929"/>
            <a:ext cx="75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NEIF</a:t>
            </a:r>
            <a:endParaRPr lang="en-US" sz="2400" dirty="0"/>
          </a:p>
        </p:txBody>
      </p:sp>
      <p:sp>
        <p:nvSpPr>
          <p:cNvPr id="33" name="TextBox 32"/>
          <p:cNvSpPr txBox="1"/>
          <p:nvPr/>
        </p:nvSpPr>
        <p:spPr>
          <a:xfrm>
            <a:off x="9476830" y="3771602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9872570" y="3771602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10269951" y="3767258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11138153" y="3767258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6107179" y="1386895"/>
            <a:ext cx="445583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NIST3_Enz_dd_58_20150818</a:t>
            </a:r>
          </a:p>
          <a:p>
            <a:r>
              <a:rPr lang="en-US" sz="2800" dirty="0" smtClean="0"/>
              <a:t>58 </a:t>
            </a:r>
            <a:r>
              <a:rPr lang="en-US" sz="2800" dirty="0"/>
              <a:t>°C</a:t>
            </a:r>
          </a:p>
        </p:txBody>
      </p:sp>
    </p:spTree>
    <p:extLst>
      <p:ext uri="{BB962C8B-B14F-4D97-AF65-F5344CB8AC3E}">
        <p14:creationId xmlns:p14="http://schemas.microsoft.com/office/powerpoint/2010/main" val="3136818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8270" y="2191580"/>
            <a:ext cx="3173730" cy="30518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548" y="2191580"/>
            <a:ext cx="3173730" cy="305181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3448" y="2191580"/>
            <a:ext cx="3173730" cy="30518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91580"/>
            <a:ext cx="3173730" cy="305181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294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NIST3: </a:t>
            </a:r>
            <a:r>
              <a:rPr lang="en-US" dirty="0">
                <a:solidFill>
                  <a:srgbClr val="00B050"/>
                </a:solidFill>
              </a:rPr>
              <a:t>2PR4, NR4Q, 22C3, and ND6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88365" y="5295191"/>
            <a:ext cx="8210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2PR4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206513" y="5295191"/>
            <a:ext cx="912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NR4Q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216031" y="5295191"/>
            <a:ext cx="814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22C3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246106" y="5295191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ND6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173730" y="1380850"/>
            <a:ext cx="5215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NIST3_Enz_dd_60_20150818 60°C</a:t>
            </a:r>
            <a:endParaRPr 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503220" y="2358252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984880" y="2358252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293339" y="2358252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4720816" y="2358252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345762" y="2358252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36523" y="2438646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234203" y="2438646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157303" y="2438646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519075" y="2348008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7125774" y="2348008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527508" y="2348008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8254198" y="2348008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9441042" y="2348008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10039032" y="2348008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10438717" y="2348008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11240197" y="2348008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622532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049" y="929776"/>
            <a:ext cx="3176107" cy="3054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825" y="118403"/>
            <a:ext cx="10515600" cy="725312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rgbClr val="00B050"/>
                </a:solidFill>
              </a:rPr>
              <a:t>NIST4: D5, ND14, HBB1, and NEIF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89" y="843715"/>
            <a:ext cx="3176107" cy="305409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40914" y="447708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ND14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893" y="3706814"/>
            <a:ext cx="3176107" cy="305409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2109" y="3690406"/>
            <a:ext cx="3176107" cy="305409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0469602" y="4891884"/>
            <a:ext cx="1011905" cy="872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0636235" y="5328084"/>
            <a:ext cx="737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Failed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56790" y="5287230"/>
            <a:ext cx="4537589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dirty="0" smtClean="0"/>
              <a:t>NIST4_Enz_dd_62_20150901</a:t>
            </a:r>
          </a:p>
          <a:p>
            <a:pPr algn="r"/>
            <a:r>
              <a:rPr lang="en-US" sz="2800" dirty="0" smtClean="0"/>
              <a:t>62 °C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6110790" y="1537454"/>
            <a:ext cx="445583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/>
              <a:t>NIST4_Enz_dd_58_20150831</a:t>
            </a:r>
          </a:p>
          <a:p>
            <a:r>
              <a:rPr lang="en-US" sz="2800" dirty="0" smtClean="0"/>
              <a:t>58 °C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1572887" y="3944142"/>
            <a:ext cx="5293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D5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086270" y="3944141"/>
            <a:ext cx="883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ND14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580628" y="1618858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055775" y="1618858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1363868" y="1618858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1785345" y="1618858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2454495" y="1636282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548196" y="1755292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3993207" y="1750948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4274869" y="1755292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4715791" y="1750948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5366271" y="1750948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6506807" y="3890137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32" name="TextBox 31"/>
          <p:cNvSpPr txBox="1"/>
          <p:nvPr/>
        </p:nvSpPr>
        <p:spPr>
          <a:xfrm>
            <a:off x="6981954" y="3890137"/>
            <a:ext cx="346893" cy="33855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US" sz="1600" dirty="0" err="1" smtClean="0"/>
              <a:t>Alu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7298756" y="3890137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7720233" y="3890137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8415510" y="3907561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7393699" y="3259929"/>
            <a:ext cx="86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HBB1</a:t>
            </a:r>
            <a:endParaRPr lang="en-US" sz="2400" dirty="0"/>
          </a:p>
        </p:txBody>
      </p:sp>
      <p:sp>
        <p:nvSpPr>
          <p:cNvPr id="37" name="TextBox 36"/>
          <p:cNvSpPr txBox="1"/>
          <p:nvPr/>
        </p:nvSpPr>
        <p:spPr>
          <a:xfrm>
            <a:off x="10332641" y="3259929"/>
            <a:ext cx="752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NEIF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9476830" y="3876110"/>
            <a:ext cx="434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Pst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9872570" y="3876110"/>
            <a:ext cx="47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Eco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10269951" y="3871766"/>
            <a:ext cx="513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Hae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11138153" y="3871766"/>
            <a:ext cx="385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34043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431</Words>
  <Application>Microsoft Office PowerPoint</Application>
  <PresentationFormat>Widescreen</PresentationFormat>
  <Paragraphs>233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Office Theme</vt:lpstr>
      <vt:lpstr>Evaluating Digital PCR for the quantification of human genomic DNA:  Accessible amplifiable targets  Margaret C. Kline, Erica L. Romsos, David L. Duewer Materials Measurement Laboratory National Institute of Standards and Technology Gaithersburg, MD 20899-8390 USA  Contact: David.Duewer@nist.gov   Supporting Information Exemplar ddPCR graphics of: {AluI, HaeIII, EcoRI, and PstI}-restricted + untreated {NIST1, NIST2, NIST3, and NIST4} DNAs evaluated with {D5, ND14, 2PR4, NR4Q, 22C3, ND6, HBB1, NEIF} assays.</vt:lpstr>
      <vt:lpstr>Exemplar Graphics: ddPCR</vt:lpstr>
      <vt:lpstr>PowerPoint Presentation</vt:lpstr>
      <vt:lpstr>NIST1: 2PR4, NR4Q, 22C3, and ND6</vt:lpstr>
      <vt:lpstr>PowerPoint Presentation</vt:lpstr>
      <vt:lpstr>NIST2: 2PR4, NR4Q, 22C3, and ND6</vt:lpstr>
      <vt:lpstr>NIST3: D5, ND14, HBB1, and NEIF</vt:lpstr>
      <vt:lpstr>NIST3: 2PR4, NR4Q, 22C3, and ND6</vt:lpstr>
      <vt:lpstr>NIST4: D5, ND14, HBB1, and NEIF</vt:lpstr>
      <vt:lpstr>NIST4: 2PR4, NR4Q5, 22C3, and ND6</vt:lpstr>
    </vt:vector>
  </TitlesOfParts>
  <Company>NIST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Cutting with enzymes</dc:title>
  <dc:creator>Kline, Margaret C.</dc:creator>
  <cp:lastModifiedBy>Duewer, David L. Dr.</cp:lastModifiedBy>
  <cp:revision>89</cp:revision>
  <cp:lastPrinted>2016-01-07T12:14:55Z</cp:lastPrinted>
  <dcterms:created xsi:type="dcterms:W3CDTF">2015-11-17T16:36:17Z</dcterms:created>
  <dcterms:modified xsi:type="dcterms:W3CDTF">2016-01-07T19:59:03Z</dcterms:modified>
</cp:coreProperties>
</file>