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7" r:id="rId4"/>
    <p:sldId id="258" r:id="rId5"/>
    <p:sldId id="256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24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16/11/2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16/11/2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16/11/2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16/11/2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16/11/2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16/11/2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16/11/2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16/11/2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16/11/2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16/11/2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16/11/2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16/11/2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emf"/><Relationship Id="rId12" Type="http://schemas.openxmlformats.org/officeDocument/2006/relationships/image" Target="../media/image11.emf"/><Relationship Id="rId13" Type="http://schemas.openxmlformats.org/officeDocument/2006/relationships/image" Target="../media/image12.emf"/><Relationship Id="rId14" Type="http://schemas.openxmlformats.org/officeDocument/2006/relationships/image" Target="../media/image13.emf"/><Relationship Id="rId15" Type="http://schemas.openxmlformats.org/officeDocument/2006/relationships/image" Target="../media/image14.emf"/><Relationship Id="rId16" Type="http://schemas.openxmlformats.org/officeDocument/2006/relationships/image" Target="../media/image15.emf"/><Relationship Id="rId17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7" Type="http://schemas.openxmlformats.org/officeDocument/2006/relationships/image" Target="../media/image6.emf"/><Relationship Id="rId8" Type="http://schemas.openxmlformats.org/officeDocument/2006/relationships/image" Target="../media/image7.emf"/><Relationship Id="rId9" Type="http://schemas.openxmlformats.org/officeDocument/2006/relationships/image" Target="../media/image8.emf"/><Relationship Id="rId10" Type="http://schemas.openxmlformats.org/officeDocument/2006/relationships/image" Target="../media/image9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emf"/><Relationship Id="rId5" Type="http://schemas.openxmlformats.org/officeDocument/2006/relationships/image" Target="../media/image20.emf"/><Relationship Id="rId6" Type="http://schemas.openxmlformats.org/officeDocument/2006/relationships/image" Target="../media/image21.emf"/><Relationship Id="rId7" Type="http://schemas.openxmlformats.org/officeDocument/2006/relationships/image" Target="../media/image2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5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45" y="6525344"/>
            <a:ext cx="50223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Supplementary Figure 1. Aberrant target gene expression in AML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347864" y="4365104"/>
            <a:ext cx="2483768" cy="2088232"/>
            <a:chOff x="7380312" y="3140968"/>
            <a:chExt cx="2483768" cy="2088232"/>
          </a:xfrm>
        </p:grpSpPr>
        <p:pic>
          <p:nvPicPr>
            <p:cNvPr id="2055" name="Picture 7" descr="C:\Users\Administrator\Desktop\data in SCU\manuscript\prognostic factor in AML\to J Heamatology and Oncology\revision 100916\normal vs cancer data\H dataset UBE2E1.e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380312" y="3140968"/>
              <a:ext cx="1511300" cy="2087563"/>
            </a:xfrm>
            <a:prstGeom prst="rect">
              <a:avLst/>
            </a:prstGeom>
            <a:noFill/>
          </p:spPr>
        </p:pic>
        <p:pic>
          <p:nvPicPr>
            <p:cNvPr id="2059" name="Picture 11" descr="C:\Users\Administrator\Desktop\data in SCU\manuscript\prognostic factor in AML\to J Heamatology and Oncology\revision 100916\normal vs cancer data\V dataset UBE2E1.e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676630" y="3141637"/>
              <a:ext cx="1187450" cy="2087563"/>
            </a:xfrm>
            <a:prstGeom prst="rect">
              <a:avLst/>
            </a:prstGeom>
            <a:noFill/>
          </p:spPr>
        </p:pic>
      </p:grpSp>
      <p:grpSp>
        <p:nvGrpSpPr>
          <p:cNvPr id="15" name="组合 14"/>
          <p:cNvGrpSpPr/>
          <p:nvPr/>
        </p:nvGrpSpPr>
        <p:grpSpPr>
          <a:xfrm>
            <a:off x="251520" y="4365773"/>
            <a:ext cx="2520280" cy="2087563"/>
            <a:chOff x="6372200" y="4149749"/>
            <a:chExt cx="2520280" cy="2087563"/>
          </a:xfrm>
        </p:grpSpPr>
        <p:pic>
          <p:nvPicPr>
            <p:cNvPr id="2056" name="Picture 8" descr="C:\Users\Administrator\Desktop\data in SCU\manuscript\prognostic factor in AML\to J Heamatology and Oncology\revision 100916\normal vs cancer data\H dataset SLC25A37.e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372200" y="4149749"/>
              <a:ext cx="1511300" cy="2087563"/>
            </a:xfrm>
            <a:prstGeom prst="rect">
              <a:avLst/>
            </a:prstGeom>
            <a:noFill/>
          </p:spPr>
        </p:pic>
        <p:pic>
          <p:nvPicPr>
            <p:cNvPr id="2060" name="Picture 12" descr="C:\Users\Administrator\Desktop\data in SCU\manuscript\prognostic factor in AML\to J Heamatology and Oncology\revision 100916\normal vs cancer data\V dataset SLC25A37.e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705030" y="4149749"/>
              <a:ext cx="1187450" cy="2052637"/>
            </a:xfrm>
            <a:prstGeom prst="rect">
              <a:avLst/>
            </a:prstGeom>
            <a:noFill/>
          </p:spPr>
        </p:pic>
      </p:grpSp>
      <p:grpSp>
        <p:nvGrpSpPr>
          <p:cNvPr id="17" name="组合 16"/>
          <p:cNvGrpSpPr/>
          <p:nvPr/>
        </p:nvGrpSpPr>
        <p:grpSpPr>
          <a:xfrm>
            <a:off x="6372200" y="2276872"/>
            <a:ext cx="2520280" cy="2087563"/>
            <a:chOff x="5436096" y="2132856"/>
            <a:chExt cx="2520280" cy="2087563"/>
          </a:xfrm>
        </p:grpSpPr>
        <p:pic>
          <p:nvPicPr>
            <p:cNvPr id="2057" name="Picture 9" descr="C:\Users\Administrator\Desktop\data in SCU\manuscript\prognostic factor in AML\to J Heamatology and Oncology\revision 100916\normal vs cancer data\H dataset LEF1.em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436096" y="2132856"/>
              <a:ext cx="1547813" cy="2087563"/>
            </a:xfrm>
            <a:prstGeom prst="rect">
              <a:avLst/>
            </a:prstGeom>
            <a:noFill/>
          </p:spPr>
        </p:pic>
        <p:pic>
          <p:nvPicPr>
            <p:cNvPr id="2061" name="Picture 13" descr="C:\Users\Administrator\Desktop\data in SCU\manuscript\prognostic factor in AML\to J Heamatology and Oncology\revision 100916\normal vs cancer data\V dataset LEF1.emf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768926" y="2132856"/>
              <a:ext cx="1187450" cy="2052637"/>
            </a:xfrm>
            <a:prstGeom prst="rect">
              <a:avLst/>
            </a:prstGeom>
            <a:noFill/>
          </p:spPr>
        </p:pic>
      </p:grpSp>
      <p:grpSp>
        <p:nvGrpSpPr>
          <p:cNvPr id="19" name="组合 18"/>
          <p:cNvGrpSpPr/>
          <p:nvPr/>
        </p:nvGrpSpPr>
        <p:grpSpPr>
          <a:xfrm>
            <a:off x="3347864" y="2204517"/>
            <a:ext cx="2520280" cy="2160587"/>
            <a:chOff x="5436096" y="-99739"/>
            <a:chExt cx="2520280" cy="2160587"/>
          </a:xfrm>
        </p:grpSpPr>
        <p:pic>
          <p:nvPicPr>
            <p:cNvPr id="2054" name="Picture 6" descr="C:\Users\Administrator\Desktop\data in SCU\manuscript\prognostic factor in AML\to J Heamatology and Oncology\revision 100916\normal vs cancer data\H dataset KLF.em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436096" y="-99739"/>
              <a:ext cx="1547813" cy="2160587"/>
            </a:xfrm>
            <a:prstGeom prst="rect">
              <a:avLst/>
            </a:prstGeom>
            <a:noFill/>
          </p:spPr>
        </p:pic>
        <p:pic>
          <p:nvPicPr>
            <p:cNvPr id="2062" name="Picture 14" descr="C:\Users\Administrator\Desktop\data in SCU\manuscript\prognostic factor in AML\to J Heamatology and Oncology\revision 100916\normal vs cancer data\V dataset KLF.emf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768926" y="-63227"/>
              <a:ext cx="1187450" cy="2124075"/>
            </a:xfrm>
            <a:prstGeom prst="rect">
              <a:avLst/>
            </a:prstGeom>
            <a:noFill/>
          </p:spPr>
        </p:pic>
      </p:grpSp>
      <p:grpSp>
        <p:nvGrpSpPr>
          <p:cNvPr id="21" name="组合 20"/>
          <p:cNvGrpSpPr/>
          <p:nvPr/>
        </p:nvGrpSpPr>
        <p:grpSpPr>
          <a:xfrm>
            <a:off x="251520" y="2204864"/>
            <a:ext cx="2520280" cy="2160587"/>
            <a:chOff x="2987824" y="2060848"/>
            <a:chExt cx="2520280" cy="2160587"/>
          </a:xfrm>
        </p:grpSpPr>
        <p:pic>
          <p:nvPicPr>
            <p:cNvPr id="2053" name="Picture 5" descr="C:\Users\Administrator\Desktop\data in SCU\manuscript\prognostic factor in AML\to J Heamatology and Oncology\revision 100916\normal vs cancer data\H dataset HBD.emf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987824" y="2060848"/>
              <a:ext cx="1547813" cy="2160587"/>
            </a:xfrm>
            <a:prstGeom prst="rect">
              <a:avLst/>
            </a:prstGeom>
            <a:noFill/>
          </p:spPr>
        </p:pic>
        <p:pic>
          <p:nvPicPr>
            <p:cNvPr id="2063" name="Picture 15" descr="C:\Users\Administrator\Desktop\data in SCU\manuscript\prognostic factor in AML\to J Heamatology and Oncology\revision 100916\normal vs cancer data\V dataset HBD.emf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320654" y="2132856"/>
              <a:ext cx="1187450" cy="2052637"/>
            </a:xfrm>
            <a:prstGeom prst="rect">
              <a:avLst/>
            </a:prstGeom>
            <a:noFill/>
          </p:spPr>
        </p:pic>
      </p:grpSp>
      <p:grpSp>
        <p:nvGrpSpPr>
          <p:cNvPr id="30" name="组合 29"/>
          <p:cNvGrpSpPr/>
          <p:nvPr/>
        </p:nvGrpSpPr>
        <p:grpSpPr>
          <a:xfrm>
            <a:off x="108099" y="44624"/>
            <a:ext cx="2663701" cy="2232248"/>
            <a:chOff x="36091" y="188640"/>
            <a:chExt cx="2663701" cy="2232248"/>
          </a:xfrm>
        </p:grpSpPr>
        <p:grpSp>
          <p:nvGrpSpPr>
            <p:cNvPr id="27" name="组合 26"/>
            <p:cNvGrpSpPr/>
            <p:nvPr/>
          </p:nvGrpSpPr>
          <p:grpSpPr>
            <a:xfrm>
              <a:off x="36091" y="333325"/>
              <a:ext cx="2663701" cy="2087563"/>
              <a:chOff x="-595" y="0"/>
              <a:chExt cx="2663701" cy="2087563"/>
            </a:xfrm>
          </p:grpSpPr>
          <p:pic>
            <p:nvPicPr>
              <p:cNvPr id="2050" name="Picture 2" descr="C:\Users\Administrator\Desktop\data in SCU\manuscript\prognostic factor in AML\to J Heamatology and Oncology\revision 100916\normal vs cancer data\H dataset ACOT11.emf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-595" y="0"/>
                <a:ext cx="1692275" cy="2087563"/>
              </a:xfrm>
              <a:prstGeom prst="rect">
                <a:avLst/>
              </a:prstGeom>
              <a:noFill/>
            </p:spPr>
          </p:pic>
          <p:pic>
            <p:nvPicPr>
              <p:cNvPr id="2066" name="Picture 18" descr="C:\Users\Administrator\Desktop\data in SCU\manuscript\prognostic factor in AML\to J Heamatology and Oncology\revision 100916\normal vs cancer data\V dataset ACOT11.emf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1475656" y="0"/>
                <a:ext cx="1187450" cy="2052637"/>
              </a:xfrm>
              <a:prstGeom prst="rect">
                <a:avLst/>
              </a:prstGeom>
              <a:noFill/>
            </p:spPr>
          </p:pic>
        </p:grpSp>
        <p:sp>
          <p:nvSpPr>
            <p:cNvPr id="28" name="TextBox 27"/>
            <p:cNvSpPr txBox="1"/>
            <p:nvPr/>
          </p:nvSpPr>
          <p:spPr>
            <a:xfrm>
              <a:off x="612793" y="188640"/>
              <a:ext cx="93487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latin typeface="Arial" pitchFamily="34" charset="0"/>
                  <a:cs typeface="Arial" pitchFamily="34" charset="0"/>
                </a:rPr>
                <a:t>GSE13159</a:t>
              </a:r>
              <a:endParaRPr lang="zh-CN" alt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69091" y="188640"/>
              <a:ext cx="8384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latin typeface="Arial" pitchFamily="34" charset="0"/>
                  <a:cs typeface="Arial" pitchFamily="34" charset="0"/>
                </a:rPr>
                <a:t>GSE1159</a:t>
              </a:r>
              <a:endParaRPr lang="zh-CN" alt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347864" y="44624"/>
            <a:ext cx="2520280" cy="2231579"/>
            <a:chOff x="3347864" y="44624"/>
            <a:chExt cx="2520280" cy="2231579"/>
          </a:xfrm>
        </p:grpSpPr>
        <p:grpSp>
          <p:nvGrpSpPr>
            <p:cNvPr id="25" name="组合 24"/>
            <p:cNvGrpSpPr/>
            <p:nvPr/>
          </p:nvGrpSpPr>
          <p:grpSpPr>
            <a:xfrm>
              <a:off x="3347864" y="188640"/>
              <a:ext cx="2520280" cy="2087563"/>
              <a:chOff x="179512" y="2204864"/>
              <a:chExt cx="2520280" cy="2087563"/>
            </a:xfrm>
          </p:grpSpPr>
          <p:pic>
            <p:nvPicPr>
              <p:cNvPr id="2051" name="Picture 3" descr="C:\Users\Administrator\Desktop\data in SCU\manuscript\prognostic factor in AML\to J Heamatology and Oncology\revision 100916\normal vs cancer data\H dataset FAXDC2.emf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179512" y="2204864"/>
                <a:ext cx="1547813" cy="2087563"/>
              </a:xfrm>
              <a:prstGeom prst="rect">
                <a:avLst/>
              </a:prstGeom>
              <a:noFill/>
            </p:spPr>
          </p:pic>
          <p:pic>
            <p:nvPicPr>
              <p:cNvPr id="2065" name="Picture 17" descr="C:\Users\Administrator\Desktop\data in SCU\manuscript\prognostic factor in AML\to J Heamatology and Oncology\revision 100916\normal vs cancer data\V dataset FAXDC2.emf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1512342" y="2204864"/>
                <a:ext cx="1187450" cy="2052637"/>
              </a:xfrm>
              <a:prstGeom prst="rect">
                <a:avLst/>
              </a:prstGeom>
              <a:noFill/>
            </p:spPr>
          </p:pic>
        </p:grpSp>
        <p:sp>
          <p:nvSpPr>
            <p:cNvPr id="31" name="TextBox 30"/>
            <p:cNvSpPr txBox="1"/>
            <p:nvPr/>
          </p:nvSpPr>
          <p:spPr>
            <a:xfrm>
              <a:off x="3779912" y="44624"/>
              <a:ext cx="93487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latin typeface="Arial" pitchFamily="34" charset="0"/>
                  <a:cs typeface="Arial" pitchFamily="34" charset="0"/>
                </a:rPr>
                <a:t>GSE13159</a:t>
              </a:r>
              <a:endParaRPr lang="zh-CN" alt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836210" y="44624"/>
              <a:ext cx="8384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latin typeface="Arial" pitchFamily="34" charset="0"/>
                  <a:cs typeface="Arial" pitchFamily="34" charset="0"/>
                </a:rPr>
                <a:t>GSE1159</a:t>
              </a:r>
              <a:endParaRPr lang="zh-CN" alt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372200" y="44624"/>
            <a:ext cx="2520280" cy="2232595"/>
            <a:chOff x="6300192" y="44624"/>
            <a:chExt cx="2520280" cy="2232595"/>
          </a:xfrm>
        </p:grpSpPr>
        <p:grpSp>
          <p:nvGrpSpPr>
            <p:cNvPr id="23" name="组合 22"/>
            <p:cNvGrpSpPr/>
            <p:nvPr/>
          </p:nvGrpSpPr>
          <p:grpSpPr>
            <a:xfrm>
              <a:off x="6300192" y="116632"/>
              <a:ext cx="2520280" cy="2160587"/>
              <a:chOff x="2987824" y="-27384"/>
              <a:chExt cx="2520280" cy="2160587"/>
            </a:xfrm>
          </p:grpSpPr>
          <p:pic>
            <p:nvPicPr>
              <p:cNvPr id="2052" name="Picture 4" descr="C:\Users\Administrator\Desktop\data in SCU\manuscript\prognostic factor in AML\to J Heamatology and Oncology\revision 100916\normal vs cancer data\H dataset FECH.emf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2987824" y="-27384"/>
                <a:ext cx="1547813" cy="2160587"/>
              </a:xfrm>
              <a:prstGeom prst="rect">
                <a:avLst/>
              </a:prstGeom>
              <a:noFill/>
            </p:spPr>
          </p:pic>
          <p:pic>
            <p:nvPicPr>
              <p:cNvPr id="2064" name="Picture 16" descr="C:\Users\Administrator\Desktop\data in SCU\manuscript\prognostic factor in AML\to J Heamatology and Oncology\revision 100916\normal vs cancer data\V dataset FECH.emf"/>
              <p:cNvPicPr>
                <a:picLocks noChangeAspect="1" noChangeArrowheads="1"/>
              </p:cNvPicPr>
              <p:nvPr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4320654" y="44624"/>
                <a:ext cx="1187450" cy="2052637"/>
              </a:xfrm>
              <a:prstGeom prst="rect">
                <a:avLst/>
              </a:prstGeom>
              <a:noFill/>
            </p:spPr>
          </p:pic>
        </p:grpSp>
        <p:sp>
          <p:nvSpPr>
            <p:cNvPr id="34" name="TextBox 33"/>
            <p:cNvSpPr txBox="1"/>
            <p:nvPr/>
          </p:nvSpPr>
          <p:spPr>
            <a:xfrm>
              <a:off x="6853667" y="44624"/>
              <a:ext cx="93487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latin typeface="Arial" pitchFamily="34" charset="0"/>
                  <a:cs typeface="Arial" pitchFamily="34" charset="0"/>
                </a:rPr>
                <a:t>GSE13159</a:t>
              </a:r>
              <a:endParaRPr lang="zh-CN" alt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909965" y="44624"/>
              <a:ext cx="8384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latin typeface="Arial" pitchFamily="34" charset="0"/>
                  <a:cs typeface="Arial" pitchFamily="34" charset="0"/>
                </a:rPr>
                <a:t>GSE1159</a:t>
              </a:r>
              <a:endParaRPr lang="zh-CN" alt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96" y="44624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Supplementary Figure Legend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7545" y="620688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Supplementary Figure 1. Aberrant target gene expression in AML  </a:t>
            </a:r>
            <a:r>
              <a:rPr lang="en-US" altLang="zh-CN" sz="1200" dirty="0" err="1" smtClean="0">
                <a:latin typeface="Arial" pitchFamily="34" charset="0"/>
                <a:cs typeface="Arial" pitchFamily="34" charset="0"/>
              </a:rPr>
              <a:t>AML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 patient samples microarray datasets GSE13159 and GSE1159 were downloaded from NCBI. Normal samples in those datasets were bone marrow cells or peripheral blood mononuclear cells (</a:t>
            </a:r>
            <a:r>
              <a:rPr lang="en-US" altLang="zh-CN" sz="1200" dirty="0" err="1" smtClean="0">
                <a:latin typeface="Arial" pitchFamily="34" charset="0"/>
                <a:cs typeface="Arial" pitchFamily="34" charset="0"/>
              </a:rPr>
              <a:t>PBMCs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) from healthy donors. Target gene expression in normal samples versus AML patient samples were plotted, and compared by the </a:t>
            </a:r>
            <a:r>
              <a:rPr lang="en-US" altLang="zh-CN" sz="1200" i="1" dirty="0" smtClean="0">
                <a:latin typeface="Arial" pitchFamily="34" charset="0"/>
                <a:cs typeface="Arial" pitchFamily="34" charset="0"/>
              </a:rPr>
              <a:t>Student t 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test. </a:t>
            </a:r>
            <a:r>
              <a:rPr lang="en-US" altLang="zh-CN" sz="1200" i="1" dirty="0" smtClean="0">
                <a:latin typeface="Arial" pitchFamily="34" charset="0"/>
                <a:cs typeface="Arial" pitchFamily="34" charset="0"/>
              </a:rPr>
              <a:t>(**p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&lt;0.01</a:t>
            </a:r>
            <a:r>
              <a:rPr lang="en-US" altLang="zh-CN" sz="1200" i="1" dirty="0" smtClean="0">
                <a:latin typeface="Arial" pitchFamily="34" charset="0"/>
                <a:cs typeface="Arial" pitchFamily="34" charset="0"/>
              </a:rPr>
              <a:t>)</a:t>
            </a:r>
            <a:endParaRPr lang="zh-CN" altLang="en-US" sz="1200" b="1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6"/>
          <p:cNvGrpSpPr/>
          <p:nvPr/>
        </p:nvGrpSpPr>
        <p:grpSpPr>
          <a:xfrm>
            <a:off x="145182" y="872257"/>
            <a:ext cx="8027218" cy="1116583"/>
            <a:chOff x="108372" y="836712"/>
            <a:chExt cx="8027218" cy="1116583"/>
          </a:xfrm>
        </p:grpSpPr>
        <p:grpSp>
          <p:nvGrpSpPr>
            <p:cNvPr id="5" name="组合 4"/>
            <p:cNvGrpSpPr/>
            <p:nvPr/>
          </p:nvGrpSpPr>
          <p:grpSpPr>
            <a:xfrm>
              <a:off x="108372" y="908720"/>
              <a:ext cx="1799332" cy="1044575"/>
              <a:chOff x="1763688" y="1016273"/>
              <a:chExt cx="1799332" cy="1044575"/>
            </a:xfrm>
          </p:grpSpPr>
          <p:pic>
            <p:nvPicPr>
              <p:cNvPr id="16386" name="Picture 2" descr="C:\Users\Administrator\Desktop\data in SCU\manuscript\prognostic factor in AML\supplementary data\ACOT11 1 year validation.e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051720" y="1016273"/>
                <a:ext cx="1511300" cy="1044575"/>
              </a:xfrm>
              <a:prstGeom prst="rect">
                <a:avLst/>
              </a:prstGeom>
              <a:noFill/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1763688" y="1423809"/>
                <a:ext cx="32092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%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 rot="16200000">
                <a:off x="1764401" y="1413489"/>
                <a:ext cx="72968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 smtClean="0">
                    <a:latin typeface="Arial" pitchFamily="34" charset="0"/>
                    <a:cs typeface="Arial" pitchFamily="34" charset="0"/>
                  </a:rPr>
                  <a:t>Survival</a:t>
                </a:r>
                <a:endParaRPr lang="zh-CN" alt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632475" y="836712"/>
              <a:ext cx="7711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>
                  <a:latin typeface="Arial" pitchFamily="34" charset="0"/>
                  <a:cs typeface="Arial" pitchFamily="34" charset="0"/>
                </a:rPr>
                <a:t>ACOT11</a:t>
              </a:r>
              <a:endParaRPr lang="en-US" sz="1200" i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6387" name="Picture 3" descr="C:\Users\Administrator\Desktop\data in SCU\manuscript\prognostic factor in AML\supplementary data\LEF1 1 year validation.e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08104" y="908720"/>
              <a:ext cx="1403350" cy="1044575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5852249" y="836712"/>
              <a:ext cx="5517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>
                  <a:latin typeface="Arial" pitchFamily="34" charset="0"/>
                  <a:cs typeface="Arial" pitchFamily="34" charset="0"/>
                </a:rPr>
                <a:t>LEF1</a:t>
              </a:r>
              <a:endParaRPr lang="en-US" sz="1200" i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6388" name="Picture 4" descr="C:\Users\Administrator\Desktop\data in SCU\manuscript\prognostic factor in AML\supplementary data\FECH 1 year validation.e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88692" y="908720"/>
              <a:ext cx="1511300" cy="1044575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275856" y="836712"/>
              <a:ext cx="6880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>
                  <a:latin typeface="Arial" pitchFamily="34" charset="0"/>
                  <a:cs typeface="Arial" pitchFamily="34" charset="0"/>
                </a:rPr>
                <a:t>FECH1</a:t>
              </a:r>
              <a:endParaRPr lang="en-US" sz="1200" i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6389" name="Picture 5" descr="C:\Users\Administrator\Desktop\data in SCU\manuscript\prognostic factor in AML\supplementary data\FAXDC2 1 year validation.e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692548" y="908720"/>
              <a:ext cx="1511300" cy="1044575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1928619" y="836712"/>
              <a:ext cx="7821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>
                  <a:latin typeface="Arial" pitchFamily="34" charset="0"/>
                  <a:cs typeface="Arial" pitchFamily="34" charset="0"/>
                </a:rPr>
                <a:t>FAXDC2</a:t>
              </a:r>
              <a:endParaRPr lang="en-US" sz="1200" i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6390" name="Picture 6" descr="C:\Users\Administrator\Desktop\data in SCU\manuscript\prognostic factor in AML\supplementary data\SLAC25 1 year validation.em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732240" y="872257"/>
              <a:ext cx="1403350" cy="1044575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7055470" y="836712"/>
              <a:ext cx="9252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>
                  <a:latin typeface="Arial" pitchFamily="34" charset="0"/>
                  <a:cs typeface="Arial" pitchFamily="34" charset="0"/>
                </a:rPr>
                <a:t>SLC25A37</a:t>
              </a:r>
              <a:endParaRPr lang="en-US" sz="1200" i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6391" name="Picture 7" descr="C:\Users\Administrator\Desktop\data in SCU\manuscript\prognostic factor in AML\supplementary data\HBD 1 year validation.emf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283968" y="908720"/>
              <a:ext cx="1403350" cy="1044575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4639591" y="836712"/>
              <a:ext cx="5084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>
                  <a:latin typeface="Arial" pitchFamily="34" charset="0"/>
                  <a:cs typeface="Arial" pitchFamily="34" charset="0"/>
                </a:rPr>
                <a:t>HBD</a:t>
              </a:r>
              <a:endParaRPr lang="en-US" sz="1200" i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4845" y="6525344"/>
            <a:ext cx="67151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Supplementary Figure 2. Target gene correlation with patient survival in validation cohort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668344" y="1639833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Months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84508" y="2351529"/>
            <a:ext cx="1360420" cy="429399"/>
            <a:chOff x="284508" y="2351529"/>
            <a:chExt cx="1360420" cy="429399"/>
          </a:xfrm>
        </p:grpSpPr>
        <p:cxnSp>
          <p:nvCxnSpPr>
            <p:cNvPr id="18" name="Straight Connector 2074"/>
            <p:cNvCxnSpPr/>
            <p:nvPr/>
          </p:nvCxnSpPr>
          <p:spPr>
            <a:xfrm>
              <a:off x="284508" y="2503929"/>
              <a:ext cx="228600" cy="0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30"/>
            <p:cNvCxnSpPr/>
            <p:nvPr/>
          </p:nvCxnSpPr>
          <p:spPr>
            <a:xfrm>
              <a:off x="284508" y="2656329"/>
              <a:ext cx="2286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36908" y="2351529"/>
              <a:ext cx="7136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Gene</a:t>
              </a:r>
              <a:r>
                <a:rPr lang="en-US" sz="1200" baseline="30000" dirty="0" err="1" smtClean="0">
                  <a:latin typeface="Arial" pitchFamily="34" charset="0"/>
                  <a:cs typeface="Arial" pitchFamily="34" charset="0"/>
                </a:rPr>
                <a:t>low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36908" y="2503929"/>
              <a:ext cx="7553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Gene</a:t>
              </a:r>
              <a:r>
                <a:rPr lang="en-US" sz="1200" baseline="30000" dirty="0" err="1" smtClean="0">
                  <a:latin typeface="Arial" pitchFamily="34" charset="0"/>
                  <a:cs typeface="Arial" pitchFamily="34" charset="0"/>
                </a:rPr>
                <a:t>high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115616" y="2351529"/>
              <a:ext cx="5293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n=25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115616" y="2503929"/>
              <a:ext cx="5293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n=25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45" y="6525344"/>
            <a:ext cx="5439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Supplementary Figure 3. Co-expression of UBE2E1 and HOXA11 in AML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79512" y="116632"/>
            <a:ext cx="2268537" cy="2303884"/>
            <a:chOff x="287239" y="333028"/>
            <a:chExt cx="2268537" cy="2303884"/>
          </a:xfrm>
        </p:grpSpPr>
        <p:grpSp>
          <p:nvGrpSpPr>
            <p:cNvPr id="4" name="组合 5"/>
            <p:cNvGrpSpPr/>
            <p:nvPr/>
          </p:nvGrpSpPr>
          <p:grpSpPr>
            <a:xfrm>
              <a:off x="287239" y="590476"/>
              <a:ext cx="2268537" cy="2046436"/>
              <a:chOff x="143223" y="260053"/>
              <a:chExt cx="2268537" cy="2046436"/>
            </a:xfrm>
          </p:grpSpPr>
          <p:sp>
            <p:nvSpPr>
              <p:cNvPr id="6" name="TextBox 2"/>
              <p:cNvSpPr txBox="1"/>
              <p:nvPr/>
            </p:nvSpPr>
            <p:spPr>
              <a:xfrm>
                <a:off x="855178" y="1844824"/>
                <a:ext cx="141256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200" dirty="0" smtClean="0">
                    <a:latin typeface="Arial" pitchFamily="34" charset="0"/>
                    <a:cs typeface="Arial" pitchFamily="34" charset="0"/>
                  </a:rPr>
                  <a:t>Relative UBE2E1 </a:t>
                </a:r>
              </a:p>
              <a:p>
                <a:pPr algn="ctr"/>
                <a:r>
                  <a:rPr lang="en-US" altLang="zh-CN" sz="1200" dirty="0" smtClean="0">
                    <a:latin typeface="Arial" pitchFamily="34" charset="0"/>
                    <a:cs typeface="Arial" pitchFamily="34" charset="0"/>
                  </a:rPr>
                  <a:t>expression</a:t>
                </a:r>
                <a:endParaRPr lang="zh-CN" alt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7" name="Picture 3" descr="C:\Users\Administrator\Desktop\data in SCU\data\downloaded microarray analysis\UBE2E1 oncomine data\UBE2E1 and HOX genes\HOXA11 and UBE Raponi dataset.e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43223" y="260053"/>
                <a:ext cx="2268537" cy="1728787"/>
              </a:xfrm>
              <a:prstGeom prst="rect">
                <a:avLst/>
              </a:prstGeom>
              <a:noFill/>
            </p:spPr>
          </p:pic>
        </p:grpSp>
        <p:sp>
          <p:nvSpPr>
            <p:cNvPr id="5" name="TextBox 4"/>
            <p:cNvSpPr txBox="1"/>
            <p:nvPr/>
          </p:nvSpPr>
          <p:spPr>
            <a:xfrm>
              <a:off x="655183" y="333028"/>
              <a:ext cx="13965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latin typeface="Arial" pitchFamily="34" charset="0"/>
                  <a:cs typeface="Arial" pitchFamily="34" charset="0"/>
                </a:rPr>
                <a:t>GSE8970 dataset</a:t>
              </a:r>
              <a:endParaRPr lang="zh-CN" alt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195736" y="116632"/>
            <a:ext cx="2268537" cy="2303884"/>
            <a:chOff x="2411760" y="117004"/>
            <a:chExt cx="2268537" cy="2303884"/>
          </a:xfrm>
        </p:grpSpPr>
        <p:pic>
          <p:nvPicPr>
            <p:cNvPr id="9" name="Picture 4" descr="C:\Users\Administrator\Desktop\data in SCU\data\downloaded microarray analysis\UBE2E1 oncomine data\UBE2E1 and HOX genes\HOXA11 and UBE Wouters dataset.e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11760" y="404069"/>
              <a:ext cx="2268537" cy="1728787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087426" y="1959223"/>
              <a:ext cx="14125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latin typeface="Arial" pitchFamily="34" charset="0"/>
                  <a:cs typeface="Arial" pitchFamily="34" charset="0"/>
                </a:rPr>
                <a:t>Relative UBE2E1 </a:t>
              </a:r>
            </a:p>
            <a:p>
              <a:pPr algn="ctr"/>
              <a:r>
                <a:rPr lang="en-US" altLang="zh-CN" sz="1200" dirty="0" smtClean="0">
                  <a:latin typeface="Arial" pitchFamily="34" charset="0"/>
                  <a:cs typeface="Arial" pitchFamily="34" charset="0"/>
                </a:rPr>
                <a:t>expression</a:t>
              </a:r>
              <a:endParaRPr lang="zh-CN" alt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843808" y="117004"/>
              <a:ext cx="14814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latin typeface="Arial" pitchFamily="34" charset="0"/>
                  <a:cs typeface="Arial" pitchFamily="34" charset="0"/>
                </a:rPr>
                <a:t>GSE14468 dataset</a:t>
              </a:r>
              <a:endParaRPr lang="zh-CN" alt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571653" y="116632"/>
            <a:ext cx="2160587" cy="2376264"/>
            <a:chOff x="4571653" y="44624"/>
            <a:chExt cx="2160587" cy="2376264"/>
          </a:xfrm>
        </p:grpSpPr>
        <p:pic>
          <p:nvPicPr>
            <p:cNvPr id="1029" name="Picture 5" descr="C:\Users\Administrator\Desktop\data in SCU\manuscript\prognostic factor in AML\to J Heamatology and Oncology\revision 100916\UBE2E1 and HOXA11 coexpression in validation cohort.e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71653" y="188863"/>
              <a:ext cx="2160587" cy="2232025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4932040" y="44624"/>
              <a:ext cx="13578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latin typeface="Arial" pitchFamily="34" charset="0"/>
                  <a:cs typeface="Arial" pitchFamily="34" charset="0"/>
                </a:rPr>
                <a:t>Validation cohort</a:t>
              </a:r>
              <a:endParaRPr lang="zh-CN" alt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79512" y="4462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92750" y="4462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7545" y="3455259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Supplementary Figure 3. Co-expression of UBE2E1 and HOXA11 in AML  A) 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AML patient samples microarray datasets GSE8970 and GSE14468  were downloaded from NCBI. The correlation between UBE2E1 expression and HOXA11 gene expression was analyzed by linear regression. </a:t>
            </a:r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B)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  The same correlation in validation cohort was analyzed and plotted.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683568" y="548680"/>
          <a:ext cx="7712759" cy="1944216"/>
        </p:xfrm>
        <a:graphic>
          <a:graphicData uri="http://schemas.openxmlformats.org/drawingml/2006/table">
            <a:tbl>
              <a:tblPr/>
              <a:tblGrid>
                <a:gridCol w="1014524"/>
                <a:gridCol w="799649"/>
                <a:gridCol w="799649"/>
                <a:gridCol w="611496"/>
                <a:gridCol w="799649"/>
                <a:gridCol w="799649"/>
                <a:gridCol w="611496"/>
                <a:gridCol w="799649"/>
                <a:gridCol w="799649"/>
                <a:gridCol w="677349"/>
              </a:tblGrid>
              <a:tr h="32403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Karyotype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FLT3 mutation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NPM1 mutation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2403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Normal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Complex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value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Normal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Mutant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value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Normal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Mutant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value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GSE425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0.45±0.07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0.72±0.24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0.54±0.06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0.65±0.06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N.A.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240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TCGA dataset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N.A.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6.06±0.05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6.27±0.09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0.03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6.15±0.05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6.02±0.08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GSE1159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3.93±0.2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4.31±0.05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0.03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4.27±0.04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4.33±0.05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0.4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N.A.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240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GSE14468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5.08±0.22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5.18±0.03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0.5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5.19±0.03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5.21±0.04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0.6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5.26±0.03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5.09±0.04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0.002</a:t>
                      </a:r>
                    </a:p>
                  </a:txBody>
                  <a:tcPr marL="7422" marR="7422" marT="74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845" y="6525344"/>
            <a:ext cx="48279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Supplementary Table 1.  UBE2E1 expression in AML subgroups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3415</TotalTime>
  <Words>304</Words>
  <Application>Microsoft Macintosh PowerPoint</Application>
  <PresentationFormat>全屏显示(4:3)</PresentationFormat>
  <Paragraphs>83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Yi, M.D., Ph.D., Qing</dc:creator>
  <cp:lastModifiedBy>Ting Liu</cp:lastModifiedBy>
  <cp:revision>30</cp:revision>
  <dcterms:modified xsi:type="dcterms:W3CDTF">2016-11-01T16:04:59Z</dcterms:modified>
</cp:coreProperties>
</file>