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79" autoAdjust="0"/>
    <p:restoredTop sz="94660"/>
  </p:normalViewPr>
  <p:slideViewPr>
    <p:cSldViewPr snapToGrid="0">
      <p:cViewPr>
        <p:scale>
          <a:sx n="50" d="100"/>
          <a:sy n="50" d="100"/>
        </p:scale>
        <p:origin x="-120" y="-10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3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13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89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9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9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69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3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17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943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250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884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25AE5-0A9F-4203-B4EF-0A6F287164A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CF93F-4B1E-463F-920B-52039E3F3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2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1284787" y="906768"/>
            <a:ext cx="9765070" cy="4994164"/>
            <a:chOff x="-40511" y="906768"/>
            <a:chExt cx="9765070" cy="4994164"/>
          </a:xfrm>
        </p:grpSpPr>
        <p:sp>
          <p:nvSpPr>
            <p:cNvPr id="2" name="TextBox 1"/>
            <p:cNvSpPr txBox="1"/>
            <p:nvPr/>
          </p:nvSpPr>
          <p:spPr>
            <a:xfrm>
              <a:off x="1811439" y="975160"/>
              <a:ext cx="107644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GOG 114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61372" y="1838397"/>
              <a:ext cx="1238491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 therapy Group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73728" y="1851832"/>
              <a:ext cx="149313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IP therapy Group</a:t>
              </a:r>
            </a:p>
          </p:txBody>
        </p:sp>
        <p:cxnSp>
          <p:nvCxnSpPr>
            <p:cNvPr id="5" name="Connector: Elbow 4"/>
            <p:cNvCxnSpPr/>
            <p:nvPr/>
          </p:nvCxnSpPr>
          <p:spPr>
            <a:xfrm>
              <a:off x="2529044" y="1294385"/>
              <a:ext cx="891251" cy="551732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or: Elbow 5"/>
            <p:cNvCxnSpPr>
              <a:endCxn id="3" idx="0"/>
            </p:cNvCxnSpPr>
            <p:nvPr/>
          </p:nvCxnSpPr>
          <p:spPr>
            <a:xfrm rot="10800000" flipV="1">
              <a:off x="1180619" y="1294385"/>
              <a:ext cx="1348427" cy="544012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1180618" y="2415137"/>
              <a:ext cx="0" cy="7192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4" idx="2"/>
            </p:cNvCxnSpPr>
            <p:nvPr/>
          </p:nvCxnSpPr>
          <p:spPr>
            <a:xfrm>
              <a:off x="3420295" y="2159609"/>
              <a:ext cx="1" cy="9699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30213" y="3152340"/>
              <a:ext cx="2100807" cy="10156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 paclitaxel 135 mg/m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over 24 hours on day 1</a:t>
              </a:r>
            </a:p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  </a:t>
              </a:r>
            </a:p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 cisplatin 75 mg/m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on day 2 </a:t>
              </a:r>
            </a:p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every 3 weeks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84022" y="3146625"/>
              <a:ext cx="2276319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Carboplatin AUC 9 IV on day 1</a:t>
              </a:r>
            </a:p>
            <a:p>
              <a:pPr algn="ctr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ever 28 days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00483" y="3783087"/>
              <a:ext cx="97806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 2 cycles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3441521" y="3741782"/>
              <a:ext cx="0" cy="5497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362098" y="4334178"/>
              <a:ext cx="2198243" cy="10156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 paclitaxel 13 5mg/m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over 24 hours on day 1</a:t>
              </a:r>
            </a:p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IP cisplatin 100 mg/m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on day 2</a:t>
              </a:r>
            </a:p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every 3 weeks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97506" y="906768"/>
              <a:ext cx="110348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GOG 172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08553" y="1851167"/>
              <a:ext cx="1238491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 therapy Group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43744" y="1842307"/>
              <a:ext cx="149313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IP therapy Group</a:t>
              </a:r>
            </a:p>
          </p:txBody>
        </p:sp>
        <p:cxnSp>
          <p:nvCxnSpPr>
            <p:cNvPr id="17" name="Connector: Elbow 16"/>
            <p:cNvCxnSpPr>
              <a:endCxn id="16" idx="0"/>
            </p:cNvCxnSpPr>
            <p:nvPr/>
          </p:nvCxnSpPr>
          <p:spPr>
            <a:xfrm>
              <a:off x="7571719" y="1298292"/>
              <a:ext cx="1018592" cy="54401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6233321" y="2387326"/>
              <a:ext cx="1" cy="7021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182918" y="3131082"/>
              <a:ext cx="2100807" cy="10156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 paclitaxel 135 mg/m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over 24 hours on day 1</a:t>
              </a:r>
            </a:p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  </a:t>
              </a:r>
            </a:p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 cisplatin 75 mg/m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on day 2 </a:t>
              </a:r>
            </a:p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every 3 weeks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387473" y="3127868"/>
              <a:ext cx="2337086" cy="13849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 paclitaxel 135mg/m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over 24 hours on day 1</a:t>
              </a:r>
            </a:p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IP cisplatin 100 mg/m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on day 2</a:t>
              </a:r>
            </a:p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  <a:p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IP paclitaxel 60 mg/m</a:t>
              </a:r>
              <a:r>
                <a:rPr lang="en-US" sz="12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on day 8</a:t>
              </a:r>
            </a:p>
            <a:p>
              <a:pPr algn="ctr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every 3 weeks</a:t>
              </a:r>
            </a:p>
          </p:txBody>
        </p:sp>
        <p:cxnSp>
          <p:nvCxnSpPr>
            <p:cNvPr id="22" name="Connector: Elbow 21"/>
            <p:cNvCxnSpPr/>
            <p:nvPr/>
          </p:nvCxnSpPr>
          <p:spPr>
            <a:xfrm rot="10800000" flipV="1">
              <a:off x="6223294" y="1298293"/>
              <a:ext cx="1348425" cy="544011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-40511" y="5623933"/>
              <a:ext cx="7691397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S1: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Treatment Schema of GOG 114 and GOG 172 trials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8596073" y="2149968"/>
              <a:ext cx="1" cy="9699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745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tangle 17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936096" y="2009684"/>
            <a:ext cx="2680017" cy="2405062"/>
            <a:chOff x="4" y="4"/>
            <a:chExt cx="4220" cy="3787"/>
          </a:xfrm>
        </p:grpSpPr>
        <p:grpSp>
          <p:nvGrpSpPr>
            <p:cNvPr id="3" name="Group 177"/>
            <p:cNvGrpSpPr>
              <a:grpSpLocks/>
            </p:cNvGrpSpPr>
            <p:nvPr/>
          </p:nvGrpSpPr>
          <p:grpSpPr bwMode="auto">
            <a:xfrm>
              <a:off x="229" y="3719"/>
              <a:ext cx="3840" cy="2"/>
              <a:chOff x="229" y="3719"/>
              <a:chExt cx="3840" cy="2"/>
            </a:xfrm>
          </p:grpSpPr>
          <p:sp>
            <p:nvSpPr>
              <p:cNvPr id="173" name="Freeform 178"/>
              <p:cNvSpPr>
                <a:spLocks/>
              </p:cNvSpPr>
              <p:nvPr/>
            </p:nvSpPr>
            <p:spPr bwMode="auto">
              <a:xfrm>
                <a:off x="229" y="3719"/>
                <a:ext cx="3840" cy="2"/>
              </a:xfrm>
              <a:custGeom>
                <a:avLst/>
                <a:gdLst>
                  <a:gd name="T0" fmla="+- 0 229 229"/>
                  <a:gd name="T1" fmla="*/ T0 w 3840"/>
                  <a:gd name="T2" fmla="+- 0 4069 229"/>
                  <a:gd name="T3" fmla="*/ T2 w 3840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3840">
                    <a:moveTo>
                      <a:pt x="0" y="0"/>
                    </a:moveTo>
                    <a:lnTo>
                      <a:pt x="384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75"/>
            <p:cNvGrpSpPr>
              <a:grpSpLocks/>
            </p:cNvGrpSpPr>
            <p:nvPr/>
          </p:nvGrpSpPr>
          <p:grpSpPr bwMode="auto">
            <a:xfrm>
              <a:off x="587" y="3719"/>
              <a:ext cx="2" cy="72"/>
              <a:chOff x="587" y="3719"/>
              <a:chExt cx="2" cy="72"/>
            </a:xfrm>
          </p:grpSpPr>
          <p:sp>
            <p:nvSpPr>
              <p:cNvPr id="172" name="Freeform 176"/>
              <p:cNvSpPr>
                <a:spLocks/>
              </p:cNvSpPr>
              <p:nvPr/>
            </p:nvSpPr>
            <p:spPr bwMode="auto">
              <a:xfrm>
                <a:off x="587" y="3719"/>
                <a:ext cx="2" cy="72"/>
              </a:xfrm>
              <a:custGeom>
                <a:avLst/>
                <a:gdLst>
                  <a:gd name="T0" fmla="+- 0 3719 3719"/>
                  <a:gd name="T1" fmla="*/ 3719 h 72"/>
                  <a:gd name="T2" fmla="+- 0 3791 3719"/>
                  <a:gd name="T3" fmla="*/ 3791 h 72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72">
                    <a:moveTo>
                      <a:pt x="0" y="0"/>
                    </a:moveTo>
                    <a:lnTo>
                      <a:pt x="0" y="7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173"/>
            <p:cNvGrpSpPr>
              <a:grpSpLocks/>
            </p:cNvGrpSpPr>
            <p:nvPr/>
          </p:nvGrpSpPr>
          <p:grpSpPr bwMode="auto">
            <a:xfrm>
              <a:off x="1447" y="3719"/>
              <a:ext cx="2" cy="72"/>
              <a:chOff x="1447" y="3719"/>
              <a:chExt cx="2" cy="72"/>
            </a:xfrm>
          </p:grpSpPr>
          <p:sp>
            <p:nvSpPr>
              <p:cNvPr id="171" name="Freeform 174"/>
              <p:cNvSpPr>
                <a:spLocks/>
              </p:cNvSpPr>
              <p:nvPr/>
            </p:nvSpPr>
            <p:spPr bwMode="auto">
              <a:xfrm>
                <a:off x="1447" y="3719"/>
                <a:ext cx="2" cy="72"/>
              </a:xfrm>
              <a:custGeom>
                <a:avLst/>
                <a:gdLst>
                  <a:gd name="T0" fmla="+- 0 3719 3719"/>
                  <a:gd name="T1" fmla="*/ 3719 h 72"/>
                  <a:gd name="T2" fmla="+- 0 3791 3719"/>
                  <a:gd name="T3" fmla="*/ 3791 h 72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72">
                    <a:moveTo>
                      <a:pt x="0" y="0"/>
                    </a:moveTo>
                    <a:lnTo>
                      <a:pt x="0" y="7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71"/>
            <p:cNvGrpSpPr>
              <a:grpSpLocks/>
            </p:cNvGrpSpPr>
            <p:nvPr/>
          </p:nvGrpSpPr>
          <p:grpSpPr bwMode="auto">
            <a:xfrm>
              <a:off x="2304" y="3661"/>
              <a:ext cx="2" cy="130"/>
              <a:chOff x="2304" y="3661"/>
              <a:chExt cx="2" cy="130"/>
            </a:xfrm>
          </p:grpSpPr>
          <p:sp>
            <p:nvSpPr>
              <p:cNvPr id="170" name="Freeform 172"/>
              <p:cNvSpPr>
                <a:spLocks/>
              </p:cNvSpPr>
              <p:nvPr/>
            </p:nvSpPr>
            <p:spPr bwMode="auto">
              <a:xfrm>
                <a:off x="2304" y="3661"/>
                <a:ext cx="2" cy="130"/>
              </a:xfrm>
              <a:custGeom>
                <a:avLst/>
                <a:gdLst>
                  <a:gd name="T0" fmla="+- 0 3661 3661"/>
                  <a:gd name="T1" fmla="*/ 3661 h 130"/>
                  <a:gd name="T2" fmla="+- 0 3791 3661"/>
                  <a:gd name="T3" fmla="*/ 3791 h 130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130">
                    <a:moveTo>
                      <a:pt x="0" y="0"/>
                    </a:moveTo>
                    <a:lnTo>
                      <a:pt x="0" y="130"/>
                    </a:lnTo>
                  </a:path>
                </a:pathLst>
              </a:custGeom>
              <a:noFill/>
              <a:ln w="7271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169"/>
            <p:cNvGrpSpPr>
              <a:grpSpLocks/>
            </p:cNvGrpSpPr>
            <p:nvPr/>
          </p:nvGrpSpPr>
          <p:grpSpPr bwMode="auto">
            <a:xfrm>
              <a:off x="3164" y="3661"/>
              <a:ext cx="2" cy="130"/>
              <a:chOff x="3164" y="3661"/>
              <a:chExt cx="2" cy="130"/>
            </a:xfrm>
          </p:grpSpPr>
          <p:sp>
            <p:nvSpPr>
              <p:cNvPr id="169" name="Freeform 170"/>
              <p:cNvSpPr>
                <a:spLocks/>
              </p:cNvSpPr>
              <p:nvPr/>
            </p:nvSpPr>
            <p:spPr bwMode="auto">
              <a:xfrm>
                <a:off x="3164" y="3661"/>
                <a:ext cx="2" cy="130"/>
              </a:xfrm>
              <a:custGeom>
                <a:avLst/>
                <a:gdLst>
                  <a:gd name="T0" fmla="+- 0 3661 3661"/>
                  <a:gd name="T1" fmla="*/ 3661 h 130"/>
                  <a:gd name="T2" fmla="+- 0 3791 3661"/>
                  <a:gd name="T3" fmla="*/ 3791 h 130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130">
                    <a:moveTo>
                      <a:pt x="0" y="0"/>
                    </a:moveTo>
                    <a:lnTo>
                      <a:pt x="0" y="130"/>
                    </a:lnTo>
                  </a:path>
                </a:pathLst>
              </a:custGeom>
              <a:noFill/>
              <a:ln w="644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167"/>
            <p:cNvGrpSpPr>
              <a:grpSpLocks/>
            </p:cNvGrpSpPr>
            <p:nvPr/>
          </p:nvGrpSpPr>
          <p:grpSpPr bwMode="auto">
            <a:xfrm>
              <a:off x="4025" y="3719"/>
              <a:ext cx="2" cy="72"/>
              <a:chOff x="4025" y="3719"/>
              <a:chExt cx="2" cy="72"/>
            </a:xfrm>
          </p:grpSpPr>
          <p:sp>
            <p:nvSpPr>
              <p:cNvPr id="168" name="Freeform 168"/>
              <p:cNvSpPr>
                <a:spLocks/>
              </p:cNvSpPr>
              <p:nvPr/>
            </p:nvSpPr>
            <p:spPr bwMode="auto">
              <a:xfrm>
                <a:off x="4025" y="3719"/>
                <a:ext cx="2" cy="72"/>
              </a:xfrm>
              <a:custGeom>
                <a:avLst/>
                <a:gdLst>
                  <a:gd name="T0" fmla="+- 0 3719 3719"/>
                  <a:gd name="T1" fmla="*/ 3719 h 72"/>
                  <a:gd name="T2" fmla="+- 0 3791 3719"/>
                  <a:gd name="T3" fmla="*/ 3791 h 72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72">
                    <a:moveTo>
                      <a:pt x="0" y="0"/>
                    </a:moveTo>
                    <a:lnTo>
                      <a:pt x="0" y="7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165"/>
            <p:cNvGrpSpPr>
              <a:grpSpLocks/>
            </p:cNvGrpSpPr>
            <p:nvPr/>
          </p:nvGrpSpPr>
          <p:grpSpPr bwMode="auto">
            <a:xfrm>
              <a:off x="76" y="329"/>
              <a:ext cx="2" cy="2970"/>
              <a:chOff x="76" y="329"/>
              <a:chExt cx="2" cy="2970"/>
            </a:xfrm>
          </p:grpSpPr>
          <p:sp>
            <p:nvSpPr>
              <p:cNvPr id="167" name="Freeform 166"/>
              <p:cNvSpPr>
                <a:spLocks/>
              </p:cNvSpPr>
              <p:nvPr/>
            </p:nvSpPr>
            <p:spPr bwMode="auto">
              <a:xfrm>
                <a:off x="76" y="329"/>
                <a:ext cx="2" cy="2970"/>
              </a:xfrm>
              <a:custGeom>
                <a:avLst/>
                <a:gdLst>
                  <a:gd name="T0" fmla="+- 0 3298 329"/>
                  <a:gd name="T1" fmla="*/ 3298 h 2970"/>
                  <a:gd name="T2" fmla="+- 0 329 329"/>
                  <a:gd name="T3" fmla="*/ 329 h 2970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970">
                    <a:moveTo>
                      <a:pt x="0" y="2969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163"/>
            <p:cNvGrpSpPr>
              <a:grpSpLocks/>
            </p:cNvGrpSpPr>
            <p:nvPr/>
          </p:nvGrpSpPr>
          <p:grpSpPr bwMode="auto">
            <a:xfrm>
              <a:off x="4" y="3298"/>
              <a:ext cx="72" cy="2"/>
              <a:chOff x="4" y="3298"/>
              <a:chExt cx="72" cy="2"/>
            </a:xfrm>
          </p:grpSpPr>
          <p:sp>
            <p:nvSpPr>
              <p:cNvPr id="166" name="Freeform 164"/>
              <p:cNvSpPr>
                <a:spLocks/>
              </p:cNvSpPr>
              <p:nvPr/>
            </p:nvSpPr>
            <p:spPr bwMode="auto">
              <a:xfrm>
                <a:off x="4" y="3298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161"/>
            <p:cNvGrpSpPr>
              <a:grpSpLocks/>
            </p:cNvGrpSpPr>
            <p:nvPr/>
          </p:nvGrpSpPr>
          <p:grpSpPr bwMode="auto">
            <a:xfrm>
              <a:off x="4" y="2803"/>
              <a:ext cx="72" cy="2"/>
              <a:chOff x="4" y="2803"/>
              <a:chExt cx="72" cy="2"/>
            </a:xfrm>
          </p:grpSpPr>
          <p:sp>
            <p:nvSpPr>
              <p:cNvPr id="165" name="Freeform 162"/>
              <p:cNvSpPr>
                <a:spLocks/>
              </p:cNvSpPr>
              <p:nvPr/>
            </p:nvSpPr>
            <p:spPr bwMode="auto">
              <a:xfrm>
                <a:off x="4" y="2803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" name="Group 159"/>
            <p:cNvGrpSpPr>
              <a:grpSpLocks/>
            </p:cNvGrpSpPr>
            <p:nvPr/>
          </p:nvGrpSpPr>
          <p:grpSpPr bwMode="auto">
            <a:xfrm>
              <a:off x="4" y="2308"/>
              <a:ext cx="72" cy="2"/>
              <a:chOff x="4" y="2308"/>
              <a:chExt cx="72" cy="2"/>
            </a:xfrm>
          </p:grpSpPr>
          <p:sp>
            <p:nvSpPr>
              <p:cNvPr id="164" name="Freeform 160"/>
              <p:cNvSpPr>
                <a:spLocks/>
              </p:cNvSpPr>
              <p:nvPr/>
            </p:nvSpPr>
            <p:spPr bwMode="auto">
              <a:xfrm>
                <a:off x="4" y="2308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57"/>
            <p:cNvGrpSpPr>
              <a:grpSpLocks/>
            </p:cNvGrpSpPr>
            <p:nvPr/>
          </p:nvGrpSpPr>
          <p:grpSpPr bwMode="auto">
            <a:xfrm>
              <a:off x="4" y="1813"/>
              <a:ext cx="72" cy="2"/>
              <a:chOff x="4" y="1813"/>
              <a:chExt cx="72" cy="2"/>
            </a:xfrm>
          </p:grpSpPr>
          <p:sp>
            <p:nvSpPr>
              <p:cNvPr id="163" name="Freeform 158"/>
              <p:cNvSpPr>
                <a:spLocks/>
              </p:cNvSpPr>
              <p:nvPr/>
            </p:nvSpPr>
            <p:spPr bwMode="auto">
              <a:xfrm>
                <a:off x="4" y="1813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155"/>
            <p:cNvGrpSpPr>
              <a:grpSpLocks/>
            </p:cNvGrpSpPr>
            <p:nvPr/>
          </p:nvGrpSpPr>
          <p:grpSpPr bwMode="auto">
            <a:xfrm>
              <a:off x="4" y="1318"/>
              <a:ext cx="72" cy="2"/>
              <a:chOff x="4" y="1318"/>
              <a:chExt cx="72" cy="2"/>
            </a:xfrm>
          </p:grpSpPr>
          <p:sp>
            <p:nvSpPr>
              <p:cNvPr id="162" name="Freeform 156"/>
              <p:cNvSpPr>
                <a:spLocks/>
              </p:cNvSpPr>
              <p:nvPr/>
            </p:nvSpPr>
            <p:spPr bwMode="auto">
              <a:xfrm>
                <a:off x="4" y="1318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53"/>
            <p:cNvGrpSpPr>
              <a:grpSpLocks/>
            </p:cNvGrpSpPr>
            <p:nvPr/>
          </p:nvGrpSpPr>
          <p:grpSpPr bwMode="auto">
            <a:xfrm>
              <a:off x="4" y="824"/>
              <a:ext cx="72" cy="2"/>
              <a:chOff x="4" y="824"/>
              <a:chExt cx="72" cy="2"/>
            </a:xfrm>
          </p:grpSpPr>
          <p:sp>
            <p:nvSpPr>
              <p:cNvPr id="161" name="Freeform 154"/>
              <p:cNvSpPr>
                <a:spLocks/>
              </p:cNvSpPr>
              <p:nvPr/>
            </p:nvSpPr>
            <p:spPr bwMode="auto">
              <a:xfrm>
                <a:off x="4" y="824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151"/>
            <p:cNvGrpSpPr>
              <a:grpSpLocks/>
            </p:cNvGrpSpPr>
            <p:nvPr/>
          </p:nvGrpSpPr>
          <p:grpSpPr bwMode="auto">
            <a:xfrm>
              <a:off x="4" y="329"/>
              <a:ext cx="72" cy="2"/>
              <a:chOff x="4" y="329"/>
              <a:chExt cx="72" cy="2"/>
            </a:xfrm>
          </p:grpSpPr>
          <p:sp>
            <p:nvSpPr>
              <p:cNvPr id="160" name="Freeform 152"/>
              <p:cNvSpPr>
                <a:spLocks/>
              </p:cNvSpPr>
              <p:nvPr/>
            </p:nvSpPr>
            <p:spPr bwMode="auto">
              <a:xfrm>
                <a:off x="4" y="329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49"/>
            <p:cNvGrpSpPr>
              <a:grpSpLocks/>
            </p:cNvGrpSpPr>
            <p:nvPr/>
          </p:nvGrpSpPr>
          <p:grpSpPr bwMode="auto">
            <a:xfrm>
              <a:off x="76" y="4"/>
              <a:ext cx="4148" cy="3716"/>
              <a:chOff x="76" y="4"/>
              <a:chExt cx="4148" cy="3716"/>
            </a:xfrm>
          </p:grpSpPr>
          <p:sp>
            <p:nvSpPr>
              <p:cNvPr id="159" name="Freeform 150"/>
              <p:cNvSpPr>
                <a:spLocks/>
              </p:cNvSpPr>
              <p:nvPr/>
            </p:nvSpPr>
            <p:spPr bwMode="auto">
              <a:xfrm>
                <a:off x="76" y="4"/>
                <a:ext cx="4148" cy="3716"/>
              </a:xfrm>
              <a:custGeom>
                <a:avLst/>
                <a:gdLst>
                  <a:gd name="T0" fmla="+- 0 76 76"/>
                  <a:gd name="T1" fmla="*/ T0 w 4148"/>
                  <a:gd name="T2" fmla="+- 0 3719 4"/>
                  <a:gd name="T3" fmla="*/ 3719 h 3716"/>
                  <a:gd name="T4" fmla="+- 0 4223 76"/>
                  <a:gd name="T5" fmla="*/ T4 w 4148"/>
                  <a:gd name="T6" fmla="+- 0 3719 4"/>
                  <a:gd name="T7" fmla="*/ 3719 h 3716"/>
                  <a:gd name="T8" fmla="+- 0 4223 76"/>
                  <a:gd name="T9" fmla="*/ T8 w 4148"/>
                  <a:gd name="T10" fmla="+- 0 4 4"/>
                  <a:gd name="T11" fmla="*/ 4 h 3716"/>
                  <a:gd name="T12" fmla="+- 0 76 76"/>
                  <a:gd name="T13" fmla="*/ T12 w 4148"/>
                  <a:gd name="T14" fmla="+- 0 4 4"/>
                  <a:gd name="T15" fmla="*/ 4 h 3716"/>
                  <a:gd name="T16" fmla="+- 0 76 76"/>
                  <a:gd name="T17" fmla="*/ T16 w 4148"/>
                  <a:gd name="T18" fmla="+- 0 3719 4"/>
                  <a:gd name="T19" fmla="*/ 3719 h 37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4148" h="3716">
                    <a:moveTo>
                      <a:pt x="0" y="3715"/>
                    </a:moveTo>
                    <a:lnTo>
                      <a:pt x="4147" y="3715"/>
                    </a:lnTo>
                    <a:lnTo>
                      <a:pt x="4147" y="0"/>
                    </a:lnTo>
                    <a:lnTo>
                      <a:pt x="0" y="0"/>
                    </a:lnTo>
                    <a:lnTo>
                      <a:pt x="0" y="3715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47"/>
            <p:cNvGrpSpPr>
              <a:grpSpLocks/>
            </p:cNvGrpSpPr>
            <p:nvPr/>
          </p:nvGrpSpPr>
          <p:grpSpPr bwMode="auto">
            <a:xfrm>
              <a:off x="229" y="1296"/>
              <a:ext cx="3840" cy="1607"/>
              <a:chOff x="229" y="1296"/>
              <a:chExt cx="3840" cy="1607"/>
            </a:xfrm>
          </p:grpSpPr>
          <p:sp>
            <p:nvSpPr>
              <p:cNvPr id="158" name="Freeform 148"/>
              <p:cNvSpPr>
                <a:spLocks/>
              </p:cNvSpPr>
              <p:nvPr/>
            </p:nvSpPr>
            <p:spPr bwMode="auto">
              <a:xfrm>
                <a:off x="229" y="1296"/>
                <a:ext cx="3840" cy="1607"/>
              </a:xfrm>
              <a:custGeom>
                <a:avLst/>
                <a:gdLst>
                  <a:gd name="T0" fmla="+- 0 494 229"/>
                  <a:gd name="T1" fmla="*/ T0 w 3840"/>
                  <a:gd name="T2" fmla="+- 0 1407 1296"/>
                  <a:gd name="T3" fmla="*/ 1407 h 1607"/>
                  <a:gd name="T4" fmla="+- 0 926 229"/>
                  <a:gd name="T5" fmla="*/ T4 w 3840"/>
                  <a:gd name="T6" fmla="+- 0 1588 1296"/>
                  <a:gd name="T7" fmla="*/ 1588 h 1607"/>
                  <a:gd name="T8" fmla="+- 0 1421 229"/>
                  <a:gd name="T9" fmla="*/ T8 w 3840"/>
                  <a:gd name="T10" fmla="+- 0 1794 1296"/>
                  <a:gd name="T11" fmla="*/ 1794 h 1607"/>
                  <a:gd name="T12" fmla="+- 0 1686 229"/>
                  <a:gd name="T13" fmla="*/ T12 w 3840"/>
                  <a:gd name="T14" fmla="+- 0 1905 1296"/>
                  <a:gd name="T15" fmla="*/ 1905 h 1607"/>
                  <a:gd name="T16" fmla="+- 0 1804 229"/>
                  <a:gd name="T17" fmla="*/ T16 w 3840"/>
                  <a:gd name="T18" fmla="+- 0 1955 1296"/>
                  <a:gd name="T19" fmla="*/ 1955 h 1607"/>
                  <a:gd name="T20" fmla="+- 0 2015 229"/>
                  <a:gd name="T21" fmla="*/ T20 w 3840"/>
                  <a:gd name="T22" fmla="+- 0 2043 1296"/>
                  <a:gd name="T23" fmla="*/ 2043 h 1607"/>
                  <a:gd name="T24" fmla="+- 0 2117 229"/>
                  <a:gd name="T25" fmla="*/ T24 w 3840"/>
                  <a:gd name="T26" fmla="+- 0 2086 1296"/>
                  <a:gd name="T27" fmla="*/ 2086 h 1607"/>
                  <a:gd name="T28" fmla="+- 0 2295 229"/>
                  <a:gd name="T29" fmla="*/ T28 w 3840"/>
                  <a:gd name="T30" fmla="+- 0 2160 1296"/>
                  <a:gd name="T31" fmla="*/ 2160 h 1607"/>
                  <a:gd name="T32" fmla="+- 0 2302 229"/>
                  <a:gd name="T33" fmla="*/ T32 w 3840"/>
                  <a:gd name="T34" fmla="+- 0 2163 1296"/>
                  <a:gd name="T35" fmla="*/ 2163 h 1607"/>
                  <a:gd name="T36" fmla="+- 0 2382 229"/>
                  <a:gd name="T37" fmla="*/ T36 w 3840"/>
                  <a:gd name="T38" fmla="+- 0 2197 1296"/>
                  <a:gd name="T39" fmla="*/ 2197 h 1607"/>
                  <a:gd name="T40" fmla="+- 0 2462 229"/>
                  <a:gd name="T41" fmla="*/ T40 w 3840"/>
                  <a:gd name="T42" fmla="+- 0 2230 1296"/>
                  <a:gd name="T43" fmla="*/ 2230 h 1607"/>
                  <a:gd name="T44" fmla="+- 0 2542 229"/>
                  <a:gd name="T45" fmla="*/ T44 w 3840"/>
                  <a:gd name="T46" fmla="+- 0 2264 1296"/>
                  <a:gd name="T47" fmla="*/ 2264 h 1607"/>
                  <a:gd name="T48" fmla="+- 0 2612 229"/>
                  <a:gd name="T49" fmla="*/ T48 w 3840"/>
                  <a:gd name="T50" fmla="+- 0 2293 1296"/>
                  <a:gd name="T51" fmla="*/ 2293 h 1607"/>
                  <a:gd name="T52" fmla="+- 0 2682 229"/>
                  <a:gd name="T53" fmla="*/ T52 w 3840"/>
                  <a:gd name="T54" fmla="+- 0 2322 1296"/>
                  <a:gd name="T55" fmla="*/ 2322 h 1607"/>
                  <a:gd name="T56" fmla="+- 0 2747 229"/>
                  <a:gd name="T57" fmla="*/ T56 w 3840"/>
                  <a:gd name="T58" fmla="+- 0 2349 1296"/>
                  <a:gd name="T59" fmla="*/ 2349 h 1607"/>
                  <a:gd name="T60" fmla="+- 0 2752 229"/>
                  <a:gd name="T61" fmla="*/ T60 w 3840"/>
                  <a:gd name="T62" fmla="+- 0 2352 1296"/>
                  <a:gd name="T63" fmla="*/ 2352 h 1607"/>
                  <a:gd name="T64" fmla="+- 0 2814 229"/>
                  <a:gd name="T65" fmla="*/ T64 w 3840"/>
                  <a:gd name="T66" fmla="+- 0 2378 1296"/>
                  <a:gd name="T67" fmla="*/ 2378 h 1607"/>
                  <a:gd name="T68" fmla="+- 0 2874 229"/>
                  <a:gd name="T69" fmla="*/ T68 w 3840"/>
                  <a:gd name="T70" fmla="+- 0 2403 1296"/>
                  <a:gd name="T71" fmla="*/ 2403 h 1607"/>
                  <a:gd name="T72" fmla="+- 0 2937 229"/>
                  <a:gd name="T73" fmla="*/ T72 w 3840"/>
                  <a:gd name="T74" fmla="+- 0 2429 1296"/>
                  <a:gd name="T75" fmla="*/ 2429 h 1607"/>
                  <a:gd name="T76" fmla="+- 0 2995 229"/>
                  <a:gd name="T77" fmla="*/ T76 w 3840"/>
                  <a:gd name="T78" fmla="+- 0 2453 1296"/>
                  <a:gd name="T79" fmla="*/ 2453 h 1607"/>
                  <a:gd name="T80" fmla="+- 0 3106 229"/>
                  <a:gd name="T81" fmla="*/ T80 w 3840"/>
                  <a:gd name="T82" fmla="+- 0 2500 1296"/>
                  <a:gd name="T83" fmla="*/ 2500 h 1607"/>
                  <a:gd name="T84" fmla="+- 0 3210 229"/>
                  <a:gd name="T85" fmla="*/ T84 w 3840"/>
                  <a:gd name="T86" fmla="+- 0 2543 1296"/>
                  <a:gd name="T87" fmla="*/ 2543 h 1607"/>
                  <a:gd name="T88" fmla="+- 0 3258 229"/>
                  <a:gd name="T89" fmla="*/ T88 w 3840"/>
                  <a:gd name="T90" fmla="+- 0 2563 1296"/>
                  <a:gd name="T91" fmla="*/ 2563 h 1607"/>
                  <a:gd name="T92" fmla="+- 0 3262 229"/>
                  <a:gd name="T93" fmla="*/ T92 w 3840"/>
                  <a:gd name="T94" fmla="+- 0 2565 1296"/>
                  <a:gd name="T95" fmla="*/ 2565 h 1607"/>
                  <a:gd name="T96" fmla="+- 0 3356 229"/>
                  <a:gd name="T97" fmla="*/ T96 w 3840"/>
                  <a:gd name="T98" fmla="+- 0 2604 1296"/>
                  <a:gd name="T99" fmla="*/ 2604 h 1607"/>
                  <a:gd name="T100" fmla="+- 0 3400 229"/>
                  <a:gd name="T101" fmla="*/ T100 w 3840"/>
                  <a:gd name="T102" fmla="+- 0 2623 1296"/>
                  <a:gd name="T103" fmla="*/ 2623 h 1607"/>
                  <a:gd name="T104" fmla="+- 0 3404 229"/>
                  <a:gd name="T105" fmla="*/ T104 w 3840"/>
                  <a:gd name="T106" fmla="+- 0 2624 1296"/>
                  <a:gd name="T107" fmla="*/ 2624 h 1607"/>
                  <a:gd name="T108" fmla="+- 0 3446 229"/>
                  <a:gd name="T109" fmla="*/ T108 w 3840"/>
                  <a:gd name="T110" fmla="+- 0 2642 1296"/>
                  <a:gd name="T111" fmla="*/ 2642 h 1607"/>
                  <a:gd name="T112" fmla="+- 0 3492 229"/>
                  <a:gd name="T113" fmla="*/ T112 w 3840"/>
                  <a:gd name="T114" fmla="+- 0 2661 1296"/>
                  <a:gd name="T115" fmla="*/ 2661 h 1607"/>
                  <a:gd name="T116" fmla="+- 0 3574 229"/>
                  <a:gd name="T117" fmla="*/ T116 w 3840"/>
                  <a:gd name="T118" fmla="+- 0 2695 1296"/>
                  <a:gd name="T119" fmla="*/ 2695 h 1607"/>
                  <a:gd name="T120" fmla="+- 0 3614 229"/>
                  <a:gd name="T121" fmla="*/ T120 w 3840"/>
                  <a:gd name="T122" fmla="+- 0 2712 1296"/>
                  <a:gd name="T123" fmla="*/ 2712 h 1607"/>
                  <a:gd name="T124" fmla="+- 0 3652 229"/>
                  <a:gd name="T125" fmla="*/ T124 w 3840"/>
                  <a:gd name="T126" fmla="+- 0 2728 1296"/>
                  <a:gd name="T127" fmla="*/ 2728 h 1607"/>
                  <a:gd name="T128" fmla="+- 0 3655 229"/>
                  <a:gd name="T129" fmla="*/ T128 w 3840"/>
                  <a:gd name="T130" fmla="+- 0 2730 1296"/>
                  <a:gd name="T131" fmla="*/ 2730 h 1607"/>
                  <a:gd name="T132" fmla="+- 0 3767 229"/>
                  <a:gd name="T133" fmla="*/ T132 w 3840"/>
                  <a:gd name="T134" fmla="+- 0 2776 1296"/>
                  <a:gd name="T135" fmla="*/ 2776 h 1607"/>
                  <a:gd name="T136" fmla="+- 0 3837 229"/>
                  <a:gd name="T137" fmla="*/ T136 w 3840"/>
                  <a:gd name="T138" fmla="+- 0 2806 1296"/>
                  <a:gd name="T139" fmla="*/ 2806 h 1607"/>
                  <a:gd name="T140" fmla="+- 0 3873 229"/>
                  <a:gd name="T141" fmla="*/ T140 w 3840"/>
                  <a:gd name="T142" fmla="+- 0 2821 1296"/>
                  <a:gd name="T143" fmla="*/ 2821 h 1607"/>
                  <a:gd name="T144" fmla="+- 0 3973 229"/>
                  <a:gd name="T145" fmla="*/ T144 w 3840"/>
                  <a:gd name="T146" fmla="+- 0 2863 1296"/>
                  <a:gd name="T147" fmla="*/ 2863 h 1607"/>
                  <a:gd name="T148" fmla="+- 0 4006 229"/>
                  <a:gd name="T149" fmla="*/ T148 w 3840"/>
                  <a:gd name="T150" fmla="+- 0 2876 1296"/>
                  <a:gd name="T151" fmla="*/ 2876 h 1607"/>
                  <a:gd name="T152" fmla="+- 0 4069 229"/>
                  <a:gd name="T153" fmla="*/ T152 w 3840"/>
                  <a:gd name="T154" fmla="+- 0 2903 1296"/>
                  <a:gd name="T155" fmla="*/ 2903 h 160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</a:cxnLst>
                <a:rect l="0" t="0" r="r" b="b"/>
                <a:pathLst>
                  <a:path w="3840" h="1607">
                    <a:moveTo>
                      <a:pt x="0" y="0"/>
                    </a:moveTo>
                    <a:lnTo>
                      <a:pt x="265" y="111"/>
                    </a:lnTo>
                    <a:lnTo>
                      <a:pt x="495" y="207"/>
                    </a:lnTo>
                    <a:lnTo>
                      <a:pt x="697" y="292"/>
                    </a:lnTo>
                    <a:lnTo>
                      <a:pt x="878" y="367"/>
                    </a:lnTo>
                    <a:lnTo>
                      <a:pt x="1192" y="498"/>
                    </a:lnTo>
                    <a:lnTo>
                      <a:pt x="1329" y="556"/>
                    </a:lnTo>
                    <a:lnTo>
                      <a:pt x="1457" y="609"/>
                    </a:lnTo>
                    <a:lnTo>
                      <a:pt x="1462" y="611"/>
                    </a:lnTo>
                    <a:lnTo>
                      <a:pt x="1575" y="659"/>
                    </a:lnTo>
                    <a:lnTo>
                      <a:pt x="1686" y="705"/>
                    </a:lnTo>
                    <a:lnTo>
                      <a:pt x="1786" y="747"/>
                    </a:lnTo>
                    <a:lnTo>
                      <a:pt x="1790" y="749"/>
                    </a:lnTo>
                    <a:lnTo>
                      <a:pt x="1888" y="790"/>
                    </a:lnTo>
                    <a:lnTo>
                      <a:pt x="1981" y="829"/>
                    </a:lnTo>
                    <a:lnTo>
                      <a:pt x="2066" y="864"/>
                    </a:lnTo>
                    <a:lnTo>
                      <a:pt x="2070" y="866"/>
                    </a:lnTo>
                    <a:lnTo>
                      <a:pt x="2073" y="867"/>
                    </a:lnTo>
                    <a:lnTo>
                      <a:pt x="2150" y="900"/>
                    </a:lnTo>
                    <a:lnTo>
                      <a:pt x="2153" y="901"/>
                    </a:lnTo>
                    <a:lnTo>
                      <a:pt x="2230" y="933"/>
                    </a:lnTo>
                    <a:lnTo>
                      <a:pt x="2233" y="934"/>
                    </a:lnTo>
                    <a:lnTo>
                      <a:pt x="2310" y="966"/>
                    </a:lnTo>
                    <a:lnTo>
                      <a:pt x="2313" y="968"/>
                    </a:lnTo>
                    <a:lnTo>
                      <a:pt x="2380" y="996"/>
                    </a:lnTo>
                    <a:lnTo>
                      <a:pt x="2383" y="997"/>
                    </a:lnTo>
                    <a:lnTo>
                      <a:pt x="2386" y="998"/>
                    </a:lnTo>
                    <a:lnTo>
                      <a:pt x="2453" y="1026"/>
                    </a:lnTo>
                    <a:lnTo>
                      <a:pt x="2456" y="1028"/>
                    </a:lnTo>
                    <a:lnTo>
                      <a:pt x="2518" y="1053"/>
                    </a:lnTo>
                    <a:lnTo>
                      <a:pt x="2520" y="1055"/>
                    </a:lnTo>
                    <a:lnTo>
                      <a:pt x="2523" y="1056"/>
                    </a:lnTo>
                    <a:lnTo>
                      <a:pt x="2583" y="1081"/>
                    </a:lnTo>
                    <a:lnTo>
                      <a:pt x="2585" y="1082"/>
                    </a:lnTo>
                    <a:lnTo>
                      <a:pt x="2588" y="1083"/>
                    </a:lnTo>
                    <a:lnTo>
                      <a:pt x="2645" y="1107"/>
                    </a:lnTo>
                    <a:lnTo>
                      <a:pt x="2648" y="1108"/>
                    </a:lnTo>
                    <a:lnTo>
                      <a:pt x="2708" y="1133"/>
                    </a:lnTo>
                    <a:lnTo>
                      <a:pt x="2711" y="1134"/>
                    </a:lnTo>
                    <a:lnTo>
                      <a:pt x="2766" y="1157"/>
                    </a:lnTo>
                    <a:lnTo>
                      <a:pt x="2823" y="1181"/>
                    </a:lnTo>
                    <a:lnTo>
                      <a:pt x="2877" y="1204"/>
                    </a:lnTo>
                    <a:lnTo>
                      <a:pt x="2930" y="1226"/>
                    </a:lnTo>
                    <a:lnTo>
                      <a:pt x="2981" y="1247"/>
                    </a:lnTo>
                    <a:lnTo>
                      <a:pt x="2984" y="1248"/>
                    </a:lnTo>
                    <a:lnTo>
                      <a:pt x="3029" y="1267"/>
                    </a:lnTo>
                    <a:lnTo>
                      <a:pt x="3031" y="1268"/>
                    </a:lnTo>
                    <a:lnTo>
                      <a:pt x="3033" y="1269"/>
                    </a:lnTo>
                    <a:lnTo>
                      <a:pt x="3080" y="1289"/>
                    </a:lnTo>
                    <a:lnTo>
                      <a:pt x="3127" y="1308"/>
                    </a:lnTo>
                    <a:lnTo>
                      <a:pt x="3129" y="1309"/>
                    </a:lnTo>
                    <a:lnTo>
                      <a:pt x="3171" y="1327"/>
                    </a:lnTo>
                    <a:lnTo>
                      <a:pt x="3173" y="1327"/>
                    </a:lnTo>
                    <a:lnTo>
                      <a:pt x="3175" y="1328"/>
                    </a:lnTo>
                    <a:lnTo>
                      <a:pt x="3215" y="1345"/>
                    </a:lnTo>
                    <a:lnTo>
                      <a:pt x="3217" y="1346"/>
                    </a:lnTo>
                    <a:lnTo>
                      <a:pt x="3261" y="1364"/>
                    </a:lnTo>
                    <a:lnTo>
                      <a:pt x="3263" y="1365"/>
                    </a:lnTo>
                    <a:lnTo>
                      <a:pt x="3303" y="1382"/>
                    </a:lnTo>
                    <a:lnTo>
                      <a:pt x="3345" y="1399"/>
                    </a:lnTo>
                    <a:lnTo>
                      <a:pt x="3346" y="1400"/>
                    </a:lnTo>
                    <a:lnTo>
                      <a:pt x="3385" y="1416"/>
                    </a:lnTo>
                    <a:lnTo>
                      <a:pt x="3387" y="1417"/>
                    </a:lnTo>
                    <a:lnTo>
                      <a:pt x="3423" y="1432"/>
                    </a:lnTo>
                    <a:lnTo>
                      <a:pt x="3425" y="1433"/>
                    </a:lnTo>
                    <a:lnTo>
                      <a:pt x="3426" y="1434"/>
                    </a:lnTo>
                    <a:lnTo>
                      <a:pt x="3501" y="1465"/>
                    </a:lnTo>
                    <a:lnTo>
                      <a:pt x="3538" y="1480"/>
                    </a:lnTo>
                    <a:lnTo>
                      <a:pt x="3574" y="1495"/>
                    </a:lnTo>
                    <a:lnTo>
                      <a:pt x="3608" y="1510"/>
                    </a:lnTo>
                    <a:lnTo>
                      <a:pt x="3610" y="1510"/>
                    </a:lnTo>
                    <a:lnTo>
                      <a:pt x="3644" y="1525"/>
                    </a:lnTo>
                    <a:lnTo>
                      <a:pt x="3678" y="1539"/>
                    </a:lnTo>
                    <a:lnTo>
                      <a:pt x="3744" y="1567"/>
                    </a:lnTo>
                    <a:lnTo>
                      <a:pt x="3746" y="1567"/>
                    </a:lnTo>
                    <a:lnTo>
                      <a:pt x="3777" y="1580"/>
                    </a:lnTo>
                    <a:lnTo>
                      <a:pt x="3839" y="1606"/>
                    </a:lnTo>
                    <a:lnTo>
                      <a:pt x="3840" y="160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145"/>
            <p:cNvGrpSpPr>
              <a:grpSpLocks/>
            </p:cNvGrpSpPr>
            <p:nvPr/>
          </p:nvGrpSpPr>
          <p:grpSpPr bwMode="auto">
            <a:xfrm>
              <a:off x="229" y="2310"/>
              <a:ext cx="3840" cy="1272"/>
              <a:chOff x="229" y="2310"/>
              <a:chExt cx="3840" cy="1272"/>
            </a:xfrm>
          </p:grpSpPr>
          <p:sp>
            <p:nvSpPr>
              <p:cNvPr id="157" name="Freeform 146"/>
              <p:cNvSpPr>
                <a:spLocks/>
              </p:cNvSpPr>
              <p:nvPr/>
            </p:nvSpPr>
            <p:spPr bwMode="auto">
              <a:xfrm>
                <a:off x="229" y="2310"/>
                <a:ext cx="3840" cy="1272"/>
              </a:xfrm>
              <a:custGeom>
                <a:avLst/>
                <a:gdLst>
                  <a:gd name="T0" fmla="+- 0 494 229"/>
                  <a:gd name="T1" fmla="*/ T0 w 3840"/>
                  <a:gd name="T2" fmla="+- 0 2435 2310"/>
                  <a:gd name="T3" fmla="*/ 2435 h 1272"/>
                  <a:gd name="T4" fmla="+- 0 926 229"/>
                  <a:gd name="T5" fmla="*/ T4 w 3840"/>
                  <a:gd name="T6" fmla="+- 0 2409 2310"/>
                  <a:gd name="T7" fmla="*/ 2409 h 1272"/>
                  <a:gd name="T8" fmla="+- 0 1421 229"/>
                  <a:gd name="T9" fmla="*/ T8 w 3840"/>
                  <a:gd name="T10" fmla="+- 0 2380 2310"/>
                  <a:gd name="T11" fmla="*/ 2380 h 1272"/>
                  <a:gd name="T12" fmla="+- 0 1686 229"/>
                  <a:gd name="T13" fmla="*/ T12 w 3840"/>
                  <a:gd name="T14" fmla="+- 0 2365 2310"/>
                  <a:gd name="T15" fmla="*/ 2365 h 1272"/>
                  <a:gd name="T16" fmla="+- 0 1804 229"/>
                  <a:gd name="T17" fmla="*/ T16 w 3840"/>
                  <a:gd name="T18" fmla="+- 0 2358 2310"/>
                  <a:gd name="T19" fmla="*/ 2358 h 1272"/>
                  <a:gd name="T20" fmla="+- 0 2015 229"/>
                  <a:gd name="T21" fmla="*/ T20 w 3840"/>
                  <a:gd name="T22" fmla="+- 0 2345 2310"/>
                  <a:gd name="T23" fmla="*/ 2345 h 1272"/>
                  <a:gd name="T24" fmla="+- 0 2117 229"/>
                  <a:gd name="T25" fmla="*/ T24 w 3840"/>
                  <a:gd name="T26" fmla="+- 0 2339 2310"/>
                  <a:gd name="T27" fmla="*/ 2339 h 1272"/>
                  <a:gd name="T28" fmla="+- 0 2295 229"/>
                  <a:gd name="T29" fmla="*/ T28 w 3840"/>
                  <a:gd name="T30" fmla="+- 0 2329 2310"/>
                  <a:gd name="T31" fmla="*/ 2329 h 1272"/>
                  <a:gd name="T32" fmla="+- 0 2302 229"/>
                  <a:gd name="T33" fmla="*/ T32 w 3840"/>
                  <a:gd name="T34" fmla="+- 0 2328 2310"/>
                  <a:gd name="T35" fmla="*/ 2328 h 1272"/>
                  <a:gd name="T36" fmla="+- 0 2382 229"/>
                  <a:gd name="T37" fmla="*/ T36 w 3840"/>
                  <a:gd name="T38" fmla="+- 0 2324 2310"/>
                  <a:gd name="T39" fmla="*/ 2324 h 1272"/>
                  <a:gd name="T40" fmla="+- 0 2462 229"/>
                  <a:gd name="T41" fmla="*/ T40 w 3840"/>
                  <a:gd name="T42" fmla="+- 0 2319 2310"/>
                  <a:gd name="T43" fmla="*/ 2319 h 1272"/>
                  <a:gd name="T44" fmla="+- 0 2542 229"/>
                  <a:gd name="T45" fmla="*/ T44 w 3840"/>
                  <a:gd name="T46" fmla="+- 0 2314 2310"/>
                  <a:gd name="T47" fmla="*/ 2314 h 1272"/>
                  <a:gd name="T48" fmla="+- 0 2612 229"/>
                  <a:gd name="T49" fmla="*/ T48 w 3840"/>
                  <a:gd name="T50" fmla="+- 0 2310 2310"/>
                  <a:gd name="T51" fmla="*/ 2310 h 1272"/>
                  <a:gd name="T52" fmla="+- 0 2682 229"/>
                  <a:gd name="T53" fmla="*/ T52 w 3840"/>
                  <a:gd name="T54" fmla="+- 0 2339 2310"/>
                  <a:gd name="T55" fmla="*/ 2339 h 1272"/>
                  <a:gd name="T56" fmla="+- 0 2747 229"/>
                  <a:gd name="T57" fmla="*/ T56 w 3840"/>
                  <a:gd name="T58" fmla="+- 0 2396 2310"/>
                  <a:gd name="T59" fmla="*/ 2396 h 1272"/>
                  <a:gd name="T60" fmla="+- 0 2752 229"/>
                  <a:gd name="T61" fmla="*/ T60 w 3840"/>
                  <a:gd name="T62" fmla="+- 0 2401 2310"/>
                  <a:gd name="T63" fmla="*/ 2401 h 1272"/>
                  <a:gd name="T64" fmla="+- 0 2814 229"/>
                  <a:gd name="T65" fmla="*/ T64 w 3840"/>
                  <a:gd name="T66" fmla="+- 0 2457 2310"/>
                  <a:gd name="T67" fmla="*/ 2457 h 1272"/>
                  <a:gd name="T68" fmla="+- 0 2874 229"/>
                  <a:gd name="T69" fmla="*/ T68 w 3840"/>
                  <a:gd name="T70" fmla="+- 0 2511 2310"/>
                  <a:gd name="T71" fmla="*/ 2511 h 1272"/>
                  <a:gd name="T72" fmla="+- 0 2937 229"/>
                  <a:gd name="T73" fmla="*/ T72 w 3840"/>
                  <a:gd name="T74" fmla="+- 0 2567 2310"/>
                  <a:gd name="T75" fmla="*/ 2567 h 1272"/>
                  <a:gd name="T76" fmla="+- 0 2995 229"/>
                  <a:gd name="T77" fmla="*/ T76 w 3840"/>
                  <a:gd name="T78" fmla="+- 0 2619 2310"/>
                  <a:gd name="T79" fmla="*/ 2619 h 1272"/>
                  <a:gd name="T80" fmla="+- 0 3106 229"/>
                  <a:gd name="T81" fmla="*/ T80 w 3840"/>
                  <a:gd name="T82" fmla="+- 0 2719 2310"/>
                  <a:gd name="T83" fmla="*/ 2719 h 1272"/>
                  <a:gd name="T84" fmla="+- 0 3210 229"/>
                  <a:gd name="T85" fmla="*/ T84 w 3840"/>
                  <a:gd name="T86" fmla="+- 0 2812 2310"/>
                  <a:gd name="T87" fmla="*/ 2812 h 1272"/>
                  <a:gd name="T88" fmla="+- 0 3258 229"/>
                  <a:gd name="T89" fmla="*/ T88 w 3840"/>
                  <a:gd name="T90" fmla="+- 0 2855 2310"/>
                  <a:gd name="T91" fmla="*/ 2855 h 1272"/>
                  <a:gd name="T92" fmla="+- 0 3262 229"/>
                  <a:gd name="T93" fmla="*/ T92 w 3840"/>
                  <a:gd name="T94" fmla="+- 0 2858 2310"/>
                  <a:gd name="T95" fmla="*/ 2858 h 1272"/>
                  <a:gd name="T96" fmla="+- 0 3356 229"/>
                  <a:gd name="T97" fmla="*/ T96 w 3840"/>
                  <a:gd name="T98" fmla="+- 0 2942 2310"/>
                  <a:gd name="T99" fmla="*/ 2942 h 1272"/>
                  <a:gd name="T100" fmla="+- 0 3400 229"/>
                  <a:gd name="T101" fmla="*/ T100 w 3840"/>
                  <a:gd name="T102" fmla="+- 0 2982 2310"/>
                  <a:gd name="T103" fmla="*/ 2982 h 1272"/>
                  <a:gd name="T104" fmla="+- 0 3404 229"/>
                  <a:gd name="T105" fmla="*/ T104 w 3840"/>
                  <a:gd name="T106" fmla="+- 0 2985 2310"/>
                  <a:gd name="T107" fmla="*/ 2985 h 1272"/>
                  <a:gd name="T108" fmla="+- 0 3446 229"/>
                  <a:gd name="T109" fmla="*/ T108 w 3840"/>
                  <a:gd name="T110" fmla="+- 0 3023 2310"/>
                  <a:gd name="T111" fmla="*/ 3023 h 1272"/>
                  <a:gd name="T112" fmla="+- 0 3492 229"/>
                  <a:gd name="T113" fmla="*/ T112 w 3840"/>
                  <a:gd name="T114" fmla="+- 0 3064 2310"/>
                  <a:gd name="T115" fmla="*/ 3064 h 1272"/>
                  <a:gd name="T116" fmla="+- 0 3574 229"/>
                  <a:gd name="T117" fmla="*/ T116 w 3840"/>
                  <a:gd name="T118" fmla="+- 0 3137 2310"/>
                  <a:gd name="T119" fmla="*/ 3137 h 1272"/>
                  <a:gd name="T120" fmla="+- 0 3614 229"/>
                  <a:gd name="T121" fmla="*/ T120 w 3840"/>
                  <a:gd name="T122" fmla="+- 0 3174 2310"/>
                  <a:gd name="T123" fmla="*/ 3174 h 1272"/>
                  <a:gd name="T124" fmla="+- 0 3652 229"/>
                  <a:gd name="T125" fmla="*/ T124 w 3840"/>
                  <a:gd name="T126" fmla="+- 0 3207 2310"/>
                  <a:gd name="T127" fmla="*/ 3207 h 1272"/>
                  <a:gd name="T128" fmla="+- 0 3655 229"/>
                  <a:gd name="T129" fmla="*/ T128 w 3840"/>
                  <a:gd name="T130" fmla="+- 0 3210 2310"/>
                  <a:gd name="T131" fmla="*/ 3210 h 1272"/>
                  <a:gd name="T132" fmla="+- 0 3767 229"/>
                  <a:gd name="T133" fmla="*/ T132 w 3840"/>
                  <a:gd name="T134" fmla="+- 0 3310 2310"/>
                  <a:gd name="T135" fmla="*/ 3310 h 1272"/>
                  <a:gd name="T136" fmla="+- 0 3837 229"/>
                  <a:gd name="T137" fmla="*/ T136 w 3840"/>
                  <a:gd name="T138" fmla="+- 0 3373 2310"/>
                  <a:gd name="T139" fmla="*/ 3373 h 1272"/>
                  <a:gd name="T140" fmla="+- 0 3873 229"/>
                  <a:gd name="T141" fmla="*/ T140 w 3840"/>
                  <a:gd name="T142" fmla="+- 0 3406 2310"/>
                  <a:gd name="T143" fmla="*/ 3406 h 1272"/>
                  <a:gd name="T144" fmla="+- 0 3973 229"/>
                  <a:gd name="T145" fmla="*/ T144 w 3840"/>
                  <a:gd name="T146" fmla="+- 0 3495 2310"/>
                  <a:gd name="T147" fmla="*/ 3495 h 1272"/>
                  <a:gd name="T148" fmla="+- 0 4006 229"/>
                  <a:gd name="T149" fmla="*/ T148 w 3840"/>
                  <a:gd name="T150" fmla="+- 0 3524 2310"/>
                  <a:gd name="T151" fmla="*/ 3524 h 1272"/>
                  <a:gd name="T152" fmla="+- 0 4069 229"/>
                  <a:gd name="T153" fmla="*/ T152 w 3840"/>
                  <a:gd name="T154" fmla="+- 0 3581 2310"/>
                  <a:gd name="T155" fmla="*/ 3581 h 127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</a:cxnLst>
                <a:rect l="0" t="0" r="r" b="b"/>
                <a:pathLst>
                  <a:path w="3840" h="1272">
                    <a:moveTo>
                      <a:pt x="0" y="141"/>
                    </a:moveTo>
                    <a:lnTo>
                      <a:pt x="265" y="125"/>
                    </a:lnTo>
                    <a:lnTo>
                      <a:pt x="495" y="111"/>
                    </a:lnTo>
                    <a:lnTo>
                      <a:pt x="697" y="99"/>
                    </a:lnTo>
                    <a:lnTo>
                      <a:pt x="878" y="89"/>
                    </a:lnTo>
                    <a:lnTo>
                      <a:pt x="1192" y="70"/>
                    </a:lnTo>
                    <a:lnTo>
                      <a:pt x="1329" y="62"/>
                    </a:lnTo>
                    <a:lnTo>
                      <a:pt x="1457" y="55"/>
                    </a:lnTo>
                    <a:lnTo>
                      <a:pt x="1462" y="54"/>
                    </a:lnTo>
                    <a:lnTo>
                      <a:pt x="1575" y="48"/>
                    </a:lnTo>
                    <a:lnTo>
                      <a:pt x="1686" y="41"/>
                    </a:lnTo>
                    <a:lnTo>
                      <a:pt x="1786" y="35"/>
                    </a:lnTo>
                    <a:lnTo>
                      <a:pt x="1790" y="35"/>
                    </a:lnTo>
                    <a:lnTo>
                      <a:pt x="1888" y="29"/>
                    </a:lnTo>
                    <a:lnTo>
                      <a:pt x="1981" y="24"/>
                    </a:lnTo>
                    <a:lnTo>
                      <a:pt x="2066" y="19"/>
                    </a:lnTo>
                    <a:lnTo>
                      <a:pt x="2070" y="19"/>
                    </a:lnTo>
                    <a:lnTo>
                      <a:pt x="2073" y="18"/>
                    </a:lnTo>
                    <a:lnTo>
                      <a:pt x="2150" y="14"/>
                    </a:lnTo>
                    <a:lnTo>
                      <a:pt x="2153" y="14"/>
                    </a:lnTo>
                    <a:lnTo>
                      <a:pt x="2230" y="9"/>
                    </a:lnTo>
                    <a:lnTo>
                      <a:pt x="2233" y="9"/>
                    </a:lnTo>
                    <a:lnTo>
                      <a:pt x="2310" y="5"/>
                    </a:lnTo>
                    <a:lnTo>
                      <a:pt x="2313" y="4"/>
                    </a:lnTo>
                    <a:lnTo>
                      <a:pt x="2380" y="0"/>
                    </a:lnTo>
                    <a:lnTo>
                      <a:pt x="2383" y="0"/>
                    </a:lnTo>
                    <a:lnTo>
                      <a:pt x="2386" y="0"/>
                    </a:lnTo>
                    <a:lnTo>
                      <a:pt x="2453" y="29"/>
                    </a:lnTo>
                    <a:lnTo>
                      <a:pt x="2456" y="31"/>
                    </a:lnTo>
                    <a:lnTo>
                      <a:pt x="2518" y="86"/>
                    </a:lnTo>
                    <a:lnTo>
                      <a:pt x="2520" y="89"/>
                    </a:lnTo>
                    <a:lnTo>
                      <a:pt x="2523" y="91"/>
                    </a:lnTo>
                    <a:lnTo>
                      <a:pt x="2583" y="145"/>
                    </a:lnTo>
                    <a:lnTo>
                      <a:pt x="2585" y="147"/>
                    </a:lnTo>
                    <a:lnTo>
                      <a:pt x="2588" y="149"/>
                    </a:lnTo>
                    <a:lnTo>
                      <a:pt x="2645" y="201"/>
                    </a:lnTo>
                    <a:lnTo>
                      <a:pt x="2648" y="203"/>
                    </a:lnTo>
                    <a:lnTo>
                      <a:pt x="2708" y="257"/>
                    </a:lnTo>
                    <a:lnTo>
                      <a:pt x="2711" y="259"/>
                    </a:lnTo>
                    <a:lnTo>
                      <a:pt x="2766" y="309"/>
                    </a:lnTo>
                    <a:lnTo>
                      <a:pt x="2823" y="360"/>
                    </a:lnTo>
                    <a:lnTo>
                      <a:pt x="2877" y="409"/>
                    </a:lnTo>
                    <a:lnTo>
                      <a:pt x="2930" y="456"/>
                    </a:lnTo>
                    <a:lnTo>
                      <a:pt x="2981" y="502"/>
                    </a:lnTo>
                    <a:lnTo>
                      <a:pt x="2984" y="504"/>
                    </a:lnTo>
                    <a:lnTo>
                      <a:pt x="3029" y="545"/>
                    </a:lnTo>
                    <a:lnTo>
                      <a:pt x="3031" y="547"/>
                    </a:lnTo>
                    <a:lnTo>
                      <a:pt x="3033" y="548"/>
                    </a:lnTo>
                    <a:lnTo>
                      <a:pt x="3080" y="590"/>
                    </a:lnTo>
                    <a:lnTo>
                      <a:pt x="3127" y="632"/>
                    </a:lnTo>
                    <a:lnTo>
                      <a:pt x="3129" y="634"/>
                    </a:lnTo>
                    <a:lnTo>
                      <a:pt x="3171" y="672"/>
                    </a:lnTo>
                    <a:lnTo>
                      <a:pt x="3173" y="673"/>
                    </a:lnTo>
                    <a:lnTo>
                      <a:pt x="3175" y="675"/>
                    </a:lnTo>
                    <a:lnTo>
                      <a:pt x="3215" y="712"/>
                    </a:lnTo>
                    <a:lnTo>
                      <a:pt x="3217" y="713"/>
                    </a:lnTo>
                    <a:lnTo>
                      <a:pt x="3261" y="752"/>
                    </a:lnTo>
                    <a:lnTo>
                      <a:pt x="3263" y="754"/>
                    </a:lnTo>
                    <a:lnTo>
                      <a:pt x="3303" y="790"/>
                    </a:lnTo>
                    <a:lnTo>
                      <a:pt x="3345" y="827"/>
                    </a:lnTo>
                    <a:lnTo>
                      <a:pt x="3346" y="829"/>
                    </a:lnTo>
                    <a:lnTo>
                      <a:pt x="3385" y="864"/>
                    </a:lnTo>
                    <a:lnTo>
                      <a:pt x="3387" y="865"/>
                    </a:lnTo>
                    <a:lnTo>
                      <a:pt x="3423" y="897"/>
                    </a:lnTo>
                    <a:lnTo>
                      <a:pt x="3425" y="899"/>
                    </a:lnTo>
                    <a:lnTo>
                      <a:pt x="3426" y="900"/>
                    </a:lnTo>
                    <a:lnTo>
                      <a:pt x="3501" y="967"/>
                    </a:lnTo>
                    <a:lnTo>
                      <a:pt x="3538" y="1000"/>
                    </a:lnTo>
                    <a:lnTo>
                      <a:pt x="3574" y="1033"/>
                    </a:lnTo>
                    <a:lnTo>
                      <a:pt x="3608" y="1063"/>
                    </a:lnTo>
                    <a:lnTo>
                      <a:pt x="3610" y="1065"/>
                    </a:lnTo>
                    <a:lnTo>
                      <a:pt x="3644" y="1096"/>
                    </a:lnTo>
                    <a:lnTo>
                      <a:pt x="3678" y="1126"/>
                    </a:lnTo>
                    <a:lnTo>
                      <a:pt x="3744" y="1185"/>
                    </a:lnTo>
                    <a:lnTo>
                      <a:pt x="3746" y="1187"/>
                    </a:lnTo>
                    <a:lnTo>
                      <a:pt x="3777" y="1214"/>
                    </a:lnTo>
                    <a:lnTo>
                      <a:pt x="3839" y="1270"/>
                    </a:lnTo>
                    <a:lnTo>
                      <a:pt x="3840" y="1271"/>
                    </a:lnTo>
                  </a:path>
                </a:pathLst>
              </a:custGeom>
              <a:noFill/>
              <a:ln w="1905">
                <a:solidFill>
                  <a:srgbClr val="BEBEBE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143"/>
            <p:cNvGrpSpPr>
              <a:grpSpLocks/>
            </p:cNvGrpSpPr>
            <p:nvPr/>
          </p:nvGrpSpPr>
          <p:grpSpPr bwMode="auto">
            <a:xfrm>
              <a:off x="229" y="141"/>
              <a:ext cx="3840" cy="2165"/>
              <a:chOff x="229" y="141"/>
              <a:chExt cx="3840" cy="2165"/>
            </a:xfrm>
          </p:grpSpPr>
          <p:sp>
            <p:nvSpPr>
              <p:cNvPr id="156" name="Freeform 144"/>
              <p:cNvSpPr>
                <a:spLocks/>
              </p:cNvSpPr>
              <p:nvPr/>
            </p:nvSpPr>
            <p:spPr bwMode="auto">
              <a:xfrm>
                <a:off x="229" y="141"/>
                <a:ext cx="3840" cy="2165"/>
              </a:xfrm>
              <a:custGeom>
                <a:avLst/>
                <a:gdLst>
                  <a:gd name="T0" fmla="+- 0 494 229"/>
                  <a:gd name="T1" fmla="*/ T0 w 3840"/>
                  <a:gd name="T2" fmla="+- 0 379 141"/>
                  <a:gd name="T3" fmla="*/ 379 h 2165"/>
                  <a:gd name="T4" fmla="+- 0 926 229"/>
                  <a:gd name="T5" fmla="*/ T4 w 3840"/>
                  <a:gd name="T6" fmla="+- 0 766 141"/>
                  <a:gd name="T7" fmla="*/ 766 h 2165"/>
                  <a:gd name="T8" fmla="+- 0 1421 229"/>
                  <a:gd name="T9" fmla="*/ T8 w 3840"/>
                  <a:gd name="T10" fmla="+- 0 1209 141"/>
                  <a:gd name="T11" fmla="*/ 1209 h 2165"/>
                  <a:gd name="T12" fmla="+- 0 1686 229"/>
                  <a:gd name="T13" fmla="*/ T12 w 3840"/>
                  <a:gd name="T14" fmla="+- 0 1446 141"/>
                  <a:gd name="T15" fmla="*/ 1446 h 2165"/>
                  <a:gd name="T16" fmla="+- 0 1804 229"/>
                  <a:gd name="T17" fmla="*/ T16 w 3840"/>
                  <a:gd name="T18" fmla="+- 0 1552 141"/>
                  <a:gd name="T19" fmla="*/ 1552 h 2165"/>
                  <a:gd name="T20" fmla="+- 0 2015 229"/>
                  <a:gd name="T21" fmla="*/ T20 w 3840"/>
                  <a:gd name="T22" fmla="+- 0 1741 141"/>
                  <a:gd name="T23" fmla="*/ 1741 h 2165"/>
                  <a:gd name="T24" fmla="+- 0 2117 229"/>
                  <a:gd name="T25" fmla="*/ T24 w 3840"/>
                  <a:gd name="T26" fmla="+- 0 1833 141"/>
                  <a:gd name="T27" fmla="*/ 1833 h 2165"/>
                  <a:gd name="T28" fmla="+- 0 2295 229"/>
                  <a:gd name="T29" fmla="*/ T28 w 3840"/>
                  <a:gd name="T30" fmla="+- 0 1992 141"/>
                  <a:gd name="T31" fmla="*/ 1992 h 2165"/>
                  <a:gd name="T32" fmla="+- 0 2302 229"/>
                  <a:gd name="T33" fmla="*/ T32 w 3840"/>
                  <a:gd name="T34" fmla="+- 0 1998 141"/>
                  <a:gd name="T35" fmla="*/ 1998 h 2165"/>
                  <a:gd name="T36" fmla="+- 0 2382 229"/>
                  <a:gd name="T37" fmla="*/ T36 w 3840"/>
                  <a:gd name="T38" fmla="+- 0 2070 141"/>
                  <a:gd name="T39" fmla="*/ 2070 h 2165"/>
                  <a:gd name="T40" fmla="+- 0 2462 229"/>
                  <a:gd name="T41" fmla="*/ T40 w 3840"/>
                  <a:gd name="T42" fmla="+- 0 2142 141"/>
                  <a:gd name="T43" fmla="*/ 2142 h 2165"/>
                  <a:gd name="T44" fmla="+- 0 2542 229"/>
                  <a:gd name="T45" fmla="*/ T44 w 3840"/>
                  <a:gd name="T46" fmla="+- 0 2213 141"/>
                  <a:gd name="T47" fmla="*/ 2213 h 2165"/>
                  <a:gd name="T48" fmla="+- 0 2612 229"/>
                  <a:gd name="T49" fmla="*/ T48 w 3840"/>
                  <a:gd name="T50" fmla="+- 0 2276 141"/>
                  <a:gd name="T51" fmla="*/ 2276 h 2165"/>
                  <a:gd name="T52" fmla="+- 0 2682 229"/>
                  <a:gd name="T53" fmla="*/ T52 w 3840"/>
                  <a:gd name="T54" fmla="+- 0 2306 141"/>
                  <a:gd name="T55" fmla="*/ 2306 h 2165"/>
                  <a:gd name="T56" fmla="+- 0 2747 229"/>
                  <a:gd name="T57" fmla="*/ T56 w 3840"/>
                  <a:gd name="T58" fmla="+- 0 2302 141"/>
                  <a:gd name="T59" fmla="*/ 2302 h 2165"/>
                  <a:gd name="T60" fmla="+- 0 2752 229"/>
                  <a:gd name="T61" fmla="*/ T60 w 3840"/>
                  <a:gd name="T62" fmla="+- 0 2302 141"/>
                  <a:gd name="T63" fmla="*/ 2302 h 2165"/>
                  <a:gd name="T64" fmla="+- 0 2814 229"/>
                  <a:gd name="T65" fmla="*/ T64 w 3840"/>
                  <a:gd name="T66" fmla="+- 0 2298 141"/>
                  <a:gd name="T67" fmla="*/ 2298 h 2165"/>
                  <a:gd name="T68" fmla="+- 0 2874 229"/>
                  <a:gd name="T69" fmla="*/ T68 w 3840"/>
                  <a:gd name="T70" fmla="+- 0 2295 141"/>
                  <a:gd name="T71" fmla="*/ 2295 h 2165"/>
                  <a:gd name="T72" fmla="+- 0 2937 229"/>
                  <a:gd name="T73" fmla="*/ T72 w 3840"/>
                  <a:gd name="T74" fmla="+- 0 2291 141"/>
                  <a:gd name="T75" fmla="*/ 2291 h 2165"/>
                  <a:gd name="T76" fmla="+- 0 2995 229"/>
                  <a:gd name="T77" fmla="*/ T76 w 3840"/>
                  <a:gd name="T78" fmla="+- 0 2288 141"/>
                  <a:gd name="T79" fmla="*/ 2288 h 2165"/>
                  <a:gd name="T80" fmla="+- 0 3106 229"/>
                  <a:gd name="T81" fmla="*/ T80 w 3840"/>
                  <a:gd name="T82" fmla="+- 0 2281 141"/>
                  <a:gd name="T83" fmla="*/ 2281 h 2165"/>
                  <a:gd name="T84" fmla="+- 0 3210 229"/>
                  <a:gd name="T85" fmla="*/ T84 w 3840"/>
                  <a:gd name="T86" fmla="+- 0 2275 141"/>
                  <a:gd name="T87" fmla="*/ 2275 h 2165"/>
                  <a:gd name="T88" fmla="+- 0 3258 229"/>
                  <a:gd name="T89" fmla="*/ T88 w 3840"/>
                  <a:gd name="T90" fmla="+- 0 2272 141"/>
                  <a:gd name="T91" fmla="*/ 2272 h 2165"/>
                  <a:gd name="T92" fmla="+- 0 3262 229"/>
                  <a:gd name="T93" fmla="*/ T92 w 3840"/>
                  <a:gd name="T94" fmla="+- 0 2272 141"/>
                  <a:gd name="T95" fmla="*/ 2272 h 2165"/>
                  <a:gd name="T96" fmla="+- 0 3356 229"/>
                  <a:gd name="T97" fmla="*/ T96 w 3840"/>
                  <a:gd name="T98" fmla="+- 0 2266 141"/>
                  <a:gd name="T99" fmla="*/ 2266 h 2165"/>
                  <a:gd name="T100" fmla="+- 0 3400 229"/>
                  <a:gd name="T101" fmla="*/ T100 w 3840"/>
                  <a:gd name="T102" fmla="+- 0 2264 141"/>
                  <a:gd name="T103" fmla="*/ 2264 h 2165"/>
                  <a:gd name="T104" fmla="+- 0 3404 229"/>
                  <a:gd name="T105" fmla="*/ T104 w 3840"/>
                  <a:gd name="T106" fmla="+- 0 2264 141"/>
                  <a:gd name="T107" fmla="*/ 2264 h 2165"/>
                  <a:gd name="T108" fmla="+- 0 3446 229"/>
                  <a:gd name="T109" fmla="*/ T108 w 3840"/>
                  <a:gd name="T110" fmla="+- 0 2261 141"/>
                  <a:gd name="T111" fmla="*/ 2261 h 2165"/>
                  <a:gd name="T112" fmla="+- 0 3492 229"/>
                  <a:gd name="T113" fmla="*/ T112 w 3840"/>
                  <a:gd name="T114" fmla="+- 0 2258 141"/>
                  <a:gd name="T115" fmla="*/ 2258 h 2165"/>
                  <a:gd name="T116" fmla="+- 0 3574 229"/>
                  <a:gd name="T117" fmla="*/ T116 w 3840"/>
                  <a:gd name="T118" fmla="+- 0 2254 141"/>
                  <a:gd name="T119" fmla="*/ 2254 h 2165"/>
                  <a:gd name="T120" fmla="+- 0 3614 229"/>
                  <a:gd name="T121" fmla="*/ T120 w 3840"/>
                  <a:gd name="T122" fmla="+- 0 2251 141"/>
                  <a:gd name="T123" fmla="*/ 2251 h 2165"/>
                  <a:gd name="T124" fmla="+- 0 3652 229"/>
                  <a:gd name="T125" fmla="*/ T124 w 3840"/>
                  <a:gd name="T126" fmla="+- 0 2249 141"/>
                  <a:gd name="T127" fmla="*/ 2249 h 2165"/>
                  <a:gd name="T128" fmla="+- 0 3655 229"/>
                  <a:gd name="T129" fmla="*/ T128 w 3840"/>
                  <a:gd name="T130" fmla="+- 0 2249 141"/>
                  <a:gd name="T131" fmla="*/ 2249 h 2165"/>
                  <a:gd name="T132" fmla="+- 0 3767 229"/>
                  <a:gd name="T133" fmla="*/ T132 w 3840"/>
                  <a:gd name="T134" fmla="+- 0 2242 141"/>
                  <a:gd name="T135" fmla="*/ 2242 h 2165"/>
                  <a:gd name="T136" fmla="+- 0 3837 229"/>
                  <a:gd name="T137" fmla="*/ T136 w 3840"/>
                  <a:gd name="T138" fmla="+- 0 2238 141"/>
                  <a:gd name="T139" fmla="*/ 2238 h 2165"/>
                  <a:gd name="T140" fmla="+- 0 3873 229"/>
                  <a:gd name="T141" fmla="*/ T140 w 3840"/>
                  <a:gd name="T142" fmla="+- 0 2236 141"/>
                  <a:gd name="T143" fmla="*/ 2236 h 2165"/>
                  <a:gd name="T144" fmla="+- 0 3973 229"/>
                  <a:gd name="T145" fmla="*/ T144 w 3840"/>
                  <a:gd name="T146" fmla="+- 0 2230 141"/>
                  <a:gd name="T147" fmla="*/ 2230 h 2165"/>
                  <a:gd name="T148" fmla="+- 0 4006 229"/>
                  <a:gd name="T149" fmla="*/ T148 w 3840"/>
                  <a:gd name="T150" fmla="+- 0 2228 141"/>
                  <a:gd name="T151" fmla="*/ 2228 h 2165"/>
                  <a:gd name="T152" fmla="+- 0 4069 229"/>
                  <a:gd name="T153" fmla="*/ T152 w 3840"/>
                  <a:gd name="T154" fmla="+- 0 2224 141"/>
                  <a:gd name="T155" fmla="*/ 2224 h 216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</a:cxnLst>
                <a:rect l="0" t="0" r="r" b="b"/>
                <a:pathLst>
                  <a:path w="3840" h="2165">
                    <a:moveTo>
                      <a:pt x="0" y="0"/>
                    </a:moveTo>
                    <a:lnTo>
                      <a:pt x="265" y="238"/>
                    </a:lnTo>
                    <a:lnTo>
                      <a:pt x="495" y="443"/>
                    </a:lnTo>
                    <a:lnTo>
                      <a:pt x="697" y="625"/>
                    </a:lnTo>
                    <a:lnTo>
                      <a:pt x="878" y="787"/>
                    </a:lnTo>
                    <a:lnTo>
                      <a:pt x="1192" y="1068"/>
                    </a:lnTo>
                    <a:lnTo>
                      <a:pt x="1329" y="1191"/>
                    </a:lnTo>
                    <a:lnTo>
                      <a:pt x="1457" y="1305"/>
                    </a:lnTo>
                    <a:lnTo>
                      <a:pt x="1462" y="1309"/>
                    </a:lnTo>
                    <a:lnTo>
                      <a:pt x="1575" y="1411"/>
                    </a:lnTo>
                    <a:lnTo>
                      <a:pt x="1686" y="1510"/>
                    </a:lnTo>
                    <a:lnTo>
                      <a:pt x="1786" y="1600"/>
                    </a:lnTo>
                    <a:lnTo>
                      <a:pt x="1790" y="1604"/>
                    </a:lnTo>
                    <a:lnTo>
                      <a:pt x="1888" y="1692"/>
                    </a:lnTo>
                    <a:lnTo>
                      <a:pt x="1981" y="1775"/>
                    </a:lnTo>
                    <a:lnTo>
                      <a:pt x="2066" y="1851"/>
                    </a:lnTo>
                    <a:lnTo>
                      <a:pt x="2070" y="1854"/>
                    </a:lnTo>
                    <a:lnTo>
                      <a:pt x="2073" y="1857"/>
                    </a:lnTo>
                    <a:lnTo>
                      <a:pt x="2150" y="1926"/>
                    </a:lnTo>
                    <a:lnTo>
                      <a:pt x="2153" y="1929"/>
                    </a:lnTo>
                    <a:lnTo>
                      <a:pt x="2230" y="1998"/>
                    </a:lnTo>
                    <a:lnTo>
                      <a:pt x="2233" y="2001"/>
                    </a:lnTo>
                    <a:lnTo>
                      <a:pt x="2310" y="2069"/>
                    </a:lnTo>
                    <a:lnTo>
                      <a:pt x="2313" y="2072"/>
                    </a:lnTo>
                    <a:lnTo>
                      <a:pt x="2380" y="2132"/>
                    </a:lnTo>
                    <a:lnTo>
                      <a:pt x="2383" y="2135"/>
                    </a:lnTo>
                    <a:lnTo>
                      <a:pt x="2386" y="2137"/>
                    </a:lnTo>
                    <a:lnTo>
                      <a:pt x="2453" y="2165"/>
                    </a:lnTo>
                    <a:lnTo>
                      <a:pt x="2456" y="2165"/>
                    </a:lnTo>
                    <a:lnTo>
                      <a:pt x="2518" y="2161"/>
                    </a:lnTo>
                    <a:lnTo>
                      <a:pt x="2520" y="2161"/>
                    </a:lnTo>
                    <a:lnTo>
                      <a:pt x="2523" y="2161"/>
                    </a:lnTo>
                    <a:lnTo>
                      <a:pt x="2583" y="2157"/>
                    </a:lnTo>
                    <a:lnTo>
                      <a:pt x="2585" y="2157"/>
                    </a:lnTo>
                    <a:lnTo>
                      <a:pt x="2588" y="2157"/>
                    </a:lnTo>
                    <a:lnTo>
                      <a:pt x="2645" y="2154"/>
                    </a:lnTo>
                    <a:lnTo>
                      <a:pt x="2648" y="2154"/>
                    </a:lnTo>
                    <a:lnTo>
                      <a:pt x="2708" y="2150"/>
                    </a:lnTo>
                    <a:lnTo>
                      <a:pt x="2711" y="2150"/>
                    </a:lnTo>
                    <a:lnTo>
                      <a:pt x="2766" y="2147"/>
                    </a:lnTo>
                    <a:lnTo>
                      <a:pt x="2823" y="2143"/>
                    </a:lnTo>
                    <a:lnTo>
                      <a:pt x="2877" y="2140"/>
                    </a:lnTo>
                    <a:lnTo>
                      <a:pt x="2930" y="2137"/>
                    </a:lnTo>
                    <a:lnTo>
                      <a:pt x="2981" y="2134"/>
                    </a:lnTo>
                    <a:lnTo>
                      <a:pt x="2984" y="2134"/>
                    </a:lnTo>
                    <a:lnTo>
                      <a:pt x="3029" y="2131"/>
                    </a:lnTo>
                    <a:lnTo>
                      <a:pt x="3031" y="2131"/>
                    </a:lnTo>
                    <a:lnTo>
                      <a:pt x="3033" y="2131"/>
                    </a:lnTo>
                    <a:lnTo>
                      <a:pt x="3080" y="2128"/>
                    </a:lnTo>
                    <a:lnTo>
                      <a:pt x="3127" y="2125"/>
                    </a:lnTo>
                    <a:lnTo>
                      <a:pt x="3129" y="2125"/>
                    </a:lnTo>
                    <a:lnTo>
                      <a:pt x="3171" y="2123"/>
                    </a:lnTo>
                    <a:lnTo>
                      <a:pt x="3173" y="2123"/>
                    </a:lnTo>
                    <a:lnTo>
                      <a:pt x="3175" y="2123"/>
                    </a:lnTo>
                    <a:lnTo>
                      <a:pt x="3215" y="2120"/>
                    </a:lnTo>
                    <a:lnTo>
                      <a:pt x="3217" y="2120"/>
                    </a:lnTo>
                    <a:lnTo>
                      <a:pt x="3261" y="2118"/>
                    </a:lnTo>
                    <a:lnTo>
                      <a:pt x="3263" y="2117"/>
                    </a:lnTo>
                    <a:lnTo>
                      <a:pt x="3303" y="2115"/>
                    </a:lnTo>
                    <a:lnTo>
                      <a:pt x="3345" y="2113"/>
                    </a:lnTo>
                    <a:lnTo>
                      <a:pt x="3346" y="2113"/>
                    </a:lnTo>
                    <a:lnTo>
                      <a:pt x="3385" y="2110"/>
                    </a:lnTo>
                    <a:lnTo>
                      <a:pt x="3387" y="2110"/>
                    </a:lnTo>
                    <a:lnTo>
                      <a:pt x="3423" y="2108"/>
                    </a:lnTo>
                    <a:lnTo>
                      <a:pt x="3425" y="2108"/>
                    </a:lnTo>
                    <a:lnTo>
                      <a:pt x="3426" y="2108"/>
                    </a:lnTo>
                    <a:lnTo>
                      <a:pt x="3501" y="2103"/>
                    </a:lnTo>
                    <a:lnTo>
                      <a:pt x="3538" y="2101"/>
                    </a:lnTo>
                    <a:lnTo>
                      <a:pt x="3574" y="2099"/>
                    </a:lnTo>
                    <a:lnTo>
                      <a:pt x="3608" y="2097"/>
                    </a:lnTo>
                    <a:lnTo>
                      <a:pt x="3610" y="2097"/>
                    </a:lnTo>
                    <a:lnTo>
                      <a:pt x="3644" y="2095"/>
                    </a:lnTo>
                    <a:lnTo>
                      <a:pt x="3678" y="2093"/>
                    </a:lnTo>
                    <a:lnTo>
                      <a:pt x="3744" y="2089"/>
                    </a:lnTo>
                    <a:lnTo>
                      <a:pt x="3746" y="2089"/>
                    </a:lnTo>
                    <a:lnTo>
                      <a:pt x="3777" y="2087"/>
                    </a:lnTo>
                    <a:lnTo>
                      <a:pt x="3839" y="2083"/>
                    </a:lnTo>
                    <a:lnTo>
                      <a:pt x="3840" y="2083"/>
                    </a:lnTo>
                  </a:path>
                </a:pathLst>
              </a:custGeom>
              <a:noFill/>
              <a:ln w="1905">
                <a:solidFill>
                  <a:srgbClr val="BEBEBE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141"/>
            <p:cNvGrpSpPr>
              <a:grpSpLocks/>
            </p:cNvGrpSpPr>
            <p:nvPr/>
          </p:nvGrpSpPr>
          <p:grpSpPr bwMode="auto">
            <a:xfrm>
              <a:off x="229" y="3661"/>
              <a:ext cx="2" cy="87"/>
              <a:chOff x="229" y="3661"/>
              <a:chExt cx="2" cy="87"/>
            </a:xfrm>
          </p:grpSpPr>
          <p:sp>
            <p:nvSpPr>
              <p:cNvPr id="155" name="Freeform 142"/>
              <p:cNvSpPr>
                <a:spLocks/>
              </p:cNvSpPr>
              <p:nvPr/>
            </p:nvSpPr>
            <p:spPr bwMode="auto">
              <a:xfrm>
                <a:off x="229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139"/>
            <p:cNvGrpSpPr>
              <a:grpSpLocks/>
            </p:cNvGrpSpPr>
            <p:nvPr/>
          </p:nvGrpSpPr>
          <p:grpSpPr bwMode="auto">
            <a:xfrm>
              <a:off x="494" y="3661"/>
              <a:ext cx="2" cy="58"/>
              <a:chOff x="494" y="3661"/>
              <a:chExt cx="2" cy="58"/>
            </a:xfrm>
          </p:grpSpPr>
          <p:sp>
            <p:nvSpPr>
              <p:cNvPr id="154" name="Freeform 140"/>
              <p:cNvSpPr>
                <a:spLocks/>
              </p:cNvSpPr>
              <p:nvPr/>
            </p:nvSpPr>
            <p:spPr bwMode="auto">
              <a:xfrm>
                <a:off x="49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137"/>
            <p:cNvGrpSpPr>
              <a:grpSpLocks/>
            </p:cNvGrpSpPr>
            <p:nvPr/>
          </p:nvGrpSpPr>
          <p:grpSpPr bwMode="auto">
            <a:xfrm>
              <a:off x="724" y="3661"/>
              <a:ext cx="2" cy="58"/>
              <a:chOff x="724" y="3661"/>
              <a:chExt cx="2" cy="58"/>
            </a:xfrm>
          </p:grpSpPr>
          <p:sp>
            <p:nvSpPr>
              <p:cNvPr id="153" name="Freeform 138"/>
              <p:cNvSpPr>
                <a:spLocks/>
              </p:cNvSpPr>
              <p:nvPr/>
            </p:nvSpPr>
            <p:spPr bwMode="auto">
              <a:xfrm>
                <a:off x="72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135"/>
            <p:cNvGrpSpPr>
              <a:grpSpLocks/>
            </p:cNvGrpSpPr>
            <p:nvPr/>
          </p:nvGrpSpPr>
          <p:grpSpPr bwMode="auto">
            <a:xfrm>
              <a:off x="926" y="3661"/>
              <a:ext cx="2" cy="58"/>
              <a:chOff x="926" y="3661"/>
              <a:chExt cx="2" cy="58"/>
            </a:xfrm>
          </p:grpSpPr>
          <p:sp>
            <p:nvSpPr>
              <p:cNvPr id="152" name="Freeform 136"/>
              <p:cNvSpPr>
                <a:spLocks/>
              </p:cNvSpPr>
              <p:nvPr/>
            </p:nvSpPr>
            <p:spPr bwMode="auto">
              <a:xfrm>
                <a:off x="926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133"/>
            <p:cNvGrpSpPr>
              <a:grpSpLocks/>
            </p:cNvGrpSpPr>
            <p:nvPr/>
          </p:nvGrpSpPr>
          <p:grpSpPr bwMode="auto">
            <a:xfrm>
              <a:off x="1107" y="3661"/>
              <a:ext cx="2" cy="58"/>
              <a:chOff x="1107" y="3661"/>
              <a:chExt cx="2" cy="58"/>
            </a:xfrm>
          </p:grpSpPr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110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" name="Group 131"/>
            <p:cNvGrpSpPr>
              <a:grpSpLocks/>
            </p:cNvGrpSpPr>
            <p:nvPr/>
          </p:nvGrpSpPr>
          <p:grpSpPr bwMode="auto">
            <a:xfrm>
              <a:off x="1421" y="3661"/>
              <a:ext cx="2" cy="58"/>
              <a:chOff x="1421" y="3661"/>
              <a:chExt cx="2" cy="58"/>
            </a:xfrm>
          </p:grpSpPr>
          <p:sp>
            <p:nvSpPr>
              <p:cNvPr id="150" name="Freeform 132"/>
              <p:cNvSpPr>
                <a:spLocks/>
              </p:cNvSpPr>
              <p:nvPr/>
            </p:nvSpPr>
            <p:spPr bwMode="auto">
              <a:xfrm>
                <a:off x="1421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129"/>
            <p:cNvGrpSpPr>
              <a:grpSpLocks/>
            </p:cNvGrpSpPr>
            <p:nvPr/>
          </p:nvGrpSpPr>
          <p:grpSpPr bwMode="auto">
            <a:xfrm>
              <a:off x="1558" y="3661"/>
              <a:ext cx="2" cy="58"/>
              <a:chOff x="1558" y="3661"/>
              <a:chExt cx="2" cy="58"/>
            </a:xfrm>
          </p:grpSpPr>
          <p:sp>
            <p:nvSpPr>
              <p:cNvPr id="149" name="Freeform 130"/>
              <p:cNvSpPr>
                <a:spLocks/>
              </p:cNvSpPr>
              <p:nvPr/>
            </p:nvSpPr>
            <p:spPr bwMode="auto">
              <a:xfrm>
                <a:off x="1558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127"/>
            <p:cNvGrpSpPr>
              <a:grpSpLocks/>
            </p:cNvGrpSpPr>
            <p:nvPr/>
          </p:nvGrpSpPr>
          <p:grpSpPr bwMode="auto">
            <a:xfrm>
              <a:off x="1686" y="3661"/>
              <a:ext cx="2" cy="58"/>
              <a:chOff x="1686" y="3661"/>
              <a:chExt cx="2" cy="58"/>
            </a:xfrm>
          </p:grpSpPr>
          <p:sp>
            <p:nvSpPr>
              <p:cNvPr id="148" name="Freeform 128"/>
              <p:cNvSpPr>
                <a:spLocks/>
              </p:cNvSpPr>
              <p:nvPr/>
            </p:nvSpPr>
            <p:spPr bwMode="auto">
              <a:xfrm>
                <a:off x="1686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125"/>
            <p:cNvGrpSpPr>
              <a:grpSpLocks/>
            </p:cNvGrpSpPr>
            <p:nvPr/>
          </p:nvGrpSpPr>
          <p:grpSpPr bwMode="auto">
            <a:xfrm>
              <a:off x="1691" y="3661"/>
              <a:ext cx="2" cy="58"/>
              <a:chOff x="1691" y="3661"/>
              <a:chExt cx="2" cy="58"/>
            </a:xfrm>
          </p:grpSpPr>
          <p:sp>
            <p:nvSpPr>
              <p:cNvPr id="147" name="Freeform 126"/>
              <p:cNvSpPr>
                <a:spLocks/>
              </p:cNvSpPr>
              <p:nvPr/>
            </p:nvSpPr>
            <p:spPr bwMode="auto">
              <a:xfrm>
                <a:off x="1691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123"/>
            <p:cNvGrpSpPr>
              <a:grpSpLocks/>
            </p:cNvGrpSpPr>
            <p:nvPr/>
          </p:nvGrpSpPr>
          <p:grpSpPr bwMode="auto">
            <a:xfrm>
              <a:off x="1804" y="3661"/>
              <a:ext cx="2" cy="58"/>
              <a:chOff x="1804" y="3661"/>
              <a:chExt cx="2" cy="58"/>
            </a:xfrm>
          </p:grpSpPr>
          <p:sp>
            <p:nvSpPr>
              <p:cNvPr id="146" name="Freeform 124"/>
              <p:cNvSpPr>
                <a:spLocks/>
              </p:cNvSpPr>
              <p:nvPr/>
            </p:nvSpPr>
            <p:spPr bwMode="auto">
              <a:xfrm>
                <a:off x="180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121"/>
            <p:cNvGrpSpPr>
              <a:grpSpLocks/>
            </p:cNvGrpSpPr>
            <p:nvPr/>
          </p:nvGrpSpPr>
          <p:grpSpPr bwMode="auto">
            <a:xfrm>
              <a:off x="1915" y="3661"/>
              <a:ext cx="2" cy="58"/>
              <a:chOff x="1915" y="3661"/>
              <a:chExt cx="2" cy="58"/>
            </a:xfrm>
          </p:grpSpPr>
          <p:sp>
            <p:nvSpPr>
              <p:cNvPr id="145" name="Freeform 122"/>
              <p:cNvSpPr>
                <a:spLocks/>
              </p:cNvSpPr>
              <p:nvPr/>
            </p:nvSpPr>
            <p:spPr bwMode="auto">
              <a:xfrm>
                <a:off x="191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2" name="Group 119"/>
            <p:cNvGrpSpPr>
              <a:grpSpLocks/>
            </p:cNvGrpSpPr>
            <p:nvPr/>
          </p:nvGrpSpPr>
          <p:grpSpPr bwMode="auto">
            <a:xfrm>
              <a:off x="2015" y="3661"/>
              <a:ext cx="2" cy="58"/>
              <a:chOff x="2015" y="3661"/>
              <a:chExt cx="2" cy="58"/>
            </a:xfrm>
          </p:grpSpPr>
          <p:sp>
            <p:nvSpPr>
              <p:cNvPr id="144" name="Freeform 120"/>
              <p:cNvSpPr>
                <a:spLocks/>
              </p:cNvSpPr>
              <p:nvPr/>
            </p:nvSpPr>
            <p:spPr bwMode="auto">
              <a:xfrm>
                <a:off x="201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117"/>
            <p:cNvGrpSpPr>
              <a:grpSpLocks/>
            </p:cNvGrpSpPr>
            <p:nvPr/>
          </p:nvGrpSpPr>
          <p:grpSpPr bwMode="auto">
            <a:xfrm>
              <a:off x="2019" y="3661"/>
              <a:ext cx="2" cy="58"/>
              <a:chOff x="2019" y="3661"/>
              <a:chExt cx="2" cy="58"/>
            </a:xfrm>
          </p:grpSpPr>
          <p:sp>
            <p:nvSpPr>
              <p:cNvPr id="143" name="Freeform 118"/>
              <p:cNvSpPr>
                <a:spLocks/>
              </p:cNvSpPr>
              <p:nvPr/>
            </p:nvSpPr>
            <p:spPr bwMode="auto">
              <a:xfrm>
                <a:off x="201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115"/>
            <p:cNvGrpSpPr>
              <a:grpSpLocks/>
            </p:cNvGrpSpPr>
            <p:nvPr/>
          </p:nvGrpSpPr>
          <p:grpSpPr bwMode="auto">
            <a:xfrm>
              <a:off x="2117" y="3661"/>
              <a:ext cx="2" cy="58"/>
              <a:chOff x="2117" y="3661"/>
              <a:chExt cx="2" cy="58"/>
            </a:xfrm>
          </p:grpSpPr>
          <p:sp>
            <p:nvSpPr>
              <p:cNvPr id="142" name="Freeform 116"/>
              <p:cNvSpPr>
                <a:spLocks/>
              </p:cNvSpPr>
              <p:nvPr/>
            </p:nvSpPr>
            <p:spPr bwMode="auto">
              <a:xfrm>
                <a:off x="211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113"/>
            <p:cNvGrpSpPr>
              <a:grpSpLocks/>
            </p:cNvGrpSpPr>
            <p:nvPr/>
          </p:nvGrpSpPr>
          <p:grpSpPr bwMode="auto">
            <a:xfrm>
              <a:off x="2210" y="3661"/>
              <a:ext cx="2" cy="87"/>
              <a:chOff x="2210" y="3661"/>
              <a:chExt cx="2" cy="87"/>
            </a:xfrm>
          </p:grpSpPr>
          <p:sp>
            <p:nvSpPr>
              <p:cNvPr id="141" name="Freeform 114"/>
              <p:cNvSpPr>
                <a:spLocks/>
              </p:cNvSpPr>
              <p:nvPr/>
            </p:nvSpPr>
            <p:spPr bwMode="auto">
              <a:xfrm>
                <a:off x="2210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111"/>
            <p:cNvGrpSpPr>
              <a:grpSpLocks/>
            </p:cNvGrpSpPr>
            <p:nvPr/>
          </p:nvGrpSpPr>
          <p:grpSpPr bwMode="auto">
            <a:xfrm>
              <a:off x="2295" y="3661"/>
              <a:ext cx="2" cy="58"/>
              <a:chOff x="2295" y="3661"/>
              <a:chExt cx="2" cy="58"/>
            </a:xfrm>
          </p:grpSpPr>
          <p:sp>
            <p:nvSpPr>
              <p:cNvPr id="140" name="Freeform 112"/>
              <p:cNvSpPr>
                <a:spLocks/>
              </p:cNvSpPr>
              <p:nvPr/>
            </p:nvSpPr>
            <p:spPr bwMode="auto">
              <a:xfrm>
                <a:off x="229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109"/>
            <p:cNvGrpSpPr>
              <a:grpSpLocks/>
            </p:cNvGrpSpPr>
            <p:nvPr/>
          </p:nvGrpSpPr>
          <p:grpSpPr bwMode="auto">
            <a:xfrm>
              <a:off x="2302" y="3661"/>
              <a:ext cx="2" cy="58"/>
              <a:chOff x="2302" y="3661"/>
              <a:chExt cx="2" cy="58"/>
            </a:xfrm>
          </p:grpSpPr>
          <p:sp>
            <p:nvSpPr>
              <p:cNvPr id="139" name="Freeform 110"/>
              <p:cNvSpPr>
                <a:spLocks/>
              </p:cNvSpPr>
              <p:nvPr/>
            </p:nvSpPr>
            <p:spPr bwMode="auto">
              <a:xfrm>
                <a:off x="230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107"/>
            <p:cNvGrpSpPr>
              <a:grpSpLocks/>
            </p:cNvGrpSpPr>
            <p:nvPr/>
          </p:nvGrpSpPr>
          <p:grpSpPr bwMode="auto">
            <a:xfrm>
              <a:off x="2379" y="3661"/>
              <a:ext cx="2" cy="58"/>
              <a:chOff x="2379" y="3661"/>
              <a:chExt cx="2" cy="58"/>
            </a:xfrm>
          </p:grpSpPr>
          <p:sp>
            <p:nvSpPr>
              <p:cNvPr id="138" name="Freeform 108"/>
              <p:cNvSpPr>
                <a:spLocks/>
              </p:cNvSpPr>
              <p:nvPr/>
            </p:nvSpPr>
            <p:spPr bwMode="auto">
              <a:xfrm>
                <a:off x="237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105"/>
            <p:cNvGrpSpPr>
              <a:grpSpLocks/>
            </p:cNvGrpSpPr>
            <p:nvPr/>
          </p:nvGrpSpPr>
          <p:grpSpPr bwMode="auto">
            <a:xfrm>
              <a:off x="2382" y="3661"/>
              <a:ext cx="2" cy="58"/>
              <a:chOff x="2382" y="3661"/>
              <a:chExt cx="2" cy="58"/>
            </a:xfrm>
          </p:grpSpPr>
          <p:sp>
            <p:nvSpPr>
              <p:cNvPr id="137" name="Freeform 106"/>
              <p:cNvSpPr>
                <a:spLocks/>
              </p:cNvSpPr>
              <p:nvPr/>
            </p:nvSpPr>
            <p:spPr bwMode="auto">
              <a:xfrm>
                <a:off x="238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103"/>
            <p:cNvGrpSpPr>
              <a:grpSpLocks/>
            </p:cNvGrpSpPr>
            <p:nvPr/>
          </p:nvGrpSpPr>
          <p:grpSpPr bwMode="auto">
            <a:xfrm>
              <a:off x="2459" y="3661"/>
              <a:ext cx="2" cy="58"/>
              <a:chOff x="2459" y="3661"/>
              <a:chExt cx="2" cy="58"/>
            </a:xfrm>
          </p:grpSpPr>
          <p:sp>
            <p:nvSpPr>
              <p:cNvPr id="136" name="Freeform 104"/>
              <p:cNvSpPr>
                <a:spLocks/>
              </p:cNvSpPr>
              <p:nvPr/>
            </p:nvSpPr>
            <p:spPr bwMode="auto">
              <a:xfrm>
                <a:off x="245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101"/>
            <p:cNvGrpSpPr>
              <a:grpSpLocks/>
            </p:cNvGrpSpPr>
            <p:nvPr/>
          </p:nvGrpSpPr>
          <p:grpSpPr bwMode="auto">
            <a:xfrm>
              <a:off x="2462" y="3661"/>
              <a:ext cx="2" cy="58"/>
              <a:chOff x="2462" y="3661"/>
              <a:chExt cx="2" cy="58"/>
            </a:xfrm>
          </p:grpSpPr>
          <p:sp>
            <p:nvSpPr>
              <p:cNvPr id="135" name="Freeform 102"/>
              <p:cNvSpPr>
                <a:spLocks/>
              </p:cNvSpPr>
              <p:nvPr/>
            </p:nvSpPr>
            <p:spPr bwMode="auto">
              <a:xfrm>
                <a:off x="246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99"/>
            <p:cNvGrpSpPr>
              <a:grpSpLocks/>
            </p:cNvGrpSpPr>
            <p:nvPr/>
          </p:nvGrpSpPr>
          <p:grpSpPr bwMode="auto">
            <a:xfrm>
              <a:off x="2539" y="3661"/>
              <a:ext cx="2" cy="58"/>
              <a:chOff x="2539" y="3661"/>
              <a:chExt cx="2" cy="58"/>
            </a:xfrm>
          </p:grpSpPr>
          <p:sp>
            <p:nvSpPr>
              <p:cNvPr id="134" name="Freeform 100"/>
              <p:cNvSpPr>
                <a:spLocks/>
              </p:cNvSpPr>
              <p:nvPr/>
            </p:nvSpPr>
            <p:spPr bwMode="auto">
              <a:xfrm>
                <a:off x="253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97"/>
            <p:cNvGrpSpPr>
              <a:grpSpLocks/>
            </p:cNvGrpSpPr>
            <p:nvPr/>
          </p:nvGrpSpPr>
          <p:grpSpPr bwMode="auto">
            <a:xfrm>
              <a:off x="2542" y="3661"/>
              <a:ext cx="2" cy="58"/>
              <a:chOff x="2542" y="3661"/>
              <a:chExt cx="2" cy="58"/>
            </a:xfrm>
          </p:grpSpPr>
          <p:sp>
            <p:nvSpPr>
              <p:cNvPr id="133" name="Freeform 98"/>
              <p:cNvSpPr>
                <a:spLocks/>
              </p:cNvSpPr>
              <p:nvPr/>
            </p:nvSpPr>
            <p:spPr bwMode="auto">
              <a:xfrm>
                <a:off x="254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95"/>
            <p:cNvGrpSpPr>
              <a:grpSpLocks/>
            </p:cNvGrpSpPr>
            <p:nvPr/>
          </p:nvGrpSpPr>
          <p:grpSpPr bwMode="auto">
            <a:xfrm>
              <a:off x="2609" y="3661"/>
              <a:ext cx="2" cy="58"/>
              <a:chOff x="2609" y="3661"/>
              <a:chExt cx="2" cy="58"/>
            </a:xfrm>
          </p:grpSpPr>
          <p:sp>
            <p:nvSpPr>
              <p:cNvPr id="132" name="Freeform 96"/>
              <p:cNvSpPr>
                <a:spLocks/>
              </p:cNvSpPr>
              <p:nvPr/>
            </p:nvSpPr>
            <p:spPr bwMode="auto">
              <a:xfrm>
                <a:off x="260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93"/>
            <p:cNvGrpSpPr>
              <a:grpSpLocks/>
            </p:cNvGrpSpPr>
            <p:nvPr/>
          </p:nvGrpSpPr>
          <p:grpSpPr bwMode="auto">
            <a:xfrm>
              <a:off x="2612" y="3661"/>
              <a:ext cx="2" cy="58"/>
              <a:chOff x="2612" y="3661"/>
              <a:chExt cx="2" cy="58"/>
            </a:xfrm>
          </p:grpSpPr>
          <p:sp>
            <p:nvSpPr>
              <p:cNvPr id="131" name="Freeform 94"/>
              <p:cNvSpPr>
                <a:spLocks/>
              </p:cNvSpPr>
              <p:nvPr/>
            </p:nvSpPr>
            <p:spPr bwMode="auto">
              <a:xfrm>
                <a:off x="261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91"/>
            <p:cNvGrpSpPr>
              <a:grpSpLocks/>
            </p:cNvGrpSpPr>
            <p:nvPr/>
          </p:nvGrpSpPr>
          <p:grpSpPr bwMode="auto">
            <a:xfrm>
              <a:off x="2615" y="3661"/>
              <a:ext cx="2" cy="58"/>
              <a:chOff x="2615" y="3661"/>
              <a:chExt cx="2" cy="58"/>
            </a:xfrm>
          </p:grpSpPr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261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89"/>
            <p:cNvGrpSpPr>
              <a:grpSpLocks/>
            </p:cNvGrpSpPr>
            <p:nvPr/>
          </p:nvGrpSpPr>
          <p:grpSpPr bwMode="auto">
            <a:xfrm>
              <a:off x="2682" y="3661"/>
              <a:ext cx="2" cy="58"/>
              <a:chOff x="2682" y="3661"/>
              <a:chExt cx="2" cy="58"/>
            </a:xfrm>
          </p:grpSpPr>
          <p:sp>
            <p:nvSpPr>
              <p:cNvPr id="129" name="Freeform 90"/>
              <p:cNvSpPr>
                <a:spLocks/>
              </p:cNvSpPr>
              <p:nvPr/>
            </p:nvSpPr>
            <p:spPr bwMode="auto">
              <a:xfrm>
                <a:off x="268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87"/>
            <p:cNvGrpSpPr>
              <a:grpSpLocks/>
            </p:cNvGrpSpPr>
            <p:nvPr/>
          </p:nvGrpSpPr>
          <p:grpSpPr bwMode="auto">
            <a:xfrm>
              <a:off x="2685" y="3661"/>
              <a:ext cx="2" cy="58"/>
              <a:chOff x="2685" y="3661"/>
              <a:chExt cx="2" cy="58"/>
            </a:xfrm>
          </p:grpSpPr>
          <p:sp>
            <p:nvSpPr>
              <p:cNvPr id="128" name="Freeform 88"/>
              <p:cNvSpPr>
                <a:spLocks/>
              </p:cNvSpPr>
              <p:nvPr/>
            </p:nvSpPr>
            <p:spPr bwMode="auto">
              <a:xfrm>
                <a:off x="268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2750" y="3661"/>
              <a:ext cx="2" cy="87"/>
              <a:chOff x="2750" y="3661"/>
              <a:chExt cx="2" cy="87"/>
            </a:xfrm>
          </p:grpSpPr>
          <p:sp>
            <p:nvSpPr>
              <p:cNvPr id="127" name="Freeform 86"/>
              <p:cNvSpPr>
                <a:spLocks/>
              </p:cNvSpPr>
              <p:nvPr/>
            </p:nvSpPr>
            <p:spPr bwMode="auto">
              <a:xfrm>
                <a:off x="2750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87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83"/>
            <p:cNvGrpSpPr>
              <a:grpSpLocks/>
            </p:cNvGrpSpPr>
            <p:nvPr/>
          </p:nvGrpSpPr>
          <p:grpSpPr bwMode="auto">
            <a:xfrm>
              <a:off x="2752" y="3661"/>
              <a:ext cx="2" cy="58"/>
              <a:chOff x="2752" y="3661"/>
              <a:chExt cx="2" cy="58"/>
            </a:xfrm>
          </p:grpSpPr>
          <p:sp>
            <p:nvSpPr>
              <p:cNvPr id="126" name="Freeform 84"/>
              <p:cNvSpPr>
                <a:spLocks/>
              </p:cNvSpPr>
              <p:nvPr/>
            </p:nvSpPr>
            <p:spPr bwMode="auto">
              <a:xfrm>
                <a:off x="275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81"/>
            <p:cNvGrpSpPr>
              <a:grpSpLocks/>
            </p:cNvGrpSpPr>
            <p:nvPr/>
          </p:nvGrpSpPr>
          <p:grpSpPr bwMode="auto">
            <a:xfrm>
              <a:off x="2812" y="3661"/>
              <a:ext cx="2" cy="58"/>
              <a:chOff x="2812" y="3661"/>
              <a:chExt cx="2" cy="58"/>
            </a:xfrm>
          </p:grpSpPr>
          <p:sp>
            <p:nvSpPr>
              <p:cNvPr id="125" name="Freeform 82"/>
              <p:cNvSpPr>
                <a:spLocks/>
              </p:cNvSpPr>
              <p:nvPr/>
            </p:nvSpPr>
            <p:spPr bwMode="auto">
              <a:xfrm>
                <a:off x="281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79"/>
            <p:cNvGrpSpPr>
              <a:grpSpLocks/>
            </p:cNvGrpSpPr>
            <p:nvPr/>
          </p:nvGrpSpPr>
          <p:grpSpPr bwMode="auto">
            <a:xfrm>
              <a:off x="2814" y="3661"/>
              <a:ext cx="2" cy="58"/>
              <a:chOff x="2814" y="3661"/>
              <a:chExt cx="2" cy="58"/>
            </a:xfrm>
          </p:grpSpPr>
          <p:sp>
            <p:nvSpPr>
              <p:cNvPr id="124" name="Freeform 80"/>
              <p:cNvSpPr>
                <a:spLocks/>
              </p:cNvSpPr>
              <p:nvPr/>
            </p:nvSpPr>
            <p:spPr bwMode="auto">
              <a:xfrm>
                <a:off x="281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77"/>
            <p:cNvGrpSpPr>
              <a:grpSpLocks/>
            </p:cNvGrpSpPr>
            <p:nvPr/>
          </p:nvGrpSpPr>
          <p:grpSpPr bwMode="auto">
            <a:xfrm>
              <a:off x="2817" y="3661"/>
              <a:ext cx="2" cy="58"/>
              <a:chOff x="2817" y="3661"/>
              <a:chExt cx="2" cy="58"/>
            </a:xfrm>
          </p:grpSpPr>
          <p:sp>
            <p:nvSpPr>
              <p:cNvPr id="123" name="Freeform 78"/>
              <p:cNvSpPr>
                <a:spLocks/>
              </p:cNvSpPr>
              <p:nvPr/>
            </p:nvSpPr>
            <p:spPr bwMode="auto">
              <a:xfrm>
                <a:off x="281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75"/>
            <p:cNvGrpSpPr>
              <a:grpSpLocks/>
            </p:cNvGrpSpPr>
            <p:nvPr/>
          </p:nvGrpSpPr>
          <p:grpSpPr bwMode="auto">
            <a:xfrm>
              <a:off x="2874" y="3661"/>
              <a:ext cx="2" cy="58"/>
              <a:chOff x="2874" y="3661"/>
              <a:chExt cx="2" cy="58"/>
            </a:xfrm>
          </p:grpSpPr>
          <p:sp>
            <p:nvSpPr>
              <p:cNvPr id="122" name="Freeform 76"/>
              <p:cNvSpPr>
                <a:spLocks/>
              </p:cNvSpPr>
              <p:nvPr/>
            </p:nvSpPr>
            <p:spPr bwMode="auto">
              <a:xfrm>
                <a:off x="287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73"/>
            <p:cNvGrpSpPr>
              <a:grpSpLocks/>
            </p:cNvGrpSpPr>
            <p:nvPr/>
          </p:nvGrpSpPr>
          <p:grpSpPr bwMode="auto">
            <a:xfrm>
              <a:off x="2877" y="3661"/>
              <a:ext cx="2" cy="58"/>
              <a:chOff x="2877" y="3661"/>
              <a:chExt cx="2" cy="58"/>
            </a:xfrm>
          </p:grpSpPr>
          <p:sp>
            <p:nvSpPr>
              <p:cNvPr id="121" name="Freeform 74"/>
              <p:cNvSpPr>
                <a:spLocks/>
              </p:cNvSpPr>
              <p:nvPr/>
            </p:nvSpPr>
            <p:spPr bwMode="auto">
              <a:xfrm>
                <a:off x="287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6" name="Group 71"/>
            <p:cNvGrpSpPr>
              <a:grpSpLocks/>
            </p:cNvGrpSpPr>
            <p:nvPr/>
          </p:nvGrpSpPr>
          <p:grpSpPr bwMode="auto">
            <a:xfrm>
              <a:off x="2937" y="3661"/>
              <a:ext cx="2" cy="58"/>
              <a:chOff x="2937" y="3661"/>
              <a:chExt cx="2" cy="58"/>
            </a:xfrm>
          </p:grpSpPr>
          <p:sp>
            <p:nvSpPr>
              <p:cNvPr id="120" name="Freeform 72"/>
              <p:cNvSpPr>
                <a:spLocks/>
              </p:cNvSpPr>
              <p:nvPr/>
            </p:nvSpPr>
            <p:spPr bwMode="auto">
              <a:xfrm>
                <a:off x="293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" name="Group 69"/>
            <p:cNvGrpSpPr>
              <a:grpSpLocks/>
            </p:cNvGrpSpPr>
            <p:nvPr/>
          </p:nvGrpSpPr>
          <p:grpSpPr bwMode="auto">
            <a:xfrm>
              <a:off x="2940" y="3661"/>
              <a:ext cx="2" cy="58"/>
              <a:chOff x="2940" y="3661"/>
              <a:chExt cx="2" cy="58"/>
            </a:xfrm>
          </p:grpSpPr>
          <p:sp>
            <p:nvSpPr>
              <p:cNvPr id="119" name="Freeform 70"/>
              <p:cNvSpPr>
                <a:spLocks/>
              </p:cNvSpPr>
              <p:nvPr/>
            </p:nvSpPr>
            <p:spPr bwMode="auto">
              <a:xfrm>
                <a:off x="2940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8" name="Group 67"/>
            <p:cNvGrpSpPr>
              <a:grpSpLocks/>
            </p:cNvGrpSpPr>
            <p:nvPr/>
          </p:nvGrpSpPr>
          <p:grpSpPr bwMode="auto">
            <a:xfrm>
              <a:off x="2995" y="3661"/>
              <a:ext cx="2" cy="58"/>
              <a:chOff x="2995" y="3661"/>
              <a:chExt cx="2" cy="58"/>
            </a:xfrm>
          </p:grpSpPr>
          <p:sp>
            <p:nvSpPr>
              <p:cNvPr id="118" name="Freeform 68"/>
              <p:cNvSpPr>
                <a:spLocks/>
              </p:cNvSpPr>
              <p:nvPr/>
            </p:nvSpPr>
            <p:spPr bwMode="auto">
              <a:xfrm>
                <a:off x="299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65"/>
            <p:cNvGrpSpPr>
              <a:grpSpLocks/>
            </p:cNvGrpSpPr>
            <p:nvPr/>
          </p:nvGrpSpPr>
          <p:grpSpPr bwMode="auto">
            <a:xfrm>
              <a:off x="3052" y="3661"/>
              <a:ext cx="2" cy="58"/>
              <a:chOff x="3052" y="3661"/>
              <a:chExt cx="2" cy="58"/>
            </a:xfrm>
          </p:grpSpPr>
          <p:sp>
            <p:nvSpPr>
              <p:cNvPr id="117" name="Freeform 66"/>
              <p:cNvSpPr>
                <a:spLocks/>
              </p:cNvSpPr>
              <p:nvPr/>
            </p:nvSpPr>
            <p:spPr bwMode="auto">
              <a:xfrm>
                <a:off x="305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" name="Group 63"/>
            <p:cNvGrpSpPr>
              <a:grpSpLocks/>
            </p:cNvGrpSpPr>
            <p:nvPr/>
          </p:nvGrpSpPr>
          <p:grpSpPr bwMode="auto">
            <a:xfrm>
              <a:off x="3106" y="3661"/>
              <a:ext cx="2" cy="58"/>
              <a:chOff x="3106" y="3661"/>
              <a:chExt cx="2" cy="58"/>
            </a:xfrm>
          </p:grpSpPr>
          <p:sp>
            <p:nvSpPr>
              <p:cNvPr id="116" name="Freeform 64"/>
              <p:cNvSpPr>
                <a:spLocks/>
              </p:cNvSpPr>
              <p:nvPr/>
            </p:nvSpPr>
            <p:spPr bwMode="auto">
              <a:xfrm>
                <a:off x="3106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1" name="Group 61"/>
            <p:cNvGrpSpPr>
              <a:grpSpLocks/>
            </p:cNvGrpSpPr>
            <p:nvPr/>
          </p:nvGrpSpPr>
          <p:grpSpPr bwMode="auto">
            <a:xfrm>
              <a:off x="3210" y="3661"/>
              <a:ext cx="2" cy="58"/>
              <a:chOff x="3210" y="3661"/>
              <a:chExt cx="2" cy="58"/>
            </a:xfrm>
          </p:grpSpPr>
          <p:sp>
            <p:nvSpPr>
              <p:cNvPr id="115" name="Freeform 62"/>
              <p:cNvSpPr>
                <a:spLocks/>
              </p:cNvSpPr>
              <p:nvPr/>
            </p:nvSpPr>
            <p:spPr bwMode="auto">
              <a:xfrm>
                <a:off x="3210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" name="Group 59"/>
            <p:cNvGrpSpPr>
              <a:grpSpLocks/>
            </p:cNvGrpSpPr>
            <p:nvPr/>
          </p:nvGrpSpPr>
          <p:grpSpPr bwMode="auto">
            <a:xfrm>
              <a:off x="3213" y="3661"/>
              <a:ext cx="2" cy="58"/>
              <a:chOff x="3213" y="3661"/>
              <a:chExt cx="2" cy="58"/>
            </a:xfrm>
          </p:grpSpPr>
          <p:sp>
            <p:nvSpPr>
              <p:cNvPr id="114" name="Freeform 60"/>
              <p:cNvSpPr>
                <a:spLocks/>
              </p:cNvSpPr>
              <p:nvPr/>
            </p:nvSpPr>
            <p:spPr bwMode="auto">
              <a:xfrm>
                <a:off x="3213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57"/>
            <p:cNvGrpSpPr>
              <a:grpSpLocks/>
            </p:cNvGrpSpPr>
            <p:nvPr/>
          </p:nvGrpSpPr>
          <p:grpSpPr bwMode="auto">
            <a:xfrm>
              <a:off x="3258" y="3661"/>
              <a:ext cx="2" cy="58"/>
              <a:chOff x="3258" y="3661"/>
              <a:chExt cx="2" cy="58"/>
            </a:xfrm>
          </p:grpSpPr>
          <p:sp>
            <p:nvSpPr>
              <p:cNvPr id="113" name="Freeform 58"/>
              <p:cNvSpPr>
                <a:spLocks/>
              </p:cNvSpPr>
              <p:nvPr/>
            </p:nvSpPr>
            <p:spPr bwMode="auto">
              <a:xfrm>
                <a:off x="3258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55"/>
            <p:cNvGrpSpPr>
              <a:grpSpLocks/>
            </p:cNvGrpSpPr>
            <p:nvPr/>
          </p:nvGrpSpPr>
          <p:grpSpPr bwMode="auto">
            <a:xfrm>
              <a:off x="3260" y="3661"/>
              <a:ext cx="2" cy="58"/>
              <a:chOff x="3260" y="3661"/>
              <a:chExt cx="2" cy="58"/>
            </a:xfrm>
          </p:grpSpPr>
          <p:sp>
            <p:nvSpPr>
              <p:cNvPr id="112" name="Freeform 56"/>
              <p:cNvSpPr>
                <a:spLocks/>
              </p:cNvSpPr>
              <p:nvPr/>
            </p:nvSpPr>
            <p:spPr bwMode="auto">
              <a:xfrm>
                <a:off x="3260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5" name="Group 53"/>
            <p:cNvGrpSpPr>
              <a:grpSpLocks/>
            </p:cNvGrpSpPr>
            <p:nvPr/>
          </p:nvGrpSpPr>
          <p:grpSpPr bwMode="auto">
            <a:xfrm>
              <a:off x="3262" y="3661"/>
              <a:ext cx="2" cy="58"/>
              <a:chOff x="3262" y="3661"/>
              <a:chExt cx="2" cy="58"/>
            </a:xfrm>
          </p:grpSpPr>
          <p:sp>
            <p:nvSpPr>
              <p:cNvPr id="111" name="Freeform 54"/>
              <p:cNvSpPr>
                <a:spLocks/>
              </p:cNvSpPr>
              <p:nvPr/>
            </p:nvSpPr>
            <p:spPr bwMode="auto">
              <a:xfrm>
                <a:off x="326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6" name="Group 51"/>
            <p:cNvGrpSpPr>
              <a:grpSpLocks/>
            </p:cNvGrpSpPr>
            <p:nvPr/>
          </p:nvGrpSpPr>
          <p:grpSpPr bwMode="auto">
            <a:xfrm>
              <a:off x="3309" y="3661"/>
              <a:ext cx="2" cy="87"/>
              <a:chOff x="3309" y="3661"/>
              <a:chExt cx="2" cy="87"/>
            </a:xfrm>
          </p:grpSpPr>
          <p:sp>
            <p:nvSpPr>
              <p:cNvPr id="110" name="Freeform 52"/>
              <p:cNvSpPr>
                <a:spLocks/>
              </p:cNvSpPr>
              <p:nvPr/>
            </p:nvSpPr>
            <p:spPr bwMode="auto">
              <a:xfrm>
                <a:off x="3309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7" name="Group 49"/>
            <p:cNvGrpSpPr>
              <a:grpSpLocks/>
            </p:cNvGrpSpPr>
            <p:nvPr/>
          </p:nvGrpSpPr>
          <p:grpSpPr bwMode="auto">
            <a:xfrm>
              <a:off x="3357" y="3661"/>
              <a:ext cx="2" cy="58"/>
              <a:chOff x="3357" y="3661"/>
              <a:chExt cx="2" cy="58"/>
            </a:xfrm>
          </p:grpSpPr>
          <p:sp>
            <p:nvSpPr>
              <p:cNvPr id="109" name="Freeform 50"/>
              <p:cNvSpPr>
                <a:spLocks/>
              </p:cNvSpPr>
              <p:nvPr/>
            </p:nvSpPr>
            <p:spPr bwMode="auto">
              <a:xfrm>
                <a:off x="3357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71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8" name="Group 47"/>
            <p:cNvGrpSpPr>
              <a:grpSpLocks/>
            </p:cNvGrpSpPr>
            <p:nvPr/>
          </p:nvGrpSpPr>
          <p:grpSpPr bwMode="auto">
            <a:xfrm>
              <a:off x="3401" y="3661"/>
              <a:ext cx="2" cy="58"/>
              <a:chOff x="3401" y="3661"/>
              <a:chExt cx="2" cy="58"/>
            </a:xfrm>
          </p:grpSpPr>
          <p:sp>
            <p:nvSpPr>
              <p:cNvPr id="108" name="Freeform 48"/>
              <p:cNvSpPr>
                <a:spLocks/>
              </p:cNvSpPr>
              <p:nvPr/>
            </p:nvSpPr>
            <p:spPr bwMode="auto">
              <a:xfrm>
                <a:off x="3401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71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9" name="Group 45"/>
            <p:cNvGrpSpPr>
              <a:grpSpLocks/>
            </p:cNvGrpSpPr>
            <p:nvPr/>
          </p:nvGrpSpPr>
          <p:grpSpPr bwMode="auto">
            <a:xfrm>
              <a:off x="3404" y="3661"/>
              <a:ext cx="2" cy="58"/>
              <a:chOff x="3404" y="3661"/>
              <a:chExt cx="2" cy="58"/>
            </a:xfrm>
          </p:grpSpPr>
          <p:sp>
            <p:nvSpPr>
              <p:cNvPr id="107" name="Freeform 46"/>
              <p:cNvSpPr>
                <a:spLocks/>
              </p:cNvSpPr>
              <p:nvPr/>
            </p:nvSpPr>
            <p:spPr bwMode="auto">
              <a:xfrm>
                <a:off x="340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0" name="Group 43"/>
            <p:cNvGrpSpPr>
              <a:grpSpLocks/>
            </p:cNvGrpSpPr>
            <p:nvPr/>
          </p:nvGrpSpPr>
          <p:grpSpPr bwMode="auto">
            <a:xfrm>
              <a:off x="3445" y="3661"/>
              <a:ext cx="2" cy="58"/>
              <a:chOff x="3445" y="3661"/>
              <a:chExt cx="2" cy="58"/>
            </a:xfrm>
          </p:grpSpPr>
          <p:sp>
            <p:nvSpPr>
              <p:cNvPr id="106" name="Freeform 44"/>
              <p:cNvSpPr>
                <a:spLocks/>
              </p:cNvSpPr>
              <p:nvPr/>
            </p:nvSpPr>
            <p:spPr bwMode="auto">
              <a:xfrm>
                <a:off x="3445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651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1" name="Group 41"/>
            <p:cNvGrpSpPr>
              <a:grpSpLocks/>
            </p:cNvGrpSpPr>
            <p:nvPr/>
          </p:nvGrpSpPr>
          <p:grpSpPr bwMode="auto">
            <a:xfrm>
              <a:off x="3491" y="3661"/>
              <a:ext cx="2" cy="58"/>
              <a:chOff x="3491" y="3661"/>
              <a:chExt cx="2" cy="58"/>
            </a:xfrm>
          </p:grpSpPr>
          <p:sp>
            <p:nvSpPr>
              <p:cNvPr id="105" name="Freeform 42"/>
              <p:cNvSpPr>
                <a:spLocks/>
              </p:cNvSpPr>
              <p:nvPr/>
            </p:nvSpPr>
            <p:spPr bwMode="auto">
              <a:xfrm>
                <a:off x="3491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651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2" name="Group 39"/>
            <p:cNvGrpSpPr>
              <a:grpSpLocks/>
            </p:cNvGrpSpPr>
            <p:nvPr/>
          </p:nvGrpSpPr>
          <p:grpSpPr bwMode="auto">
            <a:xfrm>
              <a:off x="3532" y="3661"/>
              <a:ext cx="2" cy="58"/>
              <a:chOff x="3532" y="3661"/>
              <a:chExt cx="2" cy="58"/>
            </a:xfrm>
          </p:grpSpPr>
          <p:sp>
            <p:nvSpPr>
              <p:cNvPr id="104" name="Freeform 40"/>
              <p:cNvSpPr>
                <a:spLocks/>
              </p:cNvSpPr>
              <p:nvPr/>
            </p:nvSpPr>
            <p:spPr bwMode="auto">
              <a:xfrm>
                <a:off x="353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3" name="Group 37"/>
            <p:cNvGrpSpPr>
              <a:grpSpLocks/>
            </p:cNvGrpSpPr>
            <p:nvPr/>
          </p:nvGrpSpPr>
          <p:grpSpPr bwMode="auto">
            <a:xfrm>
              <a:off x="3575" y="3661"/>
              <a:ext cx="2" cy="58"/>
              <a:chOff x="3575" y="3661"/>
              <a:chExt cx="2" cy="58"/>
            </a:xfrm>
          </p:grpSpPr>
          <p:sp>
            <p:nvSpPr>
              <p:cNvPr id="103" name="Freeform 38"/>
              <p:cNvSpPr>
                <a:spLocks/>
              </p:cNvSpPr>
              <p:nvPr/>
            </p:nvSpPr>
            <p:spPr bwMode="auto">
              <a:xfrm>
                <a:off x="3575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4" name="Group 35"/>
            <p:cNvGrpSpPr>
              <a:grpSpLocks/>
            </p:cNvGrpSpPr>
            <p:nvPr/>
          </p:nvGrpSpPr>
          <p:grpSpPr bwMode="auto">
            <a:xfrm>
              <a:off x="3615" y="3661"/>
              <a:ext cx="2" cy="58"/>
              <a:chOff x="3615" y="3661"/>
              <a:chExt cx="2" cy="58"/>
            </a:xfrm>
          </p:grpSpPr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3615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5" name="Group 33"/>
            <p:cNvGrpSpPr>
              <a:grpSpLocks/>
            </p:cNvGrpSpPr>
            <p:nvPr/>
          </p:nvGrpSpPr>
          <p:grpSpPr bwMode="auto">
            <a:xfrm>
              <a:off x="3653" y="3661"/>
              <a:ext cx="2" cy="58"/>
              <a:chOff x="3653" y="3661"/>
              <a:chExt cx="2" cy="58"/>
            </a:xfrm>
          </p:grpSpPr>
          <p:sp>
            <p:nvSpPr>
              <p:cNvPr id="101" name="Freeform 34"/>
              <p:cNvSpPr>
                <a:spLocks/>
              </p:cNvSpPr>
              <p:nvPr/>
            </p:nvSpPr>
            <p:spPr bwMode="auto">
              <a:xfrm>
                <a:off x="3653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6" name="Group 31"/>
            <p:cNvGrpSpPr>
              <a:grpSpLocks/>
            </p:cNvGrpSpPr>
            <p:nvPr/>
          </p:nvGrpSpPr>
          <p:grpSpPr bwMode="auto">
            <a:xfrm>
              <a:off x="3655" y="3661"/>
              <a:ext cx="2" cy="58"/>
              <a:chOff x="3655" y="3661"/>
              <a:chExt cx="2" cy="58"/>
            </a:xfrm>
          </p:grpSpPr>
          <p:sp>
            <p:nvSpPr>
              <p:cNvPr id="100" name="Freeform 32"/>
              <p:cNvSpPr>
                <a:spLocks/>
              </p:cNvSpPr>
              <p:nvPr/>
            </p:nvSpPr>
            <p:spPr bwMode="auto">
              <a:xfrm>
                <a:off x="365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7" name="Group 29"/>
            <p:cNvGrpSpPr>
              <a:grpSpLocks/>
            </p:cNvGrpSpPr>
            <p:nvPr/>
          </p:nvGrpSpPr>
          <p:grpSpPr bwMode="auto">
            <a:xfrm>
              <a:off x="3730" y="3661"/>
              <a:ext cx="2" cy="58"/>
              <a:chOff x="3730" y="3661"/>
              <a:chExt cx="2" cy="58"/>
            </a:xfrm>
          </p:grpSpPr>
          <p:sp>
            <p:nvSpPr>
              <p:cNvPr id="99" name="Freeform 30"/>
              <p:cNvSpPr>
                <a:spLocks/>
              </p:cNvSpPr>
              <p:nvPr/>
            </p:nvSpPr>
            <p:spPr bwMode="auto">
              <a:xfrm>
                <a:off x="3730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8" name="Group 27"/>
            <p:cNvGrpSpPr>
              <a:grpSpLocks/>
            </p:cNvGrpSpPr>
            <p:nvPr/>
          </p:nvGrpSpPr>
          <p:grpSpPr bwMode="auto">
            <a:xfrm>
              <a:off x="3767" y="3661"/>
              <a:ext cx="2" cy="58"/>
              <a:chOff x="3767" y="3661"/>
              <a:chExt cx="2" cy="58"/>
            </a:xfrm>
          </p:grpSpPr>
          <p:sp>
            <p:nvSpPr>
              <p:cNvPr id="98" name="Freeform 28"/>
              <p:cNvSpPr>
                <a:spLocks/>
              </p:cNvSpPr>
              <p:nvPr/>
            </p:nvSpPr>
            <p:spPr bwMode="auto">
              <a:xfrm>
                <a:off x="376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9" name="Group 25"/>
            <p:cNvGrpSpPr>
              <a:grpSpLocks/>
            </p:cNvGrpSpPr>
            <p:nvPr/>
          </p:nvGrpSpPr>
          <p:grpSpPr bwMode="auto">
            <a:xfrm>
              <a:off x="3803" y="3661"/>
              <a:ext cx="2" cy="58"/>
              <a:chOff x="3803" y="3661"/>
              <a:chExt cx="2" cy="58"/>
            </a:xfrm>
          </p:grpSpPr>
          <p:sp>
            <p:nvSpPr>
              <p:cNvPr id="97" name="Freeform 26"/>
              <p:cNvSpPr>
                <a:spLocks/>
              </p:cNvSpPr>
              <p:nvPr/>
            </p:nvSpPr>
            <p:spPr bwMode="auto">
              <a:xfrm>
                <a:off x="3803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0" name="Group 23"/>
            <p:cNvGrpSpPr>
              <a:grpSpLocks/>
            </p:cNvGrpSpPr>
            <p:nvPr/>
          </p:nvGrpSpPr>
          <p:grpSpPr bwMode="auto">
            <a:xfrm>
              <a:off x="3838" y="3661"/>
              <a:ext cx="2" cy="58"/>
              <a:chOff x="3838" y="3661"/>
              <a:chExt cx="2" cy="58"/>
            </a:xfrm>
          </p:grpSpPr>
          <p:sp>
            <p:nvSpPr>
              <p:cNvPr id="96" name="Freeform 24"/>
              <p:cNvSpPr>
                <a:spLocks/>
              </p:cNvSpPr>
              <p:nvPr/>
            </p:nvSpPr>
            <p:spPr bwMode="auto">
              <a:xfrm>
                <a:off x="3838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397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1" name="Group 21"/>
            <p:cNvGrpSpPr>
              <a:grpSpLocks/>
            </p:cNvGrpSpPr>
            <p:nvPr/>
          </p:nvGrpSpPr>
          <p:grpSpPr bwMode="auto">
            <a:xfrm>
              <a:off x="3873" y="3661"/>
              <a:ext cx="2" cy="58"/>
              <a:chOff x="3873" y="3661"/>
              <a:chExt cx="2" cy="58"/>
            </a:xfrm>
          </p:grpSpPr>
          <p:sp>
            <p:nvSpPr>
              <p:cNvPr id="95" name="Freeform 22"/>
              <p:cNvSpPr>
                <a:spLocks/>
              </p:cNvSpPr>
              <p:nvPr/>
            </p:nvSpPr>
            <p:spPr bwMode="auto">
              <a:xfrm>
                <a:off x="3873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2" name="Group 19"/>
            <p:cNvGrpSpPr>
              <a:grpSpLocks/>
            </p:cNvGrpSpPr>
            <p:nvPr/>
          </p:nvGrpSpPr>
          <p:grpSpPr bwMode="auto">
            <a:xfrm>
              <a:off x="3907" y="3661"/>
              <a:ext cx="2" cy="58"/>
              <a:chOff x="3907" y="3661"/>
              <a:chExt cx="2" cy="58"/>
            </a:xfrm>
          </p:grpSpPr>
          <p:sp>
            <p:nvSpPr>
              <p:cNvPr id="94" name="Freeform 20"/>
              <p:cNvSpPr>
                <a:spLocks/>
              </p:cNvSpPr>
              <p:nvPr/>
            </p:nvSpPr>
            <p:spPr bwMode="auto">
              <a:xfrm>
                <a:off x="390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3" name="Group 17"/>
            <p:cNvGrpSpPr>
              <a:grpSpLocks/>
            </p:cNvGrpSpPr>
            <p:nvPr/>
          </p:nvGrpSpPr>
          <p:grpSpPr bwMode="auto">
            <a:xfrm>
              <a:off x="3974" y="3661"/>
              <a:ext cx="2" cy="58"/>
              <a:chOff x="3974" y="3661"/>
              <a:chExt cx="2" cy="58"/>
            </a:xfrm>
          </p:grpSpPr>
          <p:sp>
            <p:nvSpPr>
              <p:cNvPr id="93" name="Freeform 18"/>
              <p:cNvSpPr>
                <a:spLocks/>
              </p:cNvSpPr>
              <p:nvPr/>
            </p:nvSpPr>
            <p:spPr bwMode="auto">
              <a:xfrm>
                <a:off x="3974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33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4" name="Group 15"/>
            <p:cNvGrpSpPr>
              <a:grpSpLocks/>
            </p:cNvGrpSpPr>
            <p:nvPr/>
          </p:nvGrpSpPr>
          <p:grpSpPr bwMode="auto">
            <a:xfrm>
              <a:off x="4006" y="3661"/>
              <a:ext cx="2" cy="58"/>
              <a:chOff x="4006" y="3661"/>
              <a:chExt cx="2" cy="58"/>
            </a:xfrm>
          </p:grpSpPr>
          <p:sp>
            <p:nvSpPr>
              <p:cNvPr id="92" name="Freeform 16"/>
              <p:cNvSpPr>
                <a:spLocks/>
              </p:cNvSpPr>
              <p:nvPr/>
            </p:nvSpPr>
            <p:spPr bwMode="auto">
              <a:xfrm>
                <a:off x="4006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5" name="Group 13"/>
            <p:cNvGrpSpPr>
              <a:grpSpLocks/>
            </p:cNvGrpSpPr>
            <p:nvPr/>
          </p:nvGrpSpPr>
          <p:grpSpPr bwMode="auto">
            <a:xfrm>
              <a:off x="4069" y="3661"/>
              <a:ext cx="2" cy="87"/>
              <a:chOff x="4069" y="3661"/>
              <a:chExt cx="2" cy="87"/>
            </a:xfrm>
          </p:grpSpPr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4069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6" name="Group 11"/>
            <p:cNvGrpSpPr>
              <a:grpSpLocks/>
            </p:cNvGrpSpPr>
            <p:nvPr/>
          </p:nvGrpSpPr>
          <p:grpSpPr bwMode="auto">
            <a:xfrm>
              <a:off x="1737" y="305"/>
              <a:ext cx="173" cy="2"/>
              <a:chOff x="1737" y="305"/>
              <a:chExt cx="173" cy="2"/>
            </a:xfrm>
          </p:grpSpPr>
          <p:sp>
            <p:nvSpPr>
              <p:cNvPr id="90" name="Freeform 12"/>
              <p:cNvSpPr>
                <a:spLocks/>
              </p:cNvSpPr>
              <p:nvPr/>
            </p:nvSpPr>
            <p:spPr bwMode="auto">
              <a:xfrm>
                <a:off x="1737" y="305"/>
                <a:ext cx="173" cy="2"/>
              </a:xfrm>
              <a:custGeom>
                <a:avLst/>
                <a:gdLst>
                  <a:gd name="T0" fmla="+- 0 1737 1737"/>
                  <a:gd name="T1" fmla="*/ T0 w 173"/>
                  <a:gd name="T2" fmla="+- 0 1910 1737"/>
                  <a:gd name="T3" fmla="*/ T2 w 173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73">
                    <a:moveTo>
                      <a:pt x="0" y="0"/>
                    </a:moveTo>
                    <a:lnTo>
                      <a:pt x="173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7" name="Group 8"/>
            <p:cNvGrpSpPr>
              <a:grpSpLocks/>
            </p:cNvGrpSpPr>
            <p:nvPr/>
          </p:nvGrpSpPr>
          <p:grpSpPr bwMode="auto">
            <a:xfrm>
              <a:off x="1695" y="166"/>
              <a:ext cx="1357" cy="437"/>
              <a:chOff x="1695" y="166"/>
              <a:chExt cx="1357" cy="437"/>
            </a:xfrm>
          </p:grpSpPr>
          <p:sp>
            <p:nvSpPr>
              <p:cNvPr id="88" name="Freeform 10"/>
              <p:cNvSpPr>
                <a:spLocks/>
              </p:cNvSpPr>
              <p:nvPr/>
            </p:nvSpPr>
            <p:spPr bwMode="auto">
              <a:xfrm>
                <a:off x="1737" y="420"/>
                <a:ext cx="173" cy="2"/>
              </a:xfrm>
              <a:custGeom>
                <a:avLst/>
                <a:gdLst>
                  <a:gd name="T0" fmla="+- 0 1737 1737"/>
                  <a:gd name="T1" fmla="*/ T0 w 173"/>
                  <a:gd name="T2" fmla="+- 0 1910 1737"/>
                  <a:gd name="T3" fmla="*/ T2 w 173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73">
                    <a:moveTo>
                      <a:pt x="0" y="0"/>
                    </a:moveTo>
                    <a:lnTo>
                      <a:pt x="173" y="0"/>
                    </a:lnTo>
                  </a:path>
                </a:pathLst>
              </a:custGeom>
              <a:noFill/>
              <a:ln w="4763">
                <a:solidFill>
                  <a:srgbClr val="BEBEBE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Text Box 9"/>
              <p:cNvSpPr txBox="1">
                <a:spLocks noChangeArrowheads="1"/>
              </p:cNvSpPr>
              <p:nvPr/>
            </p:nvSpPr>
            <p:spPr bwMode="auto">
              <a:xfrm>
                <a:off x="1695" y="166"/>
                <a:ext cx="1357" cy="437"/>
              </a:xfrm>
              <a:prstGeom prst="rect">
                <a:avLst/>
              </a:prstGeom>
              <a:noFill/>
              <a:ln w="4763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15900" algn="l"/>
                  </a:tabLst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effect of TSIC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15900" algn="l"/>
                  </a:tabLst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	95% CI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83" name="Rectangle 189"/>
          <p:cNvSpPr>
            <a:spLocks noChangeArrowheads="1"/>
          </p:cNvSpPr>
          <p:nvPr/>
        </p:nvSpPr>
        <p:spPr bwMode="auto">
          <a:xfrm>
            <a:off x="2362115" y="4589702"/>
            <a:ext cx="705196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PMingLiU" panose="02020500000000000000" pitchFamily="18" charset="-12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Figure S2: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Plot of the partial effect of TSIC on the log hazard ratio of the progression-free and over</a:t>
            </a:r>
            <a:r>
              <a:rPr kumimoji="0" lang="en-US" altLang="en-US" sz="12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all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 survival model in GOG-0172 cohort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5" name="Group 190"/>
          <p:cNvGrpSpPr>
            <a:grpSpLocks/>
          </p:cNvGrpSpPr>
          <p:nvPr/>
        </p:nvGrpSpPr>
        <p:grpSpPr bwMode="auto">
          <a:xfrm>
            <a:off x="6365254" y="2011345"/>
            <a:ext cx="2680017" cy="2405062"/>
            <a:chOff x="4" y="4"/>
            <a:chExt cx="4220" cy="3787"/>
          </a:xfrm>
        </p:grpSpPr>
        <p:grpSp>
          <p:nvGrpSpPr>
            <p:cNvPr id="186" name="Group 358"/>
            <p:cNvGrpSpPr>
              <a:grpSpLocks/>
            </p:cNvGrpSpPr>
            <p:nvPr/>
          </p:nvGrpSpPr>
          <p:grpSpPr bwMode="auto">
            <a:xfrm>
              <a:off x="229" y="3719"/>
              <a:ext cx="3840" cy="2"/>
              <a:chOff x="229" y="3719"/>
              <a:chExt cx="3840" cy="2"/>
            </a:xfrm>
          </p:grpSpPr>
          <p:sp>
            <p:nvSpPr>
              <p:cNvPr id="354" name="Freeform 359"/>
              <p:cNvSpPr>
                <a:spLocks/>
              </p:cNvSpPr>
              <p:nvPr/>
            </p:nvSpPr>
            <p:spPr bwMode="auto">
              <a:xfrm>
                <a:off x="229" y="3719"/>
                <a:ext cx="3840" cy="2"/>
              </a:xfrm>
              <a:custGeom>
                <a:avLst/>
                <a:gdLst>
                  <a:gd name="T0" fmla="+- 0 229 229"/>
                  <a:gd name="T1" fmla="*/ T0 w 3840"/>
                  <a:gd name="T2" fmla="+- 0 4069 229"/>
                  <a:gd name="T3" fmla="*/ T2 w 3840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3840">
                    <a:moveTo>
                      <a:pt x="0" y="0"/>
                    </a:moveTo>
                    <a:lnTo>
                      <a:pt x="384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7" name="Group 356"/>
            <p:cNvGrpSpPr>
              <a:grpSpLocks/>
            </p:cNvGrpSpPr>
            <p:nvPr/>
          </p:nvGrpSpPr>
          <p:grpSpPr bwMode="auto">
            <a:xfrm>
              <a:off x="587" y="3719"/>
              <a:ext cx="2" cy="72"/>
              <a:chOff x="587" y="3719"/>
              <a:chExt cx="2" cy="72"/>
            </a:xfrm>
          </p:grpSpPr>
          <p:sp>
            <p:nvSpPr>
              <p:cNvPr id="353" name="Freeform 357"/>
              <p:cNvSpPr>
                <a:spLocks/>
              </p:cNvSpPr>
              <p:nvPr/>
            </p:nvSpPr>
            <p:spPr bwMode="auto">
              <a:xfrm>
                <a:off x="587" y="3719"/>
                <a:ext cx="2" cy="72"/>
              </a:xfrm>
              <a:custGeom>
                <a:avLst/>
                <a:gdLst>
                  <a:gd name="T0" fmla="+- 0 3719 3719"/>
                  <a:gd name="T1" fmla="*/ 3719 h 72"/>
                  <a:gd name="T2" fmla="+- 0 3791 3719"/>
                  <a:gd name="T3" fmla="*/ 3791 h 72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72">
                    <a:moveTo>
                      <a:pt x="0" y="0"/>
                    </a:moveTo>
                    <a:lnTo>
                      <a:pt x="0" y="7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8" name="Group 354"/>
            <p:cNvGrpSpPr>
              <a:grpSpLocks/>
            </p:cNvGrpSpPr>
            <p:nvPr/>
          </p:nvGrpSpPr>
          <p:grpSpPr bwMode="auto">
            <a:xfrm>
              <a:off x="1447" y="3719"/>
              <a:ext cx="2" cy="72"/>
              <a:chOff x="1447" y="3719"/>
              <a:chExt cx="2" cy="72"/>
            </a:xfrm>
          </p:grpSpPr>
          <p:sp>
            <p:nvSpPr>
              <p:cNvPr id="352" name="Freeform 355"/>
              <p:cNvSpPr>
                <a:spLocks/>
              </p:cNvSpPr>
              <p:nvPr/>
            </p:nvSpPr>
            <p:spPr bwMode="auto">
              <a:xfrm>
                <a:off x="1447" y="3719"/>
                <a:ext cx="2" cy="72"/>
              </a:xfrm>
              <a:custGeom>
                <a:avLst/>
                <a:gdLst>
                  <a:gd name="T0" fmla="+- 0 3719 3719"/>
                  <a:gd name="T1" fmla="*/ 3719 h 72"/>
                  <a:gd name="T2" fmla="+- 0 3791 3719"/>
                  <a:gd name="T3" fmla="*/ 3791 h 72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72">
                    <a:moveTo>
                      <a:pt x="0" y="0"/>
                    </a:moveTo>
                    <a:lnTo>
                      <a:pt x="0" y="7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9" name="Group 352"/>
            <p:cNvGrpSpPr>
              <a:grpSpLocks/>
            </p:cNvGrpSpPr>
            <p:nvPr/>
          </p:nvGrpSpPr>
          <p:grpSpPr bwMode="auto">
            <a:xfrm>
              <a:off x="2304" y="3661"/>
              <a:ext cx="2" cy="130"/>
              <a:chOff x="2304" y="3661"/>
              <a:chExt cx="2" cy="130"/>
            </a:xfrm>
          </p:grpSpPr>
          <p:sp>
            <p:nvSpPr>
              <p:cNvPr id="351" name="Freeform 353"/>
              <p:cNvSpPr>
                <a:spLocks/>
              </p:cNvSpPr>
              <p:nvPr/>
            </p:nvSpPr>
            <p:spPr bwMode="auto">
              <a:xfrm>
                <a:off x="2304" y="3661"/>
                <a:ext cx="2" cy="130"/>
              </a:xfrm>
              <a:custGeom>
                <a:avLst/>
                <a:gdLst>
                  <a:gd name="T0" fmla="+- 0 3661 3661"/>
                  <a:gd name="T1" fmla="*/ 3661 h 130"/>
                  <a:gd name="T2" fmla="+- 0 3791 3661"/>
                  <a:gd name="T3" fmla="*/ 3791 h 130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130">
                    <a:moveTo>
                      <a:pt x="0" y="0"/>
                    </a:moveTo>
                    <a:lnTo>
                      <a:pt x="0" y="130"/>
                    </a:lnTo>
                  </a:path>
                </a:pathLst>
              </a:custGeom>
              <a:noFill/>
              <a:ln w="7271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0" name="Group 350"/>
            <p:cNvGrpSpPr>
              <a:grpSpLocks/>
            </p:cNvGrpSpPr>
            <p:nvPr/>
          </p:nvGrpSpPr>
          <p:grpSpPr bwMode="auto">
            <a:xfrm>
              <a:off x="3164" y="3661"/>
              <a:ext cx="2" cy="130"/>
              <a:chOff x="3164" y="3661"/>
              <a:chExt cx="2" cy="130"/>
            </a:xfrm>
          </p:grpSpPr>
          <p:sp>
            <p:nvSpPr>
              <p:cNvPr id="350" name="Freeform 351"/>
              <p:cNvSpPr>
                <a:spLocks/>
              </p:cNvSpPr>
              <p:nvPr/>
            </p:nvSpPr>
            <p:spPr bwMode="auto">
              <a:xfrm>
                <a:off x="3164" y="3661"/>
                <a:ext cx="2" cy="130"/>
              </a:xfrm>
              <a:custGeom>
                <a:avLst/>
                <a:gdLst>
                  <a:gd name="T0" fmla="+- 0 3661 3661"/>
                  <a:gd name="T1" fmla="*/ 3661 h 130"/>
                  <a:gd name="T2" fmla="+- 0 3791 3661"/>
                  <a:gd name="T3" fmla="*/ 3791 h 130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130">
                    <a:moveTo>
                      <a:pt x="0" y="0"/>
                    </a:moveTo>
                    <a:lnTo>
                      <a:pt x="0" y="130"/>
                    </a:lnTo>
                  </a:path>
                </a:pathLst>
              </a:custGeom>
              <a:noFill/>
              <a:ln w="644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1" name="Group 348"/>
            <p:cNvGrpSpPr>
              <a:grpSpLocks/>
            </p:cNvGrpSpPr>
            <p:nvPr/>
          </p:nvGrpSpPr>
          <p:grpSpPr bwMode="auto">
            <a:xfrm>
              <a:off x="4025" y="3719"/>
              <a:ext cx="2" cy="72"/>
              <a:chOff x="4025" y="3719"/>
              <a:chExt cx="2" cy="72"/>
            </a:xfrm>
          </p:grpSpPr>
          <p:sp>
            <p:nvSpPr>
              <p:cNvPr id="349" name="Freeform 349"/>
              <p:cNvSpPr>
                <a:spLocks/>
              </p:cNvSpPr>
              <p:nvPr/>
            </p:nvSpPr>
            <p:spPr bwMode="auto">
              <a:xfrm>
                <a:off x="4025" y="3719"/>
                <a:ext cx="2" cy="72"/>
              </a:xfrm>
              <a:custGeom>
                <a:avLst/>
                <a:gdLst>
                  <a:gd name="T0" fmla="+- 0 3719 3719"/>
                  <a:gd name="T1" fmla="*/ 3719 h 72"/>
                  <a:gd name="T2" fmla="+- 0 3791 3719"/>
                  <a:gd name="T3" fmla="*/ 3791 h 72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72">
                    <a:moveTo>
                      <a:pt x="0" y="0"/>
                    </a:moveTo>
                    <a:lnTo>
                      <a:pt x="0" y="7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2" name="Group 346"/>
            <p:cNvGrpSpPr>
              <a:grpSpLocks/>
            </p:cNvGrpSpPr>
            <p:nvPr/>
          </p:nvGrpSpPr>
          <p:grpSpPr bwMode="auto">
            <a:xfrm>
              <a:off x="76" y="402"/>
              <a:ext cx="2" cy="3177"/>
              <a:chOff x="76" y="402"/>
              <a:chExt cx="2" cy="3177"/>
            </a:xfrm>
          </p:grpSpPr>
          <p:sp>
            <p:nvSpPr>
              <p:cNvPr id="348" name="Freeform 347"/>
              <p:cNvSpPr>
                <a:spLocks/>
              </p:cNvSpPr>
              <p:nvPr/>
            </p:nvSpPr>
            <p:spPr bwMode="auto">
              <a:xfrm>
                <a:off x="76" y="402"/>
                <a:ext cx="2" cy="3177"/>
              </a:xfrm>
              <a:custGeom>
                <a:avLst/>
                <a:gdLst>
                  <a:gd name="T0" fmla="+- 0 3579 402"/>
                  <a:gd name="T1" fmla="*/ 3579 h 3177"/>
                  <a:gd name="T2" fmla="+- 0 402 402"/>
                  <a:gd name="T3" fmla="*/ 402 h 317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3177">
                    <a:moveTo>
                      <a:pt x="0" y="3177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3" name="Group 344"/>
            <p:cNvGrpSpPr>
              <a:grpSpLocks/>
            </p:cNvGrpSpPr>
            <p:nvPr/>
          </p:nvGrpSpPr>
          <p:grpSpPr bwMode="auto">
            <a:xfrm>
              <a:off x="4" y="3579"/>
              <a:ext cx="72" cy="2"/>
              <a:chOff x="4" y="3579"/>
              <a:chExt cx="72" cy="2"/>
            </a:xfrm>
          </p:grpSpPr>
          <p:sp>
            <p:nvSpPr>
              <p:cNvPr id="347" name="Freeform 345"/>
              <p:cNvSpPr>
                <a:spLocks/>
              </p:cNvSpPr>
              <p:nvPr/>
            </p:nvSpPr>
            <p:spPr bwMode="auto">
              <a:xfrm>
                <a:off x="4" y="3579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4" name="Group 342"/>
            <p:cNvGrpSpPr>
              <a:grpSpLocks/>
            </p:cNvGrpSpPr>
            <p:nvPr/>
          </p:nvGrpSpPr>
          <p:grpSpPr bwMode="auto">
            <a:xfrm>
              <a:off x="4" y="2943"/>
              <a:ext cx="72" cy="2"/>
              <a:chOff x="4" y="2943"/>
              <a:chExt cx="72" cy="2"/>
            </a:xfrm>
          </p:grpSpPr>
          <p:sp>
            <p:nvSpPr>
              <p:cNvPr id="346" name="Freeform 343"/>
              <p:cNvSpPr>
                <a:spLocks/>
              </p:cNvSpPr>
              <p:nvPr/>
            </p:nvSpPr>
            <p:spPr bwMode="auto">
              <a:xfrm>
                <a:off x="4" y="2943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5" name="Group 340"/>
            <p:cNvGrpSpPr>
              <a:grpSpLocks/>
            </p:cNvGrpSpPr>
            <p:nvPr/>
          </p:nvGrpSpPr>
          <p:grpSpPr bwMode="auto">
            <a:xfrm>
              <a:off x="4" y="2308"/>
              <a:ext cx="72" cy="2"/>
              <a:chOff x="4" y="2308"/>
              <a:chExt cx="72" cy="2"/>
            </a:xfrm>
          </p:grpSpPr>
          <p:sp>
            <p:nvSpPr>
              <p:cNvPr id="345" name="Freeform 341"/>
              <p:cNvSpPr>
                <a:spLocks/>
              </p:cNvSpPr>
              <p:nvPr/>
            </p:nvSpPr>
            <p:spPr bwMode="auto">
              <a:xfrm>
                <a:off x="4" y="2308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6" name="Group 338"/>
            <p:cNvGrpSpPr>
              <a:grpSpLocks/>
            </p:cNvGrpSpPr>
            <p:nvPr/>
          </p:nvGrpSpPr>
          <p:grpSpPr bwMode="auto">
            <a:xfrm>
              <a:off x="4" y="1673"/>
              <a:ext cx="72" cy="2"/>
              <a:chOff x="4" y="1673"/>
              <a:chExt cx="72" cy="2"/>
            </a:xfrm>
          </p:grpSpPr>
          <p:sp>
            <p:nvSpPr>
              <p:cNvPr id="344" name="Freeform 339"/>
              <p:cNvSpPr>
                <a:spLocks/>
              </p:cNvSpPr>
              <p:nvPr/>
            </p:nvSpPr>
            <p:spPr bwMode="auto">
              <a:xfrm>
                <a:off x="4" y="1673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7" name="Group 336"/>
            <p:cNvGrpSpPr>
              <a:grpSpLocks/>
            </p:cNvGrpSpPr>
            <p:nvPr/>
          </p:nvGrpSpPr>
          <p:grpSpPr bwMode="auto">
            <a:xfrm>
              <a:off x="4" y="1038"/>
              <a:ext cx="72" cy="2"/>
              <a:chOff x="4" y="1038"/>
              <a:chExt cx="72" cy="2"/>
            </a:xfrm>
          </p:grpSpPr>
          <p:sp>
            <p:nvSpPr>
              <p:cNvPr id="343" name="Freeform 337"/>
              <p:cNvSpPr>
                <a:spLocks/>
              </p:cNvSpPr>
              <p:nvPr/>
            </p:nvSpPr>
            <p:spPr bwMode="auto">
              <a:xfrm>
                <a:off x="4" y="1038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8" name="Group 334"/>
            <p:cNvGrpSpPr>
              <a:grpSpLocks/>
            </p:cNvGrpSpPr>
            <p:nvPr/>
          </p:nvGrpSpPr>
          <p:grpSpPr bwMode="auto">
            <a:xfrm>
              <a:off x="4" y="402"/>
              <a:ext cx="72" cy="2"/>
              <a:chOff x="4" y="402"/>
              <a:chExt cx="72" cy="2"/>
            </a:xfrm>
          </p:grpSpPr>
          <p:sp>
            <p:nvSpPr>
              <p:cNvPr id="342" name="Freeform 335"/>
              <p:cNvSpPr>
                <a:spLocks/>
              </p:cNvSpPr>
              <p:nvPr/>
            </p:nvSpPr>
            <p:spPr bwMode="auto">
              <a:xfrm>
                <a:off x="4" y="402"/>
                <a:ext cx="72" cy="2"/>
              </a:xfrm>
              <a:custGeom>
                <a:avLst/>
                <a:gdLst>
                  <a:gd name="T0" fmla="+- 0 76 4"/>
                  <a:gd name="T1" fmla="*/ T0 w 72"/>
                  <a:gd name="T2" fmla="+- 0 4 4"/>
                  <a:gd name="T3" fmla="*/ T2 w 7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">
                    <a:moveTo>
                      <a:pt x="72" y="0"/>
                    </a:move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9" name="Group 332"/>
            <p:cNvGrpSpPr>
              <a:grpSpLocks/>
            </p:cNvGrpSpPr>
            <p:nvPr/>
          </p:nvGrpSpPr>
          <p:grpSpPr bwMode="auto">
            <a:xfrm>
              <a:off x="76" y="4"/>
              <a:ext cx="4148" cy="3716"/>
              <a:chOff x="76" y="4"/>
              <a:chExt cx="4148" cy="3716"/>
            </a:xfrm>
          </p:grpSpPr>
          <p:sp>
            <p:nvSpPr>
              <p:cNvPr id="341" name="Freeform 333"/>
              <p:cNvSpPr>
                <a:spLocks/>
              </p:cNvSpPr>
              <p:nvPr/>
            </p:nvSpPr>
            <p:spPr bwMode="auto">
              <a:xfrm>
                <a:off x="76" y="4"/>
                <a:ext cx="4148" cy="3716"/>
              </a:xfrm>
              <a:custGeom>
                <a:avLst/>
                <a:gdLst>
                  <a:gd name="T0" fmla="+- 0 76 76"/>
                  <a:gd name="T1" fmla="*/ T0 w 4148"/>
                  <a:gd name="T2" fmla="+- 0 3719 4"/>
                  <a:gd name="T3" fmla="*/ 3719 h 3716"/>
                  <a:gd name="T4" fmla="+- 0 4223 76"/>
                  <a:gd name="T5" fmla="*/ T4 w 4148"/>
                  <a:gd name="T6" fmla="+- 0 3719 4"/>
                  <a:gd name="T7" fmla="*/ 3719 h 3716"/>
                  <a:gd name="T8" fmla="+- 0 4223 76"/>
                  <a:gd name="T9" fmla="*/ T8 w 4148"/>
                  <a:gd name="T10" fmla="+- 0 4 4"/>
                  <a:gd name="T11" fmla="*/ 4 h 3716"/>
                  <a:gd name="T12" fmla="+- 0 76 76"/>
                  <a:gd name="T13" fmla="*/ T12 w 4148"/>
                  <a:gd name="T14" fmla="+- 0 4 4"/>
                  <a:gd name="T15" fmla="*/ 4 h 3716"/>
                  <a:gd name="T16" fmla="+- 0 76 76"/>
                  <a:gd name="T17" fmla="*/ T16 w 4148"/>
                  <a:gd name="T18" fmla="+- 0 3719 4"/>
                  <a:gd name="T19" fmla="*/ 3719 h 37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4148" h="3716">
                    <a:moveTo>
                      <a:pt x="0" y="3715"/>
                    </a:moveTo>
                    <a:lnTo>
                      <a:pt x="4147" y="3715"/>
                    </a:lnTo>
                    <a:lnTo>
                      <a:pt x="4147" y="0"/>
                    </a:lnTo>
                    <a:lnTo>
                      <a:pt x="0" y="0"/>
                    </a:lnTo>
                    <a:lnTo>
                      <a:pt x="0" y="3715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0" name="Group 330"/>
            <p:cNvGrpSpPr>
              <a:grpSpLocks/>
            </p:cNvGrpSpPr>
            <p:nvPr/>
          </p:nvGrpSpPr>
          <p:grpSpPr bwMode="auto">
            <a:xfrm>
              <a:off x="229" y="1724"/>
              <a:ext cx="3840" cy="928"/>
              <a:chOff x="229" y="1724"/>
              <a:chExt cx="3840" cy="928"/>
            </a:xfrm>
          </p:grpSpPr>
          <p:sp>
            <p:nvSpPr>
              <p:cNvPr id="340" name="Freeform 331"/>
              <p:cNvSpPr>
                <a:spLocks/>
              </p:cNvSpPr>
              <p:nvPr/>
            </p:nvSpPr>
            <p:spPr bwMode="auto">
              <a:xfrm>
                <a:off x="229" y="1724"/>
                <a:ext cx="3840" cy="928"/>
              </a:xfrm>
              <a:custGeom>
                <a:avLst/>
                <a:gdLst>
                  <a:gd name="T0" fmla="+- 0 494 229"/>
                  <a:gd name="T1" fmla="*/ T0 w 3840"/>
                  <a:gd name="T2" fmla="+- 0 1788 1724"/>
                  <a:gd name="T3" fmla="*/ 1788 h 928"/>
                  <a:gd name="T4" fmla="+- 0 926 229"/>
                  <a:gd name="T5" fmla="*/ T4 w 3840"/>
                  <a:gd name="T6" fmla="+- 0 1892 1724"/>
                  <a:gd name="T7" fmla="*/ 1892 h 928"/>
                  <a:gd name="T8" fmla="+- 0 1421 229"/>
                  <a:gd name="T9" fmla="*/ T8 w 3840"/>
                  <a:gd name="T10" fmla="+- 0 2012 1724"/>
                  <a:gd name="T11" fmla="*/ 2012 h 928"/>
                  <a:gd name="T12" fmla="+- 0 1686 229"/>
                  <a:gd name="T13" fmla="*/ T12 w 3840"/>
                  <a:gd name="T14" fmla="+- 0 2076 1724"/>
                  <a:gd name="T15" fmla="*/ 2076 h 928"/>
                  <a:gd name="T16" fmla="+- 0 1804 229"/>
                  <a:gd name="T17" fmla="*/ T16 w 3840"/>
                  <a:gd name="T18" fmla="+- 0 2104 1724"/>
                  <a:gd name="T19" fmla="*/ 2104 h 928"/>
                  <a:gd name="T20" fmla="+- 0 2015 229"/>
                  <a:gd name="T21" fmla="*/ T20 w 3840"/>
                  <a:gd name="T22" fmla="+- 0 2155 1724"/>
                  <a:gd name="T23" fmla="*/ 2155 h 928"/>
                  <a:gd name="T24" fmla="+- 0 2117 229"/>
                  <a:gd name="T25" fmla="*/ T24 w 3840"/>
                  <a:gd name="T26" fmla="+- 0 2180 1724"/>
                  <a:gd name="T27" fmla="*/ 2180 h 928"/>
                  <a:gd name="T28" fmla="+- 0 2295 229"/>
                  <a:gd name="T29" fmla="*/ T28 w 3840"/>
                  <a:gd name="T30" fmla="+- 0 2223 1724"/>
                  <a:gd name="T31" fmla="*/ 2223 h 928"/>
                  <a:gd name="T32" fmla="+- 0 2302 229"/>
                  <a:gd name="T33" fmla="*/ T32 w 3840"/>
                  <a:gd name="T34" fmla="+- 0 2225 1724"/>
                  <a:gd name="T35" fmla="*/ 2225 h 928"/>
                  <a:gd name="T36" fmla="+- 0 2382 229"/>
                  <a:gd name="T37" fmla="*/ T36 w 3840"/>
                  <a:gd name="T38" fmla="+- 0 2244 1724"/>
                  <a:gd name="T39" fmla="*/ 2244 h 928"/>
                  <a:gd name="T40" fmla="+- 0 2462 229"/>
                  <a:gd name="T41" fmla="*/ T40 w 3840"/>
                  <a:gd name="T42" fmla="+- 0 2263 1724"/>
                  <a:gd name="T43" fmla="*/ 2263 h 928"/>
                  <a:gd name="T44" fmla="+- 0 2542 229"/>
                  <a:gd name="T45" fmla="*/ T44 w 3840"/>
                  <a:gd name="T46" fmla="+- 0 2282 1724"/>
                  <a:gd name="T47" fmla="*/ 2282 h 928"/>
                  <a:gd name="T48" fmla="+- 0 2612 229"/>
                  <a:gd name="T49" fmla="*/ T48 w 3840"/>
                  <a:gd name="T50" fmla="+- 0 2299 1724"/>
                  <a:gd name="T51" fmla="*/ 2299 h 928"/>
                  <a:gd name="T52" fmla="+- 0 2682 229"/>
                  <a:gd name="T53" fmla="*/ T52 w 3840"/>
                  <a:gd name="T54" fmla="+- 0 2316 1724"/>
                  <a:gd name="T55" fmla="*/ 2316 h 928"/>
                  <a:gd name="T56" fmla="+- 0 2747 229"/>
                  <a:gd name="T57" fmla="*/ T56 w 3840"/>
                  <a:gd name="T58" fmla="+- 0 2332 1724"/>
                  <a:gd name="T59" fmla="*/ 2332 h 928"/>
                  <a:gd name="T60" fmla="+- 0 2752 229"/>
                  <a:gd name="T61" fmla="*/ T60 w 3840"/>
                  <a:gd name="T62" fmla="+- 0 2333 1724"/>
                  <a:gd name="T63" fmla="*/ 2333 h 928"/>
                  <a:gd name="T64" fmla="+- 0 2814 229"/>
                  <a:gd name="T65" fmla="*/ T64 w 3840"/>
                  <a:gd name="T66" fmla="+- 0 2348 1724"/>
                  <a:gd name="T67" fmla="*/ 2348 h 928"/>
                  <a:gd name="T68" fmla="+- 0 2874 229"/>
                  <a:gd name="T69" fmla="*/ T68 w 3840"/>
                  <a:gd name="T70" fmla="+- 0 2363 1724"/>
                  <a:gd name="T71" fmla="*/ 2363 h 928"/>
                  <a:gd name="T72" fmla="+- 0 2937 229"/>
                  <a:gd name="T73" fmla="*/ T72 w 3840"/>
                  <a:gd name="T74" fmla="+- 0 2378 1724"/>
                  <a:gd name="T75" fmla="*/ 2378 h 928"/>
                  <a:gd name="T76" fmla="+- 0 2995 229"/>
                  <a:gd name="T77" fmla="*/ T76 w 3840"/>
                  <a:gd name="T78" fmla="+- 0 2392 1724"/>
                  <a:gd name="T79" fmla="*/ 2392 h 928"/>
                  <a:gd name="T80" fmla="+- 0 3106 229"/>
                  <a:gd name="T81" fmla="*/ T80 w 3840"/>
                  <a:gd name="T82" fmla="+- 0 2419 1724"/>
                  <a:gd name="T83" fmla="*/ 2419 h 928"/>
                  <a:gd name="T84" fmla="+- 0 3210 229"/>
                  <a:gd name="T85" fmla="*/ T84 w 3840"/>
                  <a:gd name="T86" fmla="+- 0 2444 1724"/>
                  <a:gd name="T87" fmla="*/ 2444 h 928"/>
                  <a:gd name="T88" fmla="+- 0 3258 229"/>
                  <a:gd name="T89" fmla="*/ T88 w 3840"/>
                  <a:gd name="T90" fmla="+- 0 2455 1724"/>
                  <a:gd name="T91" fmla="*/ 2455 h 928"/>
                  <a:gd name="T92" fmla="+- 0 3262 229"/>
                  <a:gd name="T93" fmla="*/ T92 w 3840"/>
                  <a:gd name="T94" fmla="+- 0 2456 1724"/>
                  <a:gd name="T95" fmla="*/ 2456 h 928"/>
                  <a:gd name="T96" fmla="+- 0 3356 229"/>
                  <a:gd name="T97" fmla="*/ T96 w 3840"/>
                  <a:gd name="T98" fmla="+- 0 2479 1724"/>
                  <a:gd name="T99" fmla="*/ 2479 h 928"/>
                  <a:gd name="T100" fmla="+- 0 3400 229"/>
                  <a:gd name="T101" fmla="*/ T100 w 3840"/>
                  <a:gd name="T102" fmla="+- 0 2490 1724"/>
                  <a:gd name="T103" fmla="*/ 2490 h 928"/>
                  <a:gd name="T104" fmla="+- 0 3404 229"/>
                  <a:gd name="T105" fmla="*/ T104 w 3840"/>
                  <a:gd name="T106" fmla="+- 0 2491 1724"/>
                  <a:gd name="T107" fmla="*/ 2491 h 928"/>
                  <a:gd name="T108" fmla="+- 0 3446 229"/>
                  <a:gd name="T109" fmla="*/ T108 w 3840"/>
                  <a:gd name="T110" fmla="+- 0 2501 1724"/>
                  <a:gd name="T111" fmla="*/ 2501 h 928"/>
                  <a:gd name="T112" fmla="+- 0 3492 229"/>
                  <a:gd name="T113" fmla="*/ T112 w 3840"/>
                  <a:gd name="T114" fmla="+- 0 2512 1724"/>
                  <a:gd name="T115" fmla="*/ 2512 h 928"/>
                  <a:gd name="T116" fmla="+- 0 3574 229"/>
                  <a:gd name="T117" fmla="*/ T116 w 3840"/>
                  <a:gd name="T118" fmla="+- 0 2532 1724"/>
                  <a:gd name="T119" fmla="*/ 2532 h 928"/>
                  <a:gd name="T120" fmla="+- 0 3614 229"/>
                  <a:gd name="T121" fmla="*/ T120 w 3840"/>
                  <a:gd name="T122" fmla="+- 0 2541 1724"/>
                  <a:gd name="T123" fmla="*/ 2541 h 928"/>
                  <a:gd name="T124" fmla="+- 0 3652 229"/>
                  <a:gd name="T125" fmla="*/ T124 w 3840"/>
                  <a:gd name="T126" fmla="+- 0 2551 1724"/>
                  <a:gd name="T127" fmla="*/ 2551 h 928"/>
                  <a:gd name="T128" fmla="+- 0 3655 229"/>
                  <a:gd name="T129" fmla="*/ T128 w 3840"/>
                  <a:gd name="T130" fmla="+- 0 2551 1724"/>
                  <a:gd name="T131" fmla="*/ 2551 h 928"/>
                  <a:gd name="T132" fmla="+- 0 3767 229"/>
                  <a:gd name="T133" fmla="*/ T132 w 3840"/>
                  <a:gd name="T134" fmla="+- 0 2578 1724"/>
                  <a:gd name="T135" fmla="*/ 2578 h 928"/>
                  <a:gd name="T136" fmla="+- 0 3837 229"/>
                  <a:gd name="T137" fmla="*/ T136 w 3840"/>
                  <a:gd name="T138" fmla="+- 0 2595 1724"/>
                  <a:gd name="T139" fmla="*/ 2595 h 928"/>
                  <a:gd name="T140" fmla="+- 0 3873 229"/>
                  <a:gd name="T141" fmla="*/ T140 w 3840"/>
                  <a:gd name="T142" fmla="+- 0 2604 1724"/>
                  <a:gd name="T143" fmla="*/ 2604 h 928"/>
                  <a:gd name="T144" fmla="+- 0 3973 229"/>
                  <a:gd name="T145" fmla="*/ T144 w 3840"/>
                  <a:gd name="T146" fmla="+- 0 2628 1724"/>
                  <a:gd name="T147" fmla="*/ 2628 h 928"/>
                  <a:gd name="T148" fmla="+- 0 4006 229"/>
                  <a:gd name="T149" fmla="*/ T148 w 3840"/>
                  <a:gd name="T150" fmla="+- 0 2636 1724"/>
                  <a:gd name="T151" fmla="*/ 2636 h 928"/>
                  <a:gd name="T152" fmla="+- 0 4069 229"/>
                  <a:gd name="T153" fmla="*/ T152 w 3840"/>
                  <a:gd name="T154" fmla="+- 0 2651 1724"/>
                  <a:gd name="T155" fmla="*/ 2651 h 9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</a:cxnLst>
                <a:rect l="0" t="0" r="r" b="b"/>
                <a:pathLst>
                  <a:path w="3840" h="928">
                    <a:moveTo>
                      <a:pt x="0" y="0"/>
                    </a:moveTo>
                    <a:lnTo>
                      <a:pt x="265" y="64"/>
                    </a:lnTo>
                    <a:lnTo>
                      <a:pt x="495" y="119"/>
                    </a:lnTo>
                    <a:lnTo>
                      <a:pt x="697" y="168"/>
                    </a:lnTo>
                    <a:lnTo>
                      <a:pt x="878" y="212"/>
                    </a:lnTo>
                    <a:lnTo>
                      <a:pt x="1192" y="288"/>
                    </a:lnTo>
                    <a:lnTo>
                      <a:pt x="1329" y="321"/>
                    </a:lnTo>
                    <a:lnTo>
                      <a:pt x="1457" y="352"/>
                    </a:lnTo>
                    <a:lnTo>
                      <a:pt x="1462" y="353"/>
                    </a:lnTo>
                    <a:lnTo>
                      <a:pt x="1575" y="380"/>
                    </a:lnTo>
                    <a:lnTo>
                      <a:pt x="1686" y="407"/>
                    </a:lnTo>
                    <a:lnTo>
                      <a:pt x="1786" y="431"/>
                    </a:lnTo>
                    <a:lnTo>
                      <a:pt x="1790" y="432"/>
                    </a:lnTo>
                    <a:lnTo>
                      <a:pt x="1888" y="456"/>
                    </a:lnTo>
                    <a:lnTo>
                      <a:pt x="1981" y="478"/>
                    </a:lnTo>
                    <a:lnTo>
                      <a:pt x="2066" y="499"/>
                    </a:lnTo>
                    <a:lnTo>
                      <a:pt x="2070" y="500"/>
                    </a:lnTo>
                    <a:lnTo>
                      <a:pt x="2073" y="501"/>
                    </a:lnTo>
                    <a:lnTo>
                      <a:pt x="2150" y="519"/>
                    </a:lnTo>
                    <a:lnTo>
                      <a:pt x="2153" y="520"/>
                    </a:lnTo>
                    <a:lnTo>
                      <a:pt x="2230" y="538"/>
                    </a:lnTo>
                    <a:lnTo>
                      <a:pt x="2233" y="539"/>
                    </a:lnTo>
                    <a:lnTo>
                      <a:pt x="2310" y="558"/>
                    </a:lnTo>
                    <a:lnTo>
                      <a:pt x="2313" y="558"/>
                    </a:lnTo>
                    <a:lnTo>
                      <a:pt x="2380" y="575"/>
                    </a:lnTo>
                    <a:lnTo>
                      <a:pt x="2383" y="575"/>
                    </a:lnTo>
                    <a:lnTo>
                      <a:pt x="2386" y="576"/>
                    </a:lnTo>
                    <a:lnTo>
                      <a:pt x="2453" y="592"/>
                    </a:lnTo>
                    <a:lnTo>
                      <a:pt x="2456" y="593"/>
                    </a:lnTo>
                    <a:lnTo>
                      <a:pt x="2518" y="608"/>
                    </a:lnTo>
                    <a:lnTo>
                      <a:pt x="2520" y="609"/>
                    </a:lnTo>
                    <a:lnTo>
                      <a:pt x="2523" y="609"/>
                    </a:lnTo>
                    <a:lnTo>
                      <a:pt x="2583" y="624"/>
                    </a:lnTo>
                    <a:lnTo>
                      <a:pt x="2585" y="624"/>
                    </a:lnTo>
                    <a:lnTo>
                      <a:pt x="2588" y="625"/>
                    </a:lnTo>
                    <a:lnTo>
                      <a:pt x="2645" y="639"/>
                    </a:lnTo>
                    <a:lnTo>
                      <a:pt x="2648" y="639"/>
                    </a:lnTo>
                    <a:lnTo>
                      <a:pt x="2708" y="654"/>
                    </a:lnTo>
                    <a:lnTo>
                      <a:pt x="2711" y="654"/>
                    </a:lnTo>
                    <a:lnTo>
                      <a:pt x="2766" y="668"/>
                    </a:lnTo>
                    <a:lnTo>
                      <a:pt x="2823" y="682"/>
                    </a:lnTo>
                    <a:lnTo>
                      <a:pt x="2877" y="695"/>
                    </a:lnTo>
                    <a:lnTo>
                      <a:pt x="2930" y="708"/>
                    </a:lnTo>
                    <a:lnTo>
                      <a:pt x="2981" y="720"/>
                    </a:lnTo>
                    <a:lnTo>
                      <a:pt x="2984" y="720"/>
                    </a:lnTo>
                    <a:lnTo>
                      <a:pt x="3029" y="731"/>
                    </a:lnTo>
                    <a:lnTo>
                      <a:pt x="3031" y="732"/>
                    </a:lnTo>
                    <a:lnTo>
                      <a:pt x="3033" y="732"/>
                    </a:lnTo>
                    <a:lnTo>
                      <a:pt x="3080" y="744"/>
                    </a:lnTo>
                    <a:lnTo>
                      <a:pt x="3127" y="755"/>
                    </a:lnTo>
                    <a:lnTo>
                      <a:pt x="3129" y="755"/>
                    </a:lnTo>
                    <a:lnTo>
                      <a:pt x="3171" y="766"/>
                    </a:lnTo>
                    <a:lnTo>
                      <a:pt x="3173" y="766"/>
                    </a:lnTo>
                    <a:lnTo>
                      <a:pt x="3175" y="767"/>
                    </a:lnTo>
                    <a:lnTo>
                      <a:pt x="3215" y="776"/>
                    </a:lnTo>
                    <a:lnTo>
                      <a:pt x="3217" y="777"/>
                    </a:lnTo>
                    <a:lnTo>
                      <a:pt x="3261" y="787"/>
                    </a:lnTo>
                    <a:lnTo>
                      <a:pt x="3263" y="788"/>
                    </a:lnTo>
                    <a:lnTo>
                      <a:pt x="3303" y="798"/>
                    </a:lnTo>
                    <a:lnTo>
                      <a:pt x="3345" y="808"/>
                    </a:lnTo>
                    <a:lnTo>
                      <a:pt x="3346" y="808"/>
                    </a:lnTo>
                    <a:lnTo>
                      <a:pt x="3385" y="817"/>
                    </a:lnTo>
                    <a:lnTo>
                      <a:pt x="3387" y="818"/>
                    </a:lnTo>
                    <a:lnTo>
                      <a:pt x="3423" y="827"/>
                    </a:lnTo>
                    <a:lnTo>
                      <a:pt x="3425" y="827"/>
                    </a:lnTo>
                    <a:lnTo>
                      <a:pt x="3426" y="827"/>
                    </a:lnTo>
                    <a:lnTo>
                      <a:pt x="3501" y="845"/>
                    </a:lnTo>
                    <a:lnTo>
                      <a:pt x="3538" y="854"/>
                    </a:lnTo>
                    <a:lnTo>
                      <a:pt x="3574" y="863"/>
                    </a:lnTo>
                    <a:lnTo>
                      <a:pt x="3608" y="871"/>
                    </a:lnTo>
                    <a:lnTo>
                      <a:pt x="3610" y="872"/>
                    </a:lnTo>
                    <a:lnTo>
                      <a:pt x="3644" y="880"/>
                    </a:lnTo>
                    <a:lnTo>
                      <a:pt x="3678" y="888"/>
                    </a:lnTo>
                    <a:lnTo>
                      <a:pt x="3744" y="904"/>
                    </a:lnTo>
                    <a:lnTo>
                      <a:pt x="3746" y="904"/>
                    </a:lnTo>
                    <a:lnTo>
                      <a:pt x="3777" y="912"/>
                    </a:lnTo>
                    <a:lnTo>
                      <a:pt x="3839" y="927"/>
                    </a:lnTo>
                    <a:lnTo>
                      <a:pt x="3840" y="92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1" name="Group 328"/>
            <p:cNvGrpSpPr>
              <a:grpSpLocks/>
            </p:cNvGrpSpPr>
            <p:nvPr/>
          </p:nvGrpSpPr>
          <p:grpSpPr bwMode="auto">
            <a:xfrm>
              <a:off x="229" y="2322"/>
              <a:ext cx="3840" cy="1260"/>
              <a:chOff x="229" y="2322"/>
              <a:chExt cx="3840" cy="1260"/>
            </a:xfrm>
          </p:grpSpPr>
          <p:sp>
            <p:nvSpPr>
              <p:cNvPr id="339" name="Freeform 329"/>
              <p:cNvSpPr>
                <a:spLocks/>
              </p:cNvSpPr>
              <p:nvPr/>
            </p:nvSpPr>
            <p:spPr bwMode="auto">
              <a:xfrm>
                <a:off x="229" y="2322"/>
                <a:ext cx="3840" cy="1260"/>
              </a:xfrm>
              <a:custGeom>
                <a:avLst/>
                <a:gdLst>
                  <a:gd name="T0" fmla="+- 0 494 229"/>
                  <a:gd name="T1" fmla="*/ T0 w 3840"/>
                  <a:gd name="T2" fmla="+- 0 3197 2322"/>
                  <a:gd name="T3" fmla="*/ 3197 h 1260"/>
                  <a:gd name="T4" fmla="+- 0 926 229"/>
                  <a:gd name="T5" fmla="*/ T4 w 3840"/>
                  <a:gd name="T6" fmla="+- 0 3019 2322"/>
                  <a:gd name="T7" fmla="*/ 3019 h 1260"/>
                  <a:gd name="T8" fmla="+- 0 1421 229"/>
                  <a:gd name="T9" fmla="*/ T8 w 3840"/>
                  <a:gd name="T10" fmla="+- 0 2815 2322"/>
                  <a:gd name="T11" fmla="*/ 2815 h 1260"/>
                  <a:gd name="T12" fmla="+- 0 1686 229"/>
                  <a:gd name="T13" fmla="*/ T12 w 3840"/>
                  <a:gd name="T14" fmla="+- 0 2706 2322"/>
                  <a:gd name="T15" fmla="*/ 2706 h 1260"/>
                  <a:gd name="T16" fmla="+- 0 1804 229"/>
                  <a:gd name="T17" fmla="*/ T16 w 3840"/>
                  <a:gd name="T18" fmla="+- 0 2657 2322"/>
                  <a:gd name="T19" fmla="*/ 2657 h 1260"/>
                  <a:gd name="T20" fmla="+- 0 2015 229"/>
                  <a:gd name="T21" fmla="*/ T20 w 3840"/>
                  <a:gd name="T22" fmla="+- 0 2570 2322"/>
                  <a:gd name="T23" fmla="*/ 2570 h 1260"/>
                  <a:gd name="T24" fmla="+- 0 2117 229"/>
                  <a:gd name="T25" fmla="*/ T24 w 3840"/>
                  <a:gd name="T26" fmla="+- 0 2527 2322"/>
                  <a:gd name="T27" fmla="*/ 2527 h 1260"/>
                  <a:gd name="T28" fmla="+- 0 2295 229"/>
                  <a:gd name="T29" fmla="*/ T28 w 3840"/>
                  <a:gd name="T30" fmla="+- 0 2454 2322"/>
                  <a:gd name="T31" fmla="*/ 2454 h 1260"/>
                  <a:gd name="T32" fmla="+- 0 2302 229"/>
                  <a:gd name="T33" fmla="*/ T32 w 3840"/>
                  <a:gd name="T34" fmla="+- 0 2451 2322"/>
                  <a:gd name="T35" fmla="*/ 2451 h 1260"/>
                  <a:gd name="T36" fmla="+- 0 2382 229"/>
                  <a:gd name="T37" fmla="*/ T36 w 3840"/>
                  <a:gd name="T38" fmla="+- 0 2418 2322"/>
                  <a:gd name="T39" fmla="*/ 2418 h 1260"/>
                  <a:gd name="T40" fmla="+- 0 2462 229"/>
                  <a:gd name="T41" fmla="*/ T40 w 3840"/>
                  <a:gd name="T42" fmla="+- 0 2385 2322"/>
                  <a:gd name="T43" fmla="*/ 2385 h 1260"/>
                  <a:gd name="T44" fmla="+- 0 2542 229"/>
                  <a:gd name="T45" fmla="*/ T44 w 3840"/>
                  <a:gd name="T46" fmla="+- 0 2352 2322"/>
                  <a:gd name="T47" fmla="*/ 2352 h 1260"/>
                  <a:gd name="T48" fmla="+- 0 2612 229"/>
                  <a:gd name="T49" fmla="*/ T48 w 3840"/>
                  <a:gd name="T50" fmla="+- 0 2323 2322"/>
                  <a:gd name="T51" fmla="*/ 2323 h 1260"/>
                  <a:gd name="T52" fmla="+- 0 2682 229"/>
                  <a:gd name="T53" fmla="*/ T52 w 3840"/>
                  <a:gd name="T54" fmla="+- 0 2339 2322"/>
                  <a:gd name="T55" fmla="*/ 2339 h 1260"/>
                  <a:gd name="T56" fmla="+- 0 2747 229"/>
                  <a:gd name="T57" fmla="*/ T56 w 3840"/>
                  <a:gd name="T58" fmla="+- 0 2396 2322"/>
                  <a:gd name="T59" fmla="*/ 2396 h 1260"/>
                  <a:gd name="T60" fmla="+- 0 2752 229"/>
                  <a:gd name="T61" fmla="*/ T60 w 3840"/>
                  <a:gd name="T62" fmla="+- 0 2401 2322"/>
                  <a:gd name="T63" fmla="*/ 2401 h 1260"/>
                  <a:gd name="T64" fmla="+- 0 2814 229"/>
                  <a:gd name="T65" fmla="*/ T64 w 3840"/>
                  <a:gd name="T66" fmla="+- 0 2457 2322"/>
                  <a:gd name="T67" fmla="*/ 2457 h 1260"/>
                  <a:gd name="T68" fmla="+- 0 2874 229"/>
                  <a:gd name="T69" fmla="*/ T68 w 3840"/>
                  <a:gd name="T70" fmla="+- 0 2511 2322"/>
                  <a:gd name="T71" fmla="*/ 2511 h 1260"/>
                  <a:gd name="T72" fmla="+- 0 2937 229"/>
                  <a:gd name="T73" fmla="*/ T72 w 3840"/>
                  <a:gd name="T74" fmla="+- 0 2567 2322"/>
                  <a:gd name="T75" fmla="*/ 2567 h 1260"/>
                  <a:gd name="T76" fmla="+- 0 2995 229"/>
                  <a:gd name="T77" fmla="*/ T76 w 3840"/>
                  <a:gd name="T78" fmla="+- 0 2619 2322"/>
                  <a:gd name="T79" fmla="*/ 2619 h 1260"/>
                  <a:gd name="T80" fmla="+- 0 3106 229"/>
                  <a:gd name="T81" fmla="*/ T80 w 3840"/>
                  <a:gd name="T82" fmla="+- 0 2719 2322"/>
                  <a:gd name="T83" fmla="*/ 2719 h 1260"/>
                  <a:gd name="T84" fmla="+- 0 3210 229"/>
                  <a:gd name="T85" fmla="*/ T84 w 3840"/>
                  <a:gd name="T86" fmla="+- 0 2812 2322"/>
                  <a:gd name="T87" fmla="*/ 2812 h 1260"/>
                  <a:gd name="T88" fmla="+- 0 3258 229"/>
                  <a:gd name="T89" fmla="*/ T88 w 3840"/>
                  <a:gd name="T90" fmla="+- 0 2855 2322"/>
                  <a:gd name="T91" fmla="*/ 2855 h 1260"/>
                  <a:gd name="T92" fmla="+- 0 3262 229"/>
                  <a:gd name="T93" fmla="*/ T92 w 3840"/>
                  <a:gd name="T94" fmla="+- 0 2858 2322"/>
                  <a:gd name="T95" fmla="*/ 2858 h 1260"/>
                  <a:gd name="T96" fmla="+- 0 3356 229"/>
                  <a:gd name="T97" fmla="*/ T96 w 3840"/>
                  <a:gd name="T98" fmla="+- 0 2942 2322"/>
                  <a:gd name="T99" fmla="*/ 2942 h 1260"/>
                  <a:gd name="T100" fmla="+- 0 3400 229"/>
                  <a:gd name="T101" fmla="*/ T100 w 3840"/>
                  <a:gd name="T102" fmla="+- 0 2982 2322"/>
                  <a:gd name="T103" fmla="*/ 2982 h 1260"/>
                  <a:gd name="T104" fmla="+- 0 3404 229"/>
                  <a:gd name="T105" fmla="*/ T104 w 3840"/>
                  <a:gd name="T106" fmla="+- 0 2985 2322"/>
                  <a:gd name="T107" fmla="*/ 2985 h 1260"/>
                  <a:gd name="T108" fmla="+- 0 3446 229"/>
                  <a:gd name="T109" fmla="*/ T108 w 3840"/>
                  <a:gd name="T110" fmla="+- 0 3023 2322"/>
                  <a:gd name="T111" fmla="*/ 3023 h 1260"/>
                  <a:gd name="T112" fmla="+- 0 3492 229"/>
                  <a:gd name="T113" fmla="*/ T112 w 3840"/>
                  <a:gd name="T114" fmla="+- 0 3064 2322"/>
                  <a:gd name="T115" fmla="*/ 3064 h 1260"/>
                  <a:gd name="T116" fmla="+- 0 3574 229"/>
                  <a:gd name="T117" fmla="*/ T116 w 3840"/>
                  <a:gd name="T118" fmla="+- 0 3137 2322"/>
                  <a:gd name="T119" fmla="*/ 3137 h 1260"/>
                  <a:gd name="T120" fmla="+- 0 3614 229"/>
                  <a:gd name="T121" fmla="*/ T120 w 3840"/>
                  <a:gd name="T122" fmla="+- 0 3174 2322"/>
                  <a:gd name="T123" fmla="*/ 3174 h 1260"/>
                  <a:gd name="T124" fmla="+- 0 3652 229"/>
                  <a:gd name="T125" fmla="*/ T124 w 3840"/>
                  <a:gd name="T126" fmla="+- 0 3207 2322"/>
                  <a:gd name="T127" fmla="*/ 3207 h 1260"/>
                  <a:gd name="T128" fmla="+- 0 3655 229"/>
                  <a:gd name="T129" fmla="*/ T128 w 3840"/>
                  <a:gd name="T130" fmla="+- 0 3210 2322"/>
                  <a:gd name="T131" fmla="*/ 3210 h 1260"/>
                  <a:gd name="T132" fmla="+- 0 3767 229"/>
                  <a:gd name="T133" fmla="*/ T132 w 3840"/>
                  <a:gd name="T134" fmla="+- 0 3310 2322"/>
                  <a:gd name="T135" fmla="*/ 3310 h 1260"/>
                  <a:gd name="T136" fmla="+- 0 3837 229"/>
                  <a:gd name="T137" fmla="*/ T136 w 3840"/>
                  <a:gd name="T138" fmla="+- 0 3373 2322"/>
                  <a:gd name="T139" fmla="*/ 3373 h 1260"/>
                  <a:gd name="T140" fmla="+- 0 3873 229"/>
                  <a:gd name="T141" fmla="*/ T140 w 3840"/>
                  <a:gd name="T142" fmla="+- 0 3406 2322"/>
                  <a:gd name="T143" fmla="*/ 3406 h 1260"/>
                  <a:gd name="T144" fmla="+- 0 3973 229"/>
                  <a:gd name="T145" fmla="*/ T144 w 3840"/>
                  <a:gd name="T146" fmla="+- 0 3495 2322"/>
                  <a:gd name="T147" fmla="*/ 3495 h 1260"/>
                  <a:gd name="T148" fmla="+- 0 4006 229"/>
                  <a:gd name="T149" fmla="*/ T148 w 3840"/>
                  <a:gd name="T150" fmla="+- 0 3524 2322"/>
                  <a:gd name="T151" fmla="*/ 3524 h 1260"/>
                  <a:gd name="T152" fmla="+- 0 4069 229"/>
                  <a:gd name="T153" fmla="*/ T152 w 3840"/>
                  <a:gd name="T154" fmla="+- 0 3581 2322"/>
                  <a:gd name="T155" fmla="*/ 3581 h 126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</a:cxnLst>
                <a:rect l="0" t="0" r="r" b="b"/>
                <a:pathLst>
                  <a:path w="3840" h="1260">
                    <a:moveTo>
                      <a:pt x="0" y="985"/>
                    </a:moveTo>
                    <a:lnTo>
                      <a:pt x="265" y="875"/>
                    </a:lnTo>
                    <a:lnTo>
                      <a:pt x="495" y="781"/>
                    </a:lnTo>
                    <a:lnTo>
                      <a:pt x="697" y="697"/>
                    </a:lnTo>
                    <a:lnTo>
                      <a:pt x="878" y="622"/>
                    </a:lnTo>
                    <a:lnTo>
                      <a:pt x="1192" y="493"/>
                    </a:lnTo>
                    <a:lnTo>
                      <a:pt x="1329" y="436"/>
                    </a:lnTo>
                    <a:lnTo>
                      <a:pt x="1457" y="384"/>
                    </a:lnTo>
                    <a:lnTo>
                      <a:pt x="1462" y="381"/>
                    </a:lnTo>
                    <a:lnTo>
                      <a:pt x="1575" y="335"/>
                    </a:lnTo>
                    <a:lnTo>
                      <a:pt x="1686" y="289"/>
                    </a:lnTo>
                    <a:lnTo>
                      <a:pt x="1786" y="248"/>
                    </a:lnTo>
                    <a:lnTo>
                      <a:pt x="1790" y="246"/>
                    </a:lnTo>
                    <a:lnTo>
                      <a:pt x="1888" y="205"/>
                    </a:lnTo>
                    <a:lnTo>
                      <a:pt x="1981" y="167"/>
                    </a:lnTo>
                    <a:lnTo>
                      <a:pt x="2066" y="132"/>
                    </a:lnTo>
                    <a:lnTo>
                      <a:pt x="2070" y="130"/>
                    </a:lnTo>
                    <a:lnTo>
                      <a:pt x="2073" y="129"/>
                    </a:lnTo>
                    <a:lnTo>
                      <a:pt x="2150" y="97"/>
                    </a:lnTo>
                    <a:lnTo>
                      <a:pt x="2153" y="96"/>
                    </a:lnTo>
                    <a:lnTo>
                      <a:pt x="2230" y="64"/>
                    </a:lnTo>
                    <a:lnTo>
                      <a:pt x="2233" y="63"/>
                    </a:lnTo>
                    <a:lnTo>
                      <a:pt x="2310" y="31"/>
                    </a:lnTo>
                    <a:lnTo>
                      <a:pt x="2313" y="30"/>
                    </a:lnTo>
                    <a:lnTo>
                      <a:pt x="2380" y="2"/>
                    </a:lnTo>
                    <a:lnTo>
                      <a:pt x="2383" y="1"/>
                    </a:lnTo>
                    <a:lnTo>
                      <a:pt x="2386" y="0"/>
                    </a:lnTo>
                    <a:lnTo>
                      <a:pt x="2453" y="17"/>
                    </a:lnTo>
                    <a:lnTo>
                      <a:pt x="2456" y="19"/>
                    </a:lnTo>
                    <a:lnTo>
                      <a:pt x="2518" y="74"/>
                    </a:lnTo>
                    <a:lnTo>
                      <a:pt x="2520" y="77"/>
                    </a:lnTo>
                    <a:lnTo>
                      <a:pt x="2523" y="79"/>
                    </a:lnTo>
                    <a:lnTo>
                      <a:pt x="2583" y="133"/>
                    </a:lnTo>
                    <a:lnTo>
                      <a:pt x="2585" y="135"/>
                    </a:lnTo>
                    <a:lnTo>
                      <a:pt x="2588" y="137"/>
                    </a:lnTo>
                    <a:lnTo>
                      <a:pt x="2645" y="189"/>
                    </a:lnTo>
                    <a:lnTo>
                      <a:pt x="2648" y="191"/>
                    </a:lnTo>
                    <a:lnTo>
                      <a:pt x="2708" y="245"/>
                    </a:lnTo>
                    <a:lnTo>
                      <a:pt x="2711" y="247"/>
                    </a:lnTo>
                    <a:lnTo>
                      <a:pt x="2766" y="297"/>
                    </a:lnTo>
                    <a:lnTo>
                      <a:pt x="2823" y="348"/>
                    </a:lnTo>
                    <a:lnTo>
                      <a:pt x="2877" y="397"/>
                    </a:lnTo>
                    <a:lnTo>
                      <a:pt x="2930" y="444"/>
                    </a:lnTo>
                    <a:lnTo>
                      <a:pt x="2981" y="490"/>
                    </a:lnTo>
                    <a:lnTo>
                      <a:pt x="2984" y="492"/>
                    </a:lnTo>
                    <a:lnTo>
                      <a:pt x="3029" y="533"/>
                    </a:lnTo>
                    <a:lnTo>
                      <a:pt x="3031" y="535"/>
                    </a:lnTo>
                    <a:lnTo>
                      <a:pt x="3033" y="536"/>
                    </a:lnTo>
                    <a:lnTo>
                      <a:pt x="3080" y="578"/>
                    </a:lnTo>
                    <a:lnTo>
                      <a:pt x="3127" y="620"/>
                    </a:lnTo>
                    <a:lnTo>
                      <a:pt x="3129" y="622"/>
                    </a:lnTo>
                    <a:lnTo>
                      <a:pt x="3171" y="660"/>
                    </a:lnTo>
                    <a:lnTo>
                      <a:pt x="3173" y="661"/>
                    </a:lnTo>
                    <a:lnTo>
                      <a:pt x="3175" y="663"/>
                    </a:lnTo>
                    <a:lnTo>
                      <a:pt x="3215" y="700"/>
                    </a:lnTo>
                    <a:lnTo>
                      <a:pt x="3217" y="701"/>
                    </a:lnTo>
                    <a:lnTo>
                      <a:pt x="3261" y="740"/>
                    </a:lnTo>
                    <a:lnTo>
                      <a:pt x="3263" y="742"/>
                    </a:lnTo>
                    <a:lnTo>
                      <a:pt x="3303" y="778"/>
                    </a:lnTo>
                    <a:lnTo>
                      <a:pt x="3345" y="815"/>
                    </a:lnTo>
                    <a:lnTo>
                      <a:pt x="3346" y="817"/>
                    </a:lnTo>
                    <a:lnTo>
                      <a:pt x="3385" y="852"/>
                    </a:lnTo>
                    <a:lnTo>
                      <a:pt x="3387" y="853"/>
                    </a:lnTo>
                    <a:lnTo>
                      <a:pt x="3423" y="885"/>
                    </a:lnTo>
                    <a:lnTo>
                      <a:pt x="3425" y="887"/>
                    </a:lnTo>
                    <a:lnTo>
                      <a:pt x="3426" y="888"/>
                    </a:lnTo>
                    <a:lnTo>
                      <a:pt x="3501" y="955"/>
                    </a:lnTo>
                    <a:lnTo>
                      <a:pt x="3538" y="988"/>
                    </a:lnTo>
                    <a:lnTo>
                      <a:pt x="3574" y="1021"/>
                    </a:lnTo>
                    <a:lnTo>
                      <a:pt x="3608" y="1051"/>
                    </a:lnTo>
                    <a:lnTo>
                      <a:pt x="3610" y="1053"/>
                    </a:lnTo>
                    <a:lnTo>
                      <a:pt x="3644" y="1084"/>
                    </a:lnTo>
                    <a:lnTo>
                      <a:pt x="3678" y="1114"/>
                    </a:lnTo>
                    <a:lnTo>
                      <a:pt x="3744" y="1173"/>
                    </a:lnTo>
                    <a:lnTo>
                      <a:pt x="3746" y="1175"/>
                    </a:lnTo>
                    <a:lnTo>
                      <a:pt x="3777" y="1202"/>
                    </a:lnTo>
                    <a:lnTo>
                      <a:pt x="3839" y="1258"/>
                    </a:lnTo>
                    <a:lnTo>
                      <a:pt x="3840" y="1259"/>
                    </a:lnTo>
                  </a:path>
                </a:pathLst>
              </a:custGeom>
              <a:noFill/>
              <a:ln w="1905">
                <a:solidFill>
                  <a:srgbClr val="BEBEBE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2" name="Group 326"/>
            <p:cNvGrpSpPr>
              <a:grpSpLocks/>
            </p:cNvGrpSpPr>
            <p:nvPr/>
          </p:nvGrpSpPr>
          <p:grpSpPr bwMode="auto">
            <a:xfrm>
              <a:off x="229" y="141"/>
              <a:ext cx="3840" cy="2153"/>
              <a:chOff x="229" y="141"/>
              <a:chExt cx="3840" cy="2153"/>
            </a:xfrm>
          </p:grpSpPr>
          <p:sp>
            <p:nvSpPr>
              <p:cNvPr id="338" name="Freeform 327"/>
              <p:cNvSpPr>
                <a:spLocks/>
              </p:cNvSpPr>
              <p:nvPr/>
            </p:nvSpPr>
            <p:spPr bwMode="auto">
              <a:xfrm>
                <a:off x="229" y="141"/>
                <a:ext cx="3840" cy="2153"/>
              </a:xfrm>
              <a:custGeom>
                <a:avLst/>
                <a:gdLst>
                  <a:gd name="T0" fmla="+- 0 494 229"/>
                  <a:gd name="T1" fmla="*/ T0 w 3840"/>
                  <a:gd name="T2" fmla="+- 0 379 141"/>
                  <a:gd name="T3" fmla="*/ 379 h 2153"/>
                  <a:gd name="T4" fmla="+- 0 926 229"/>
                  <a:gd name="T5" fmla="*/ T4 w 3840"/>
                  <a:gd name="T6" fmla="+- 0 766 141"/>
                  <a:gd name="T7" fmla="*/ 766 h 2153"/>
                  <a:gd name="T8" fmla="+- 0 1421 229"/>
                  <a:gd name="T9" fmla="*/ T8 w 3840"/>
                  <a:gd name="T10" fmla="+- 0 1209 141"/>
                  <a:gd name="T11" fmla="*/ 1209 h 2153"/>
                  <a:gd name="T12" fmla="+- 0 1686 229"/>
                  <a:gd name="T13" fmla="*/ T12 w 3840"/>
                  <a:gd name="T14" fmla="+- 0 1446 141"/>
                  <a:gd name="T15" fmla="*/ 1446 h 2153"/>
                  <a:gd name="T16" fmla="+- 0 1804 229"/>
                  <a:gd name="T17" fmla="*/ T16 w 3840"/>
                  <a:gd name="T18" fmla="+- 0 1552 141"/>
                  <a:gd name="T19" fmla="*/ 1552 h 2153"/>
                  <a:gd name="T20" fmla="+- 0 2015 229"/>
                  <a:gd name="T21" fmla="*/ T20 w 3840"/>
                  <a:gd name="T22" fmla="+- 0 1741 141"/>
                  <a:gd name="T23" fmla="*/ 1741 h 2153"/>
                  <a:gd name="T24" fmla="+- 0 2117 229"/>
                  <a:gd name="T25" fmla="*/ T24 w 3840"/>
                  <a:gd name="T26" fmla="+- 0 1833 141"/>
                  <a:gd name="T27" fmla="*/ 1833 h 2153"/>
                  <a:gd name="T28" fmla="+- 0 2295 229"/>
                  <a:gd name="T29" fmla="*/ T28 w 3840"/>
                  <a:gd name="T30" fmla="+- 0 1992 141"/>
                  <a:gd name="T31" fmla="*/ 1992 h 2153"/>
                  <a:gd name="T32" fmla="+- 0 2302 229"/>
                  <a:gd name="T33" fmla="*/ T32 w 3840"/>
                  <a:gd name="T34" fmla="+- 0 1998 141"/>
                  <a:gd name="T35" fmla="*/ 1998 h 2153"/>
                  <a:gd name="T36" fmla="+- 0 2382 229"/>
                  <a:gd name="T37" fmla="*/ T36 w 3840"/>
                  <a:gd name="T38" fmla="+- 0 2070 141"/>
                  <a:gd name="T39" fmla="*/ 2070 h 2153"/>
                  <a:gd name="T40" fmla="+- 0 2462 229"/>
                  <a:gd name="T41" fmla="*/ T40 w 3840"/>
                  <a:gd name="T42" fmla="+- 0 2142 141"/>
                  <a:gd name="T43" fmla="*/ 2142 h 2153"/>
                  <a:gd name="T44" fmla="+- 0 2542 229"/>
                  <a:gd name="T45" fmla="*/ T44 w 3840"/>
                  <a:gd name="T46" fmla="+- 0 2213 141"/>
                  <a:gd name="T47" fmla="*/ 2213 h 2153"/>
                  <a:gd name="T48" fmla="+- 0 2612 229"/>
                  <a:gd name="T49" fmla="*/ T48 w 3840"/>
                  <a:gd name="T50" fmla="+- 0 2276 141"/>
                  <a:gd name="T51" fmla="*/ 2276 h 2153"/>
                  <a:gd name="T52" fmla="+- 0 2682 229"/>
                  <a:gd name="T53" fmla="*/ T52 w 3840"/>
                  <a:gd name="T54" fmla="+- 0 2294 141"/>
                  <a:gd name="T55" fmla="*/ 2294 h 2153"/>
                  <a:gd name="T56" fmla="+- 0 2747 229"/>
                  <a:gd name="T57" fmla="*/ T56 w 3840"/>
                  <a:gd name="T58" fmla="+- 0 2267 141"/>
                  <a:gd name="T59" fmla="*/ 2267 h 2153"/>
                  <a:gd name="T60" fmla="+- 0 2752 229"/>
                  <a:gd name="T61" fmla="*/ T60 w 3840"/>
                  <a:gd name="T62" fmla="+- 0 2265 141"/>
                  <a:gd name="T63" fmla="*/ 2265 h 2153"/>
                  <a:gd name="T64" fmla="+- 0 2814 229"/>
                  <a:gd name="T65" fmla="*/ T64 w 3840"/>
                  <a:gd name="T66" fmla="+- 0 2239 141"/>
                  <a:gd name="T67" fmla="*/ 2239 h 2153"/>
                  <a:gd name="T68" fmla="+- 0 2874 229"/>
                  <a:gd name="T69" fmla="*/ T68 w 3840"/>
                  <a:gd name="T70" fmla="+- 0 2215 141"/>
                  <a:gd name="T71" fmla="*/ 2215 h 2153"/>
                  <a:gd name="T72" fmla="+- 0 2937 229"/>
                  <a:gd name="T73" fmla="*/ T72 w 3840"/>
                  <a:gd name="T74" fmla="+- 0 2189 141"/>
                  <a:gd name="T75" fmla="*/ 2189 h 2153"/>
                  <a:gd name="T76" fmla="+- 0 2995 229"/>
                  <a:gd name="T77" fmla="*/ T76 w 3840"/>
                  <a:gd name="T78" fmla="+- 0 2165 141"/>
                  <a:gd name="T79" fmla="*/ 2165 h 2153"/>
                  <a:gd name="T80" fmla="+- 0 3106 229"/>
                  <a:gd name="T81" fmla="*/ T80 w 3840"/>
                  <a:gd name="T82" fmla="+- 0 2119 141"/>
                  <a:gd name="T83" fmla="*/ 2119 h 2153"/>
                  <a:gd name="T84" fmla="+- 0 3210 229"/>
                  <a:gd name="T85" fmla="*/ T84 w 3840"/>
                  <a:gd name="T86" fmla="+- 0 2076 141"/>
                  <a:gd name="T87" fmla="*/ 2076 h 2153"/>
                  <a:gd name="T88" fmla="+- 0 3258 229"/>
                  <a:gd name="T89" fmla="*/ T88 w 3840"/>
                  <a:gd name="T90" fmla="+- 0 2056 141"/>
                  <a:gd name="T91" fmla="*/ 2056 h 2153"/>
                  <a:gd name="T92" fmla="+- 0 3262 229"/>
                  <a:gd name="T93" fmla="*/ T92 w 3840"/>
                  <a:gd name="T94" fmla="+- 0 2054 141"/>
                  <a:gd name="T95" fmla="*/ 2054 h 2153"/>
                  <a:gd name="T96" fmla="+- 0 3356 229"/>
                  <a:gd name="T97" fmla="*/ T96 w 3840"/>
                  <a:gd name="T98" fmla="+- 0 2016 141"/>
                  <a:gd name="T99" fmla="*/ 2016 h 2153"/>
                  <a:gd name="T100" fmla="+- 0 3400 229"/>
                  <a:gd name="T101" fmla="*/ T100 w 3840"/>
                  <a:gd name="T102" fmla="+- 0 1998 141"/>
                  <a:gd name="T103" fmla="*/ 1998 h 2153"/>
                  <a:gd name="T104" fmla="+- 0 3404 229"/>
                  <a:gd name="T105" fmla="*/ T104 w 3840"/>
                  <a:gd name="T106" fmla="+- 0 1996 141"/>
                  <a:gd name="T107" fmla="*/ 1996 h 2153"/>
                  <a:gd name="T108" fmla="+- 0 3446 229"/>
                  <a:gd name="T109" fmla="*/ T108 w 3840"/>
                  <a:gd name="T110" fmla="+- 0 1978 141"/>
                  <a:gd name="T111" fmla="*/ 1978 h 2153"/>
                  <a:gd name="T112" fmla="+- 0 3492 229"/>
                  <a:gd name="T113" fmla="*/ T112 w 3840"/>
                  <a:gd name="T114" fmla="+- 0 1960 141"/>
                  <a:gd name="T115" fmla="*/ 1960 h 2153"/>
                  <a:gd name="T116" fmla="+- 0 3574 229"/>
                  <a:gd name="T117" fmla="*/ T116 w 3840"/>
                  <a:gd name="T118" fmla="+- 0 1926 141"/>
                  <a:gd name="T119" fmla="*/ 1926 h 2153"/>
                  <a:gd name="T120" fmla="+- 0 3614 229"/>
                  <a:gd name="T121" fmla="*/ T120 w 3840"/>
                  <a:gd name="T122" fmla="+- 0 1909 141"/>
                  <a:gd name="T123" fmla="*/ 1909 h 2153"/>
                  <a:gd name="T124" fmla="+- 0 3652 229"/>
                  <a:gd name="T125" fmla="*/ T124 w 3840"/>
                  <a:gd name="T126" fmla="+- 0 1894 141"/>
                  <a:gd name="T127" fmla="*/ 1894 h 2153"/>
                  <a:gd name="T128" fmla="+- 0 3655 229"/>
                  <a:gd name="T129" fmla="*/ T128 w 3840"/>
                  <a:gd name="T130" fmla="+- 0 1892 141"/>
                  <a:gd name="T131" fmla="*/ 1892 h 2153"/>
                  <a:gd name="T132" fmla="+- 0 3767 229"/>
                  <a:gd name="T133" fmla="*/ T132 w 3840"/>
                  <a:gd name="T134" fmla="+- 0 1846 141"/>
                  <a:gd name="T135" fmla="*/ 1846 h 2153"/>
                  <a:gd name="T136" fmla="+- 0 3837 229"/>
                  <a:gd name="T137" fmla="*/ T136 w 3840"/>
                  <a:gd name="T138" fmla="+- 0 1817 141"/>
                  <a:gd name="T139" fmla="*/ 1817 h 2153"/>
                  <a:gd name="T140" fmla="+- 0 3873 229"/>
                  <a:gd name="T141" fmla="*/ T140 w 3840"/>
                  <a:gd name="T142" fmla="+- 0 1802 141"/>
                  <a:gd name="T143" fmla="*/ 1802 h 2153"/>
                  <a:gd name="T144" fmla="+- 0 3973 229"/>
                  <a:gd name="T145" fmla="*/ T144 w 3840"/>
                  <a:gd name="T146" fmla="+- 0 1761 141"/>
                  <a:gd name="T147" fmla="*/ 1761 h 2153"/>
                  <a:gd name="T148" fmla="+- 0 4006 229"/>
                  <a:gd name="T149" fmla="*/ T148 w 3840"/>
                  <a:gd name="T150" fmla="+- 0 1748 141"/>
                  <a:gd name="T151" fmla="*/ 1748 h 2153"/>
                  <a:gd name="T152" fmla="+- 0 4069 229"/>
                  <a:gd name="T153" fmla="*/ T152 w 3840"/>
                  <a:gd name="T154" fmla="+- 0 1721 141"/>
                  <a:gd name="T155" fmla="*/ 1721 h 21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</a:cxnLst>
                <a:rect l="0" t="0" r="r" b="b"/>
                <a:pathLst>
                  <a:path w="3840" h="2153">
                    <a:moveTo>
                      <a:pt x="0" y="0"/>
                    </a:moveTo>
                    <a:lnTo>
                      <a:pt x="265" y="238"/>
                    </a:lnTo>
                    <a:lnTo>
                      <a:pt x="495" y="443"/>
                    </a:lnTo>
                    <a:lnTo>
                      <a:pt x="697" y="625"/>
                    </a:lnTo>
                    <a:lnTo>
                      <a:pt x="878" y="787"/>
                    </a:lnTo>
                    <a:lnTo>
                      <a:pt x="1192" y="1068"/>
                    </a:lnTo>
                    <a:lnTo>
                      <a:pt x="1329" y="1191"/>
                    </a:lnTo>
                    <a:lnTo>
                      <a:pt x="1457" y="1305"/>
                    </a:lnTo>
                    <a:lnTo>
                      <a:pt x="1462" y="1309"/>
                    </a:lnTo>
                    <a:lnTo>
                      <a:pt x="1575" y="1411"/>
                    </a:lnTo>
                    <a:lnTo>
                      <a:pt x="1686" y="1510"/>
                    </a:lnTo>
                    <a:lnTo>
                      <a:pt x="1786" y="1600"/>
                    </a:lnTo>
                    <a:lnTo>
                      <a:pt x="1790" y="1604"/>
                    </a:lnTo>
                    <a:lnTo>
                      <a:pt x="1888" y="1692"/>
                    </a:lnTo>
                    <a:lnTo>
                      <a:pt x="1981" y="1775"/>
                    </a:lnTo>
                    <a:lnTo>
                      <a:pt x="2066" y="1851"/>
                    </a:lnTo>
                    <a:lnTo>
                      <a:pt x="2070" y="1854"/>
                    </a:lnTo>
                    <a:lnTo>
                      <a:pt x="2073" y="1857"/>
                    </a:lnTo>
                    <a:lnTo>
                      <a:pt x="2150" y="1926"/>
                    </a:lnTo>
                    <a:lnTo>
                      <a:pt x="2153" y="1929"/>
                    </a:lnTo>
                    <a:lnTo>
                      <a:pt x="2230" y="1998"/>
                    </a:lnTo>
                    <a:lnTo>
                      <a:pt x="2233" y="2001"/>
                    </a:lnTo>
                    <a:lnTo>
                      <a:pt x="2310" y="2069"/>
                    </a:lnTo>
                    <a:lnTo>
                      <a:pt x="2313" y="2072"/>
                    </a:lnTo>
                    <a:lnTo>
                      <a:pt x="2380" y="2132"/>
                    </a:lnTo>
                    <a:lnTo>
                      <a:pt x="2383" y="2135"/>
                    </a:lnTo>
                    <a:lnTo>
                      <a:pt x="2386" y="2137"/>
                    </a:lnTo>
                    <a:lnTo>
                      <a:pt x="2453" y="2153"/>
                    </a:lnTo>
                    <a:lnTo>
                      <a:pt x="2456" y="2152"/>
                    </a:lnTo>
                    <a:lnTo>
                      <a:pt x="2518" y="2126"/>
                    </a:lnTo>
                    <a:lnTo>
                      <a:pt x="2520" y="2125"/>
                    </a:lnTo>
                    <a:lnTo>
                      <a:pt x="2523" y="2124"/>
                    </a:lnTo>
                    <a:lnTo>
                      <a:pt x="2583" y="2100"/>
                    </a:lnTo>
                    <a:lnTo>
                      <a:pt x="2585" y="2098"/>
                    </a:lnTo>
                    <a:lnTo>
                      <a:pt x="2588" y="2097"/>
                    </a:lnTo>
                    <a:lnTo>
                      <a:pt x="2645" y="2074"/>
                    </a:lnTo>
                    <a:lnTo>
                      <a:pt x="2648" y="2073"/>
                    </a:lnTo>
                    <a:lnTo>
                      <a:pt x="2708" y="2048"/>
                    </a:lnTo>
                    <a:lnTo>
                      <a:pt x="2711" y="2047"/>
                    </a:lnTo>
                    <a:lnTo>
                      <a:pt x="2766" y="2024"/>
                    </a:lnTo>
                    <a:lnTo>
                      <a:pt x="2823" y="2000"/>
                    </a:lnTo>
                    <a:lnTo>
                      <a:pt x="2877" y="1978"/>
                    </a:lnTo>
                    <a:lnTo>
                      <a:pt x="2930" y="1956"/>
                    </a:lnTo>
                    <a:lnTo>
                      <a:pt x="2981" y="1935"/>
                    </a:lnTo>
                    <a:lnTo>
                      <a:pt x="2984" y="1934"/>
                    </a:lnTo>
                    <a:lnTo>
                      <a:pt x="3029" y="1915"/>
                    </a:lnTo>
                    <a:lnTo>
                      <a:pt x="3031" y="1914"/>
                    </a:lnTo>
                    <a:lnTo>
                      <a:pt x="3033" y="1913"/>
                    </a:lnTo>
                    <a:lnTo>
                      <a:pt x="3080" y="1894"/>
                    </a:lnTo>
                    <a:lnTo>
                      <a:pt x="3127" y="1875"/>
                    </a:lnTo>
                    <a:lnTo>
                      <a:pt x="3129" y="1874"/>
                    </a:lnTo>
                    <a:lnTo>
                      <a:pt x="3171" y="1857"/>
                    </a:lnTo>
                    <a:lnTo>
                      <a:pt x="3173" y="1856"/>
                    </a:lnTo>
                    <a:lnTo>
                      <a:pt x="3175" y="1855"/>
                    </a:lnTo>
                    <a:lnTo>
                      <a:pt x="3215" y="1838"/>
                    </a:lnTo>
                    <a:lnTo>
                      <a:pt x="3217" y="1837"/>
                    </a:lnTo>
                    <a:lnTo>
                      <a:pt x="3261" y="1820"/>
                    </a:lnTo>
                    <a:lnTo>
                      <a:pt x="3263" y="1819"/>
                    </a:lnTo>
                    <a:lnTo>
                      <a:pt x="3303" y="1802"/>
                    </a:lnTo>
                    <a:lnTo>
                      <a:pt x="3345" y="1785"/>
                    </a:lnTo>
                    <a:lnTo>
                      <a:pt x="3346" y="1784"/>
                    </a:lnTo>
                    <a:lnTo>
                      <a:pt x="3385" y="1768"/>
                    </a:lnTo>
                    <a:lnTo>
                      <a:pt x="3387" y="1768"/>
                    </a:lnTo>
                    <a:lnTo>
                      <a:pt x="3423" y="1753"/>
                    </a:lnTo>
                    <a:lnTo>
                      <a:pt x="3425" y="1752"/>
                    </a:lnTo>
                    <a:lnTo>
                      <a:pt x="3426" y="1751"/>
                    </a:lnTo>
                    <a:lnTo>
                      <a:pt x="3501" y="1720"/>
                    </a:lnTo>
                    <a:lnTo>
                      <a:pt x="3538" y="1705"/>
                    </a:lnTo>
                    <a:lnTo>
                      <a:pt x="3574" y="1690"/>
                    </a:lnTo>
                    <a:lnTo>
                      <a:pt x="3608" y="1676"/>
                    </a:lnTo>
                    <a:lnTo>
                      <a:pt x="3610" y="1675"/>
                    </a:lnTo>
                    <a:lnTo>
                      <a:pt x="3644" y="1661"/>
                    </a:lnTo>
                    <a:lnTo>
                      <a:pt x="3678" y="1647"/>
                    </a:lnTo>
                    <a:lnTo>
                      <a:pt x="3744" y="1620"/>
                    </a:lnTo>
                    <a:lnTo>
                      <a:pt x="3746" y="1619"/>
                    </a:lnTo>
                    <a:lnTo>
                      <a:pt x="3777" y="1607"/>
                    </a:lnTo>
                    <a:lnTo>
                      <a:pt x="3839" y="1581"/>
                    </a:lnTo>
                    <a:lnTo>
                      <a:pt x="3840" y="1580"/>
                    </a:lnTo>
                  </a:path>
                </a:pathLst>
              </a:custGeom>
              <a:noFill/>
              <a:ln w="1905">
                <a:solidFill>
                  <a:srgbClr val="BEBEBE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3" name="Group 324"/>
            <p:cNvGrpSpPr>
              <a:grpSpLocks/>
            </p:cNvGrpSpPr>
            <p:nvPr/>
          </p:nvGrpSpPr>
          <p:grpSpPr bwMode="auto">
            <a:xfrm>
              <a:off x="229" y="3661"/>
              <a:ext cx="2" cy="87"/>
              <a:chOff x="229" y="3661"/>
              <a:chExt cx="2" cy="87"/>
            </a:xfrm>
          </p:grpSpPr>
          <p:sp>
            <p:nvSpPr>
              <p:cNvPr id="337" name="Freeform 325"/>
              <p:cNvSpPr>
                <a:spLocks/>
              </p:cNvSpPr>
              <p:nvPr/>
            </p:nvSpPr>
            <p:spPr bwMode="auto">
              <a:xfrm>
                <a:off x="229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4" name="Group 322"/>
            <p:cNvGrpSpPr>
              <a:grpSpLocks/>
            </p:cNvGrpSpPr>
            <p:nvPr/>
          </p:nvGrpSpPr>
          <p:grpSpPr bwMode="auto">
            <a:xfrm>
              <a:off x="494" y="3661"/>
              <a:ext cx="2" cy="58"/>
              <a:chOff x="494" y="3661"/>
              <a:chExt cx="2" cy="58"/>
            </a:xfrm>
          </p:grpSpPr>
          <p:sp>
            <p:nvSpPr>
              <p:cNvPr id="336" name="Freeform 323"/>
              <p:cNvSpPr>
                <a:spLocks/>
              </p:cNvSpPr>
              <p:nvPr/>
            </p:nvSpPr>
            <p:spPr bwMode="auto">
              <a:xfrm>
                <a:off x="49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5" name="Group 320"/>
            <p:cNvGrpSpPr>
              <a:grpSpLocks/>
            </p:cNvGrpSpPr>
            <p:nvPr/>
          </p:nvGrpSpPr>
          <p:grpSpPr bwMode="auto">
            <a:xfrm>
              <a:off x="724" y="3661"/>
              <a:ext cx="2" cy="58"/>
              <a:chOff x="724" y="3661"/>
              <a:chExt cx="2" cy="58"/>
            </a:xfrm>
          </p:grpSpPr>
          <p:sp>
            <p:nvSpPr>
              <p:cNvPr id="335" name="Freeform 321"/>
              <p:cNvSpPr>
                <a:spLocks/>
              </p:cNvSpPr>
              <p:nvPr/>
            </p:nvSpPr>
            <p:spPr bwMode="auto">
              <a:xfrm>
                <a:off x="72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6" name="Group 318"/>
            <p:cNvGrpSpPr>
              <a:grpSpLocks/>
            </p:cNvGrpSpPr>
            <p:nvPr/>
          </p:nvGrpSpPr>
          <p:grpSpPr bwMode="auto">
            <a:xfrm>
              <a:off x="926" y="3661"/>
              <a:ext cx="2" cy="58"/>
              <a:chOff x="926" y="3661"/>
              <a:chExt cx="2" cy="58"/>
            </a:xfrm>
          </p:grpSpPr>
          <p:sp>
            <p:nvSpPr>
              <p:cNvPr id="334" name="Freeform 319"/>
              <p:cNvSpPr>
                <a:spLocks/>
              </p:cNvSpPr>
              <p:nvPr/>
            </p:nvSpPr>
            <p:spPr bwMode="auto">
              <a:xfrm>
                <a:off x="926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7" name="Group 316"/>
            <p:cNvGrpSpPr>
              <a:grpSpLocks/>
            </p:cNvGrpSpPr>
            <p:nvPr/>
          </p:nvGrpSpPr>
          <p:grpSpPr bwMode="auto">
            <a:xfrm>
              <a:off x="1107" y="3661"/>
              <a:ext cx="2" cy="58"/>
              <a:chOff x="1107" y="3661"/>
              <a:chExt cx="2" cy="58"/>
            </a:xfrm>
          </p:grpSpPr>
          <p:sp>
            <p:nvSpPr>
              <p:cNvPr id="333" name="Freeform 317"/>
              <p:cNvSpPr>
                <a:spLocks/>
              </p:cNvSpPr>
              <p:nvPr/>
            </p:nvSpPr>
            <p:spPr bwMode="auto">
              <a:xfrm>
                <a:off x="110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8" name="Group 314"/>
            <p:cNvGrpSpPr>
              <a:grpSpLocks/>
            </p:cNvGrpSpPr>
            <p:nvPr/>
          </p:nvGrpSpPr>
          <p:grpSpPr bwMode="auto">
            <a:xfrm>
              <a:off x="1421" y="3661"/>
              <a:ext cx="2" cy="58"/>
              <a:chOff x="1421" y="3661"/>
              <a:chExt cx="2" cy="58"/>
            </a:xfrm>
          </p:grpSpPr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1421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9" name="Group 312"/>
            <p:cNvGrpSpPr>
              <a:grpSpLocks/>
            </p:cNvGrpSpPr>
            <p:nvPr/>
          </p:nvGrpSpPr>
          <p:grpSpPr bwMode="auto">
            <a:xfrm>
              <a:off x="1558" y="3661"/>
              <a:ext cx="2" cy="58"/>
              <a:chOff x="1558" y="3661"/>
              <a:chExt cx="2" cy="58"/>
            </a:xfrm>
          </p:grpSpPr>
          <p:sp>
            <p:nvSpPr>
              <p:cNvPr id="331" name="Freeform 313"/>
              <p:cNvSpPr>
                <a:spLocks/>
              </p:cNvSpPr>
              <p:nvPr/>
            </p:nvSpPr>
            <p:spPr bwMode="auto">
              <a:xfrm>
                <a:off x="1558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0" name="Group 310"/>
            <p:cNvGrpSpPr>
              <a:grpSpLocks/>
            </p:cNvGrpSpPr>
            <p:nvPr/>
          </p:nvGrpSpPr>
          <p:grpSpPr bwMode="auto">
            <a:xfrm>
              <a:off x="1686" y="3661"/>
              <a:ext cx="2" cy="58"/>
              <a:chOff x="1686" y="3661"/>
              <a:chExt cx="2" cy="58"/>
            </a:xfrm>
          </p:grpSpPr>
          <p:sp>
            <p:nvSpPr>
              <p:cNvPr id="330" name="Freeform 311"/>
              <p:cNvSpPr>
                <a:spLocks/>
              </p:cNvSpPr>
              <p:nvPr/>
            </p:nvSpPr>
            <p:spPr bwMode="auto">
              <a:xfrm>
                <a:off x="1686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1" name="Group 308"/>
            <p:cNvGrpSpPr>
              <a:grpSpLocks/>
            </p:cNvGrpSpPr>
            <p:nvPr/>
          </p:nvGrpSpPr>
          <p:grpSpPr bwMode="auto">
            <a:xfrm>
              <a:off x="1691" y="3661"/>
              <a:ext cx="2" cy="58"/>
              <a:chOff x="1691" y="3661"/>
              <a:chExt cx="2" cy="58"/>
            </a:xfrm>
          </p:grpSpPr>
          <p:sp>
            <p:nvSpPr>
              <p:cNvPr id="329" name="Freeform 309"/>
              <p:cNvSpPr>
                <a:spLocks/>
              </p:cNvSpPr>
              <p:nvPr/>
            </p:nvSpPr>
            <p:spPr bwMode="auto">
              <a:xfrm>
                <a:off x="1691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2" name="Group 306"/>
            <p:cNvGrpSpPr>
              <a:grpSpLocks/>
            </p:cNvGrpSpPr>
            <p:nvPr/>
          </p:nvGrpSpPr>
          <p:grpSpPr bwMode="auto">
            <a:xfrm>
              <a:off x="1804" y="3661"/>
              <a:ext cx="2" cy="58"/>
              <a:chOff x="1804" y="3661"/>
              <a:chExt cx="2" cy="58"/>
            </a:xfrm>
          </p:grpSpPr>
          <p:sp>
            <p:nvSpPr>
              <p:cNvPr id="328" name="Freeform 307"/>
              <p:cNvSpPr>
                <a:spLocks/>
              </p:cNvSpPr>
              <p:nvPr/>
            </p:nvSpPr>
            <p:spPr bwMode="auto">
              <a:xfrm>
                <a:off x="180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3" name="Group 304"/>
            <p:cNvGrpSpPr>
              <a:grpSpLocks/>
            </p:cNvGrpSpPr>
            <p:nvPr/>
          </p:nvGrpSpPr>
          <p:grpSpPr bwMode="auto">
            <a:xfrm>
              <a:off x="1915" y="3661"/>
              <a:ext cx="2" cy="58"/>
              <a:chOff x="1915" y="3661"/>
              <a:chExt cx="2" cy="58"/>
            </a:xfrm>
          </p:grpSpPr>
          <p:sp>
            <p:nvSpPr>
              <p:cNvPr id="327" name="Freeform 305"/>
              <p:cNvSpPr>
                <a:spLocks/>
              </p:cNvSpPr>
              <p:nvPr/>
            </p:nvSpPr>
            <p:spPr bwMode="auto">
              <a:xfrm>
                <a:off x="191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4" name="Group 302"/>
            <p:cNvGrpSpPr>
              <a:grpSpLocks/>
            </p:cNvGrpSpPr>
            <p:nvPr/>
          </p:nvGrpSpPr>
          <p:grpSpPr bwMode="auto">
            <a:xfrm>
              <a:off x="2015" y="3661"/>
              <a:ext cx="2" cy="58"/>
              <a:chOff x="2015" y="3661"/>
              <a:chExt cx="2" cy="58"/>
            </a:xfrm>
          </p:grpSpPr>
          <p:sp>
            <p:nvSpPr>
              <p:cNvPr id="326" name="Freeform 303"/>
              <p:cNvSpPr>
                <a:spLocks/>
              </p:cNvSpPr>
              <p:nvPr/>
            </p:nvSpPr>
            <p:spPr bwMode="auto">
              <a:xfrm>
                <a:off x="201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5" name="Group 300"/>
            <p:cNvGrpSpPr>
              <a:grpSpLocks/>
            </p:cNvGrpSpPr>
            <p:nvPr/>
          </p:nvGrpSpPr>
          <p:grpSpPr bwMode="auto">
            <a:xfrm>
              <a:off x="2019" y="3661"/>
              <a:ext cx="2" cy="58"/>
              <a:chOff x="2019" y="3661"/>
              <a:chExt cx="2" cy="58"/>
            </a:xfrm>
          </p:grpSpPr>
          <p:sp>
            <p:nvSpPr>
              <p:cNvPr id="325" name="Freeform 301"/>
              <p:cNvSpPr>
                <a:spLocks/>
              </p:cNvSpPr>
              <p:nvPr/>
            </p:nvSpPr>
            <p:spPr bwMode="auto">
              <a:xfrm>
                <a:off x="201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6" name="Group 298"/>
            <p:cNvGrpSpPr>
              <a:grpSpLocks/>
            </p:cNvGrpSpPr>
            <p:nvPr/>
          </p:nvGrpSpPr>
          <p:grpSpPr bwMode="auto">
            <a:xfrm>
              <a:off x="2117" y="3661"/>
              <a:ext cx="2" cy="58"/>
              <a:chOff x="2117" y="3661"/>
              <a:chExt cx="2" cy="58"/>
            </a:xfrm>
          </p:grpSpPr>
          <p:sp>
            <p:nvSpPr>
              <p:cNvPr id="324" name="Freeform 299"/>
              <p:cNvSpPr>
                <a:spLocks/>
              </p:cNvSpPr>
              <p:nvPr/>
            </p:nvSpPr>
            <p:spPr bwMode="auto">
              <a:xfrm>
                <a:off x="211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7" name="Group 296"/>
            <p:cNvGrpSpPr>
              <a:grpSpLocks/>
            </p:cNvGrpSpPr>
            <p:nvPr/>
          </p:nvGrpSpPr>
          <p:grpSpPr bwMode="auto">
            <a:xfrm>
              <a:off x="2210" y="3661"/>
              <a:ext cx="2" cy="87"/>
              <a:chOff x="2210" y="3661"/>
              <a:chExt cx="2" cy="87"/>
            </a:xfrm>
          </p:grpSpPr>
          <p:sp>
            <p:nvSpPr>
              <p:cNvPr id="323" name="Freeform 297"/>
              <p:cNvSpPr>
                <a:spLocks/>
              </p:cNvSpPr>
              <p:nvPr/>
            </p:nvSpPr>
            <p:spPr bwMode="auto">
              <a:xfrm>
                <a:off x="2210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8" name="Group 294"/>
            <p:cNvGrpSpPr>
              <a:grpSpLocks/>
            </p:cNvGrpSpPr>
            <p:nvPr/>
          </p:nvGrpSpPr>
          <p:grpSpPr bwMode="auto">
            <a:xfrm>
              <a:off x="2295" y="3661"/>
              <a:ext cx="2" cy="58"/>
              <a:chOff x="2295" y="3661"/>
              <a:chExt cx="2" cy="58"/>
            </a:xfrm>
          </p:grpSpPr>
          <p:sp>
            <p:nvSpPr>
              <p:cNvPr id="322" name="Freeform 295"/>
              <p:cNvSpPr>
                <a:spLocks/>
              </p:cNvSpPr>
              <p:nvPr/>
            </p:nvSpPr>
            <p:spPr bwMode="auto">
              <a:xfrm>
                <a:off x="229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9" name="Group 292"/>
            <p:cNvGrpSpPr>
              <a:grpSpLocks/>
            </p:cNvGrpSpPr>
            <p:nvPr/>
          </p:nvGrpSpPr>
          <p:grpSpPr bwMode="auto">
            <a:xfrm>
              <a:off x="2302" y="3661"/>
              <a:ext cx="2" cy="58"/>
              <a:chOff x="2302" y="3661"/>
              <a:chExt cx="2" cy="58"/>
            </a:xfrm>
          </p:grpSpPr>
          <p:sp>
            <p:nvSpPr>
              <p:cNvPr id="321" name="Freeform 293"/>
              <p:cNvSpPr>
                <a:spLocks/>
              </p:cNvSpPr>
              <p:nvPr/>
            </p:nvSpPr>
            <p:spPr bwMode="auto">
              <a:xfrm>
                <a:off x="230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0" name="Group 290"/>
            <p:cNvGrpSpPr>
              <a:grpSpLocks/>
            </p:cNvGrpSpPr>
            <p:nvPr/>
          </p:nvGrpSpPr>
          <p:grpSpPr bwMode="auto">
            <a:xfrm>
              <a:off x="2379" y="3661"/>
              <a:ext cx="2" cy="58"/>
              <a:chOff x="2379" y="3661"/>
              <a:chExt cx="2" cy="58"/>
            </a:xfrm>
          </p:grpSpPr>
          <p:sp>
            <p:nvSpPr>
              <p:cNvPr id="320" name="Freeform 291"/>
              <p:cNvSpPr>
                <a:spLocks/>
              </p:cNvSpPr>
              <p:nvPr/>
            </p:nvSpPr>
            <p:spPr bwMode="auto">
              <a:xfrm>
                <a:off x="237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1" name="Group 288"/>
            <p:cNvGrpSpPr>
              <a:grpSpLocks/>
            </p:cNvGrpSpPr>
            <p:nvPr/>
          </p:nvGrpSpPr>
          <p:grpSpPr bwMode="auto">
            <a:xfrm>
              <a:off x="2382" y="3661"/>
              <a:ext cx="2" cy="58"/>
              <a:chOff x="2382" y="3661"/>
              <a:chExt cx="2" cy="58"/>
            </a:xfrm>
          </p:grpSpPr>
          <p:sp>
            <p:nvSpPr>
              <p:cNvPr id="319" name="Freeform 289"/>
              <p:cNvSpPr>
                <a:spLocks/>
              </p:cNvSpPr>
              <p:nvPr/>
            </p:nvSpPr>
            <p:spPr bwMode="auto">
              <a:xfrm>
                <a:off x="238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2" name="Group 286"/>
            <p:cNvGrpSpPr>
              <a:grpSpLocks/>
            </p:cNvGrpSpPr>
            <p:nvPr/>
          </p:nvGrpSpPr>
          <p:grpSpPr bwMode="auto">
            <a:xfrm>
              <a:off x="2459" y="3661"/>
              <a:ext cx="2" cy="58"/>
              <a:chOff x="2459" y="3661"/>
              <a:chExt cx="2" cy="58"/>
            </a:xfrm>
          </p:grpSpPr>
          <p:sp>
            <p:nvSpPr>
              <p:cNvPr id="318" name="Freeform 287"/>
              <p:cNvSpPr>
                <a:spLocks/>
              </p:cNvSpPr>
              <p:nvPr/>
            </p:nvSpPr>
            <p:spPr bwMode="auto">
              <a:xfrm>
                <a:off x="245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3" name="Group 284"/>
            <p:cNvGrpSpPr>
              <a:grpSpLocks/>
            </p:cNvGrpSpPr>
            <p:nvPr/>
          </p:nvGrpSpPr>
          <p:grpSpPr bwMode="auto">
            <a:xfrm>
              <a:off x="2462" y="3661"/>
              <a:ext cx="2" cy="58"/>
              <a:chOff x="2462" y="3661"/>
              <a:chExt cx="2" cy="58"/>
            </a:xfrm>
          </p:grpSpPr>
          <p:sp>
            <p:nvSpPr>
              <p:cNvPr id="317" name="Freeform 285"/>
              <p:cNvSpPr>
                <a:spLocks/>
              </p:cNvSpPr>
              <p:nvPr/>
            </p:nvSpPr>
            <p:spPr bwMode="auto">
              <a:xfrm>
                <a:off x="246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4" name="Group 282"/>
            <p:cNvGrpSpPr>
              <a:grpSpLocks/>
            </p:cNvGrpSpPr>
            <p:nvPr/>
          </p:nvGrpSpPr>
          <p:grpSpPr bwMode="auto">
            <a:xfrm>
              <a:off x="2539" y="3661"/>
              <a:ext cx="2" cy="58"/>
              <a:chOff x="2539" y="3661"/>
              <a:chExt cx="2" cy="58"/>
            </a:xfrm>
          </p:grpSpPr>
          <p:sp>
            <p:nvSpPr>
              <p:cNvPr id="316" name="Freeform 283"/>
              <p:cNvSpPr>
                <a:spLocks/>
              </p:cNvSpPr>
              <p:nvPr/>
            </p:nvSpPr>
            <p:spPr bwMode="auto">
              <a:xfrm>
                <a:off x="253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5" name="Group 280"/>
            <p:cNvGrpSpPr>
              <a:grpSpLocks/>
            </p:cNvGrpSpPr>
            <p:nvPr/>
          </p:nvGrpSpPr>
          <p:grpSpPr bwMode="auto">
            <a:xfrm>
              <a:off x="2542" y="3661"/>
              <a:ext cx="2" cy="58"/>
              <a:chOff x="2542" y="3661"/>
              <a:chExt cx="2" cy="58"/>
            </a:xfrm>
          </p:grpSpPr>
          <p:sp>
            <p:nvSpPr>
              <p:cNvPr id="315" name="Freeform 281"/>
              <p:cNvSpPr>
                <a:spLocks/>
              </p:cNvSpPr>
              <p:nvPr/>
            </p:nvSpPr>
            <p:spPr bwMode="auto">
              <a:xfrm>
                <a:off x="254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6" name="Group 278"/>
            <p:cNvGrpSpPr>
              <a:grpSpLocks/>
            </p:cNvGrpSpPr>
            <p:nvPr/>
          </p:nvGrpSpPr>
          <p:grpSpPr bwMode="auto">
            <a:xfrm>
              <a:off x="2609" y="3661"/>
              <a:ext cx="2" cy="58"/>
              <a:chOff x="2609" y="3661"/>
              <a:chExt cx="2" cy="58"/>
            </a:xfrm>
          </p:grpSpPr>
          <p:sp>
            <p:nvSpPr>
              <p:cNvPr id="314" name="Freeform 279"/>
              <p:cNvSpPr>
                <a:spLocks/>
              </p:cNvSpPr>
              <p:nvPr/>
            </p:nvSpPr>
            <p:spPr bwMode="auto">
              <a:xfrm>
                <a:off x="2609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7" name="Group 276"/>
            <p:cNvGrpSpPr>
              <a:grpSpLocks/>
            </p:cNvGrpSpPr>
            <p:nvPr/>
          </p:nvGrpSpPr>
          <p:grpSpPr bwMode="auto">
            <a:xfrm>
              <a:off x="2612" y="3661"/>
              <a:ext cx="2" cy="58"/>
              <a:chOff x="2612" y="3661"/>
              <a:chExt cx="2" cy="58"/>
            </a:xfrm>
          </p:grpSpPr>
          <p:sp>
            <p:nvSpPr>
              <p:cNvPr id="313" name="Freeform 277"/>
              <p:cNvSpPr>
                <a:spLocks/>
              </p:cNvSpPr>
              <p:nvPr/>
            </p:nvSpPr>
            <p:spPr bwMode="auto">
              <a:xfrm>
                <a:off x="261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8" name="Group 274"/>
            <p:cNvGrpSpPr>
              <a:grpSpLocks/>
            </p:cNvGrpSpPr>
            <p:nvPr/>
          </p:nvGrpSpPr>
          <p:grpSpPr bwMode="auto">
            <a:xfrm>
              <a:off x="2615" y="3661"/>
              <a:ext cx="2" cy="58"/>
              <a:chOff x="2615" y="3661"/>
              <a:chExt cx="2" cy="58"/>
            </a:xfrm>
          </p:grpSpPr>
          <p:sp>
            <p:nvSpPr>
              <p:cNvPr id="312" name="Freeform 275"/>
              <p:cNvSpPr>
                <a:spLocks/>
              </p:cNvSpPr>
              <p:nvPr/>
            </p:nvSpPr>
            <p:spPr bwMode="auto">
              <a:xfrm>
                <a:off x="261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9" name="Group 272"/>
            <p:cNvGrpSpPr>
              <a:grpSpLocks/>
            </p:cNvGrpSpPr>
            <p:nvPr/>
          </p:nvGrpSpPr>
          <p:grpSpPr bwMode="auto">
            <a:xfrm>
              <a:off x="2682" y="3661"/>
              <a:ext cx="2" cy="58"/>
              <a:chOff x="2682" y="3661"/>
              <a:chExt cx="2" cy="58"/>
            </a:xfrm>
          </p:grpSpPr>
          <p:sp>
            <p:nvSpPr>
              <p:cNvPr id="311" name="Freeform 273"/>
              <p:cNvSpPr>
                <a:spLocks/>
              </p:cNvSpPr>
              <p:nvPr/>
            </p:nvSpPr>
            <p:spPr bwMode="auto">
              <a:xfrm>
                <a:off x="268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0" name="Group 270"/>
            <p:cNvGrpSpPr>
              <a:grpSpLocks/>
            </p:cNvGrpSpPr>
            <p:nvPr/>
          </p:nvGrpSpPr>
          <p:grpSpPr bwMode="auto">
            <a:xfrm>
              <a:off x="2685" y="3661"/>
              <a:ext cx="2" cy="58"/>
              <a:chOff x="2685" y="3661"/>
              <a:chExt cx="2" cy="58"/>
            </a:xfrm>
          </p:grpSpPr>
          <p:sp>
            <p:nvSpPr>
              <p:cNvPr id="310" name="Freeform 271"/>
              <p:cNvSpPr>
                <a:spLocks/>
              </p:cNvSpPr>
              <p:nvPr/>
            </p:nvSpPr>
            <p:spPr bwMode="auto">
              <a:xfrm>
                <a:off x="268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1" name="Group 268"/>
            <p:cNvGrpSpPr>
              <a:grpSpLocks/>
            </p:cNvGrpSpPr>
            <p:nvPr/>
          </p:nvGrpSpPr>
          <p:grpSpPr bwMode="auto">
            <a:xfrm>
              <a:off x="2750" y="3661"/>
              <a:ext cx="2" cy="87"/>
              <a:chOff x="2750" y="3661"/>
              <a:chExt cx="2" cy="87"/>
            </a:xfrm>
          </p:grpSpPr>
          <p:sp>
            <p:nvSpPr>
              <p:cNvPr id="309" name="Freeform 269"/>
              <p:cNvSpPr>
                <a:spLocks/>
              </p:cNvSpPr>
              <p:nvPr/>
            </p:nvSpPr>
            <p:spPr bwMode="auto">
              <a:xfrm>
                <a:off x="2750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87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2" name="Group 266"/>
            <p:cNvGrpSpPr>
              <a:grpSpLocks/>
            </p:cNvGrpSpPr>
            <p:nvPr/>
          </p:nvGrpSpPr>
          <p:grpSpPr bwMode="auto">
            <a:xfrm>
              <a:off x="2752" y="3661"/>
              <a:ext cx="2" cy="58"/>
              <a:chOff x="2752" y="3661"/>
              <a:chExt cx="2" cy="58"/>
            </a:xfrm>
          </p:grpSpPr>
          <p:sp>
            <p:nvSpPr>
              <p:cNvPr id="308" name="Freeform 267"/>
              <p:cNvSpPr>
                <a:spLocks/>
              </p:cNvSpPr>
              <p:nvPr/>
            </p:nvSpPr>
            <p:spPr bwMode="auto">
              <a:xfrm>
                <a:off x="275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3" name="Group 264"/>
            <p:cNvGrpSpPr>
              <a:grpSpLocks/>
            </p:cNvGrpSpPr>
            <p:nvPr/>
          </p:nvGrpSpPr>
          <p:grpSpPr bwMode="auto">
            <a:xfrm>
              <a:off x="2812" y="3661"/>
              <a:ext cx="2" cy="58"/>
              <a:chOff x="2812" y="3661"/>
              <a:chExt cx="2" cy="58"/>
            </a:xfrm>
          </p:grpSpPr>
          <p:sp>
            <p:nvSpPr>
              <p:cNvPr id="307" name="Freeform 265"/>
              <p:cNvSpPr>
                <a:spLocks/>
              </p:cNvSpPr>
              <p:nvPr/>
            </p:nvSpPr>
            <p:spPr bwMode="auto">
              <a:xfrm>
                <a:off x="281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4" name="Group 262"/>
            <p:cNvGrpSpPr>
              <a:grpSpLocks/>
            </p:cNvGrpSpPr>
            <p:nvPr/>
          </p:nvGrpSpPr>
          <p:grpSpPr bwMode="auto">
            <a:xfrm>
              <a:off x="2814" y="3661"/>
              <a:ext cx="2" cy="58"/>
              <a:chOff x="2814" y="3661"/>
              <a:chExt cx="2" cy="58"/>
            </a:xfrm>
          </p:grpSpPr>
          <p:sp>
            <p:nvSpPr>
              <p:cNvPr id="306" name="Freeform 263"/>
              <p:cNvSpPr>
                <a:spLocks/>
              </p:cNvSpPr>
              <p:nvPr/>
            </p:nvSpPr>
            <p:spPr bwMode="auto">
              <a:xfrm>
                <a:off x="281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5" name="Group 260"/>
            <p:cNvGrpSpPr>
              <a:grpSpLocks/>
            </p:cNvGrpSpPr>
            <p:nvPr/>
          </p:nvGrpSpPr>
          <p:grpSpPr bwMode="auto">
            <a:xfrm>
              <a:off x="2817" y="3661"/>
              <a:ext cx="2" cy="58"/>
              <a:chOff x="2817" y="3661"/>
              <a:chExt cx="2" cy="58"/>
            </a:xfrm>
          </p:grpSpPr>
          <p:sp>
            <p:nvSpPr>
              <p:cNvPr id="305" name="Freeform 261"/>
              <p:cNvSpPr>
                <a:spLocks/>
              </p:cNvSpPr>
              <p:nvPr/>
            </p:nvSpPr>
            <p:spPr bwMode="auto">
              <a:xfrm>
                <a:off x="281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6" name="Group 258"/>
            <p:cNvGrpSpPr>
              <a:grpSpLocks/>
            </p:cNvGrpSpPr>
            <p:nvPr/>
          </p:nvGrpSpPr>
          <p:grpSpPr bwMode="auto">
            <a:xfrm>
              <a:off x="2874" y="3661"/>
              <a:ext cx="2" cy="58"/>
              <a:chOff x="2874" y="3661"/>
              <a:chExt cx="2" cy="58"/>
            </a:xfrm>
          </p:grpSpPr>
          <p:sp>
            <p:nvSpPr>
              <p:cNvPr id="304" name="Freeform 259"/>
              <p:cNvSpPr>
                <a:spLocks/>
              </p:cNvSpPr>
              <p:nvPr/>
            </p:nvSpPr>
            <p:spPr bwMode="auto">
              <a:xfrm>
                <a:off x="287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7" name="Group 256"/>
            <p:cNvGrpSpPr>
              <a:grpSpLocks/>
            </p:cNvGrpSpPr>
            <p:nvPr/>
          </p:nvGrpSpPr>
          <p:grpSpPr bwMode="auto">
            <a:xfrm>
              <a:off x="2877" y="3661"/>
              <a:ext cx="2" cy="58"/>
              <a:chOff x="2877" y="3661"/>
              <a:chExt cx="2" cy="58"/>
            </a:xfrm>
          </p:grpSpPr>
          <p:sp>
            <p:nvSpPr>
              <p:cNvPr id="303" name="Freeform 257"/>
              <p:cNvSpPr>
                <a:spLocks/>
              </p:cNvSpPr>
              <p:nvPr/>
            </p:nvSpPr>
            <p:spPr bwMode="auto">
              <a:xfrm>
                <a:off x="287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8" name="Group 254"/>
            <p:cNvGrpSpPr>
              <a:grpSpLocks/>
            </p:cNvGrpSpPr>
            <p:nvPr/>
          </p:nvGrpSpPr>
          <p:grpSpPr bwMode="auto">
            <a:xfrm>
              <a:off x="2937" y="3661"/>
              <a:ext cx="2" cy="58"/>
              <a:chOff x="2937" y="3661"/>
              <a:chExt cx="2" cy="58"/>
            </a:xfrm>
          </p:grpSpPr>
          <p:sp>
            <p:nvSpPr>
              <p:cNvPr id="302" name="Freeform 255"/>
              <p:cNvSpPr>
                <a:spLocks/>
              </p:cNvSpPr>
              <p:nvPr/>
            </p:nvSpPr>
            <p:spPr bwMode="auto">
              <a:xfrm>
                <a:off x="293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9" name="Group 252"/>
            <p:cNvGrpSpPr>
              <a:grpSpLocks/>
            </p:cNvGrpSpPr>
            <p:nvPr/>
          </p:nvGrpSpPr>
          <p:grpSpPr bwMode="auto">
            <a:xfrm>
              <a:off x="2940" y="3661"/>
              <a:ext cx="2" cy="58"/>
              <a:chOff x="2940" y="3661"/>
              <a:chExt cx="2" cy="58"/>
            </a:xfrm>
          </p:grpSpPr>
          <p:sp>
            <p:nvSpPr>
              <p:cNvPr id="301" name="Freeform 253"/>
              <p:cNvSpPr>
                <a:spLocks/>
              </p:cNvSpPr>
              <p:nvPr/>
            </p:nvSpPr>
            <p:spPr bwMode="auto">
              <a:xfrm>
                <a:off x="2940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0" name="Group 250"/>
            <p:cNvGrpSpPr>
              <a:grpSpLocks/>
            </p:cNvGrpSpPr>
            <p:nvPr/>
          </p:nvGrpSpPr>
          <p:grpSpPr bwMode="auto">
            <a:xfrm>
              <a:off x="2995" y="3661"/>
              <a:ext cx="2" cy="58"/>
              <a:chOff x="2995" y="3661"/>
              <a:chExt cx="2" cy="58"/>
            </a:xfrm>
          </p:grpSpPr>
          <p:sp>
            <p:nvSpPr>
              <p:cNvPr id="300" name="Freeform 251"/>
              <p:cNvSpPr>
                <a:spLocks/>
              </p:cNvSpPr>
              <p:nvPr/>
            </p:nvSpPr>
            <p:spPr bwMode="auto">
              <a:xfrm>
                <a:off x="299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1" name="Group 248"/>
            <p:cNvGrpSpPr>
              <a:grpSpLocks/>
            </p:cNvGrpSpPr>
            <p:nvPr/>
          </p:nvGrpSpPr>
          <p:grpSpPr bwMode="auto">
            <a:xfrm>
              <a:off x="3052" y="3661"/>
              <a:ext cx="2" cy="58"/>
              <a:chOff x="3052" y="3661"/>
              <a:chExt cx="2" cy="58"/>
            </a:xfrm>
          </p:grpSpPr>
          <p:sp>
            <p:nvSpPr>
              <p:cNvPr id="299" name="Freeform 249"/>
              <p:cNvSpPr>
                <a:spLocks/>
              </p:cNvSpPr>
              <p:nvPr/>
            </p:nvSpPr>
            <p:spPr bwMode="auto">
              <a:xfrm>
                <a:off x="305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2" name="Group 246"/>
            <p:cNvGrpSpPr>
              <a:grpSpLocks/>
            </p:cNvGrpSpPr>
            <p:nvPr/>
          </p:nvGrpSpPr>
          <p:grpSpPr bwMode="auto">
            <a:xfrm>
              <a:off x="3106" y="3661"/>
              <a:ext cx="2" cy="58"/>
              <a:chOff x="3106" y="3661"/>
              <a:chExt cx="2" cy="58"/>
            </a:xfrm>
          </p:grpSpPr>
          <p:sp>
            <p:nvSpPr>
              <p:cNvPr id="298" name="Freeform 247"/>
              <p:cNvSpPr>
                <a:spLocks/>
              </p:cNvSpPr>
              <p:nvPr/>
            </p:nvSpPr>
            <p:spPr bwMode="auto">
              <a:xfrm>
                <a:off x="3106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3" name="Group 244"/>
            <p:cNvGrpSpPr>
              <a:grpSpLocks/>
            </p:cNvGrpSpPr>
            <p:nvPr/>
          </p:nvGrpSpPr>
          <p:grpSpPr bwMode="auto">
            <a:xfrm>
              <a:off x="3210" y="3661"/>
              <a:ext cx="2" cy="58"/>
              <a:chOff x="3210" y="3661"/>
              <a:chExt cx="2" cy="58"/>
            </a:xfrm>
          </p:grpSpPr>
          <p:sp>
            <p:nvSpPr>
              <p:cNvPr id="297" name="Freeform 245"/>
              <p:cNvSpPr>
                <a:spLocks/>
              </p:cNvSpPr>
              <p:nvPr/>
            </p:nvSpPr>
            <p:spPr bwMode="auto">
              <a:xfrm>
                <a:off x="3210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4" name="Group 242"/>
            <p:cNvGrpSpPr>
              <a:grpSpLocks/>
            </p:cNvGrpSpPr>
            <p:nvPr/>
          </p:nvGrpSpPr>
          <p:grpSpPr bwMode="auto">
            <a:xfrm>
              <a:off x="3213" y="3661"/>
              <a:ext cx="2" cy="58"/>
              <a:chOff x="3213" y="3661"/>
              <a:chExt cx="2" cy="58"/>
            </a:xfrm>
          </p:grpSpPr>
          <p:sp>
            <p:nvSpPr>
              <p:cNvPr id="296" name="Freeform 243"/>
              <p:cNvSpPr>
                <a:spLocks/>
              </p:cNvSpPr>
              <p:nvPr/>
            </p:nvSpPr>
            <p:spPr bwMode="auto">
              <a:xfrm>
                <a:off x="3213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5" name="Group 240"/>
            <p:cNvGrpSpPr>
              <a:grpSpLocks/>
            </p:cNvGrpSpPr>
            <p:nvPr/>
          </p:nvGrpSpPr>
          <p:grpSpPr bwMode="auto">
            <a:xfrm>
              <a:off x="3258" y="3661"/>
              <a:ext cx="2" cy="58"/>
              <a:chOff x="3258" y="3661"/>
              <a:chExt cx="2" cy="58"/>
            </a:xfrm>
          </p:grpSpPr>
          <p:sp>
            <p:nvSpPr>
              <p:cNvPr id="295" name="Freeform 241"/>
              <p:cNvSpPr>
                <a:spLocks/>
              </p:cNvSpPr>
              <p:nvPr/>
            </p:nvSpPr>
            <p:spPr bwMode="auto">
              <a:xfrm>
                <a:off x="3258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6" name="Group 238"/>
            <p:cNvGrpSpPr>
              <a:grpSpLocks/>
            </p:cNvGrpSpPr>
            <p:nvPr/>
          </p:nvGrpSpPr>
          <p:grpSpPr bwMode="auto">
            <a:xfrm>
              <a:off x="3260" y="3661"/>
              <a:ext cx="2" cy="58"/>
              <a:chOff x="3260" y="3661"/>
              <a:chExt cx="2" cy="58"/>
            </a:xfrm>
          </p:grpSpPr>
          <p:sp>
            <p:nvSpPr>
              <p:cNvPr id="294" name="Freeform 239"/>
              <p:cNvSpPr>
                <a:spLocks/>
              </p:cNvSpPr>
              <p:nvPr/>
            </p:nvSpPr>
            <p:spPr bwMode="auto">
              <a:xfrm>
                <a:off x="3260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7" name="Group 236"/>
            <p:cNvGrpSpPr>
              <a:grpSpLocks/>
            </p:cNvGrpSpPr>
            <p:nvPr/>
          </p:nvGrpSpPr>
          <p:grpSpPr bwMode="auto">
            <a:xfrm>
              <a:off x="3262" y="3661"/>
              <a:ext cx="2" cy="58"/>
              <a:chOff x="3262" y="3661"/>
              <a:chExt cx="2" cy="58"/>
            </a:xfrm>
          </p:grpSpPr>
          <p:sp>
            <p:nvSpPr>
              <p:cNvPr id="293" name="Freeform 237"/>
              <p:cNvSpPr>
                <a:spLocks/>
              </p:cNvSpPr>
              <p:nvPr/>
            </p:nvSpPr>
            <p:spPr bwMode="auto">
              <a:xfrm>
                <a:off x="326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8" name="Group 234"/>
            <p:cNvGrpSpPr>
              <a:grpSpLocks/>
            </p:cNvGrpSpPr>
            <p:nvPr/>
          </p:nvGrpSpPr>
          <p:grpSpPr bwMode="auto">
            <a:xfrm>
              <a:off x="3309" y="3661"/>
              <a:ext cx="2" cy="87"/>
              <a:chOff x="3309" y="3661"/>
              <a:chExt cx="2" cy="87"/>
            </a:xfrm>
          </p:grpSpPr>
          <p:sp>
            <p:nvSpPr>
              <p:cNvPr id="292" name="Freeform 235"/>
              <p:cNvSpPr>
                <a:spLocks/>
              </p:cNvSpPr>
              <p:nvPr/>
            </p:nvSpPr>
            <p:spPr bwMode="auto">
              <a:xfrm>
                <a:off x="3309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9" name="Group 232"/>
            <p:cNvGrpSpPr>
              <a:grpSpLocks/>
            </p:cNvGrpSpPr>
            <p:nvPr/>
          </p:nvGrpSpPr>
          <p:grpSpPr bwMode="auto">
            <a:xfrm>
              <a:off x="3357" y="3661"/>
              <a:ext cx="2" cy="58"/>
              <a:chOff x="3357" y="3661"/>
              <a:chExt cx="2" cy="58"/>
            </a:xfrm>
          </p:grpSpPr>
          <p:sp>
            <p:nvSpPr>
              <p:cNvPr id="291" name="Freeform 233"/>
              <p:cNvSpPr>
                <a:spLocks/>
              </p:cNvSpPr>
              <p:nvPr/>
            </p:nvSpPr>
            <p:spPr bwMode="auto">
              <a:xfrm>
                <a:off x="3357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71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0" name="Group 230"/>
            <p:cNvGrpSpPr>
              <a:grpSpLocks/>
            </p:cNvGrpSpPr>
            <p:nvPr/>
          </p:nvGrpSpPr>
          <p:grpSpPr bwMode="auto">
            <a:xfrm>
              <a:off x="3401" y="3661"/>
              <a:ext cx="2" cy="58"/>
              <a:chOff x="3401" y="3661"/>
              <a:chExt cx="2" cy="58"/>
            </a:xfrm>
          </p:grpSpPr>
          <p:sp>
            <p:nvSpPr>
              <p:cNvPr id="290" name="Freeform 231"/>
              <p:cNvSpPr>
                <a:spLocks/>
              </p:cNvSpPr>
              <p:nvPr/>
            </p:nvSpPr>
            <p:spPr bwMode="auto">
              <a:xfrm>
                <a:off x="3401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71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1" name="Group 228"/>
            <p:cNvGrpSpPr>
              <a:grpSpLocks/>
            </p:cNvGrpSpPr>
            <p:nvPr/>
          </p:nvGrpSpPr>
          <p:grpSpPr bwMode="auto">
            <a:xfrm>
              <a:off x="3404" y="3661"/>
              <a:ext cx="2" cy="58"/>
              <a:chOff x="3404" y="3661"/>
              <a:chExt cx="2" cy="58"/>
            </a:xfrm>
          </p:grpSpPr>
          <p:sp>
            <p:nvSpPr>
              <p:cNvPr id="289" name="Freeform 229"/>
              <p:cNvSpPr>
                <a:spLocks/>
              </p:cNvSpPr>
              <p:nvPr/>
            </p:nvSpPr>
            <p:spPr bwMode="auto">
              <a:xfrm>
                <a:off x="3404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2" name="Group 226"/>
            <p:cNvGrpSpPr>
              <a:grpSpLocks/>
            </p:cNvGrpSpPr>
            <p:nvPr/>
          </p:nvGrpSpPr>
          <p:grpSpPr bwMode="auto">
            <a:xfrm>
              <a:off x="3445" y="3661"/>
              <a:ext cx="2" cy="58"/>
              <a:chOff x="3445" y="3661"/>
              <a:chExt cx="2" cy="58"/>
            </a:xfrm>
          </p:grpSpPr>
          <p:sp>
            <p:nvSpPr>
              <p:cNvPr id="288" name="Freeform 227"/>
              <p:cNvSpPr>
                <a:spLocks/>
              </p:cNvSpPr>
              <p:nvPr/>
            </p:nvSpPr>
            <p:spPr bwMode="auto">
              <a:xfrm>
                <a:off x="3445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651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3" name="Group 224"/>
            <p:cNvGrpSpPr>
              <a:grpSpLocks/>
            </p:cNvGrpSpPr>
            <p:nvPr/>
          </p:nvGrpSpPr>
          <p:grpSpPr bwMode="auto">
            <a:xfrm>
              <a:off x="3491" y="3661"/>
              <a:ext cx="2" cy="58"/>
              <a:chOff x="3491" y="3661"/>
              <a:chExt cx="2" cy="58"/>
            </a:xfrm>
          </p:grpSpPr>
          <p:sp>
            <p:nvSpPr>
              <p:cNvPr id="287" name="Freeform 225"/>
              <p:cNvSpPr>
                <a:spLocks/>
              </p:cNvSpPr>
              <p:nvPr/>
            </p:nvSpPr>
            <p:spPr bwMode="auto">
              <a:xfrm>
                <a:off x="3491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651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4" name="Group 222"/>
            <p:cNvGrpSpPr>
              <a:grpSpLocks/>
            </p:cNvGrpSpPr>
            <p:nvPr/>
          </p:nvGrpSpPr>
          <p:grpSpPr bwMode="auto">
            <a:xfrm>
              <a:off x="3532" y="3661"/>
              <a:ext cx="2" cy="58"/>
              <a:chOff x="3532" y="3661"/>
              <a:chExt cx="2" cy="58"/>
            </a:xfrm>
          </p:grpSpPr>
          <p:sp>
            <p:nvSpPr>
              <p:cNvPr id="286" name="Freeform 223"/>
              <p:cNvSpPr>
                <a:spLocks/>
              </p:cNvSpPr>
              <p:nvPr/>
            </p:nvSpPr>
            <p:spPr bwMode="auto">
              <a:xfrm>
                <a:off x="3532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5" name="Group 220"/>
            <p:cNvGrpSpPr>
              <a:grpSpLocks/>
            </p:cNvGrpSpPr>
            <p:nvPr/>
          </p:nvGrpSpPr>
          <p:grpSpPr bwMode="auto">
            <a:xfrm>
              <a:off x="3575" y="3661"/>
              <a:ext cx="2" cy="58"/>
              <a:chOff x="3575" y="3661"/>
              <a:chExt cx="2" cy="58"/>
            </a:xfrm>
          </p:grpSpPr>
          <p:sp>
            <p:nvSpPr>
              <p:cNvPr id="285" name="Freeform 221"/>
              <p:cNvSpPr>
                <a:spLocks/>
              </p:cNvSpPr>
              <p:nvPr/>
            </p:nvSpPr>
            <p:spPr bwMode="auto">
              <a:xfrm>
                <a:off x="3575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6" name="Group 218"/>
            <p:cNvGrpSpPr>
              <a:grpSpLocks/>
            </p:cNvGrpSpPr>
            <p:nvPr/>
          </p:nvGrpSpPr>
          <p:grpSpPr bwMode="auto">
            <a:xfrm>
              <a:off x="3615" y="3661"/>
              <a:ext cx="2" cy="58"/>
              <a:chOff x="3615" y="3661"/>
              <a:chExt cx="2" cy="58"/>
            </a:xfrm>
          </p:grpSpPr>
          <p:sp>
            <p:nvSpPr>
              <p:cNvPr id="284" name="Freeform 219"/>
              <p:cNvSpPr>
                <a:spLocks/>
              </p:cNvSpPr>
              <p:nvPr/>
            </p:nvSpPr>
            <p:spPr bwMode="auto">
              <a:xfrm>
                <a:off x="3615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7" name="Group 216"/>
            <p:cNvGrpSpPr>
              <a:grpSpLocks/>
            </p:cNvGrpSpPr>
            <p:nvPr/>
          </p:nvGrpSpPr>
          <p:grpSpPr bwMode="auto">
            <a:xfrm>
              <a:off x="3653" y="3661"/>
              <a:ext cx="2" cy="58"/>
              <a:chOff x="3653" y="3661"/>
              <a:chExt cx="2" cy="58"/>
            </a:xfrm>
          </p:grpSpPr>
          <p:sp>
            <p:nvSpPr>
              <p:cNvPr id="283" name="Freeform 217"/>
              <p:cNvSpPr>
                <a:spLocks/>
              </p:cNvSpPr>
              <p:nvPr/>
            </p:nvSpPr>
            <p:spPr bwMode="auto">
              <a:xfrm>
                <a:off x="3653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8" name="Group 214"/>
            <p:cNvGrpSpPr>
              <a:grpSpLocks/>
            </p:cNvGrpSpPr>
            <p:nvPr/>
          </p:nvGrpSpPr>
          <p:grpSpPr bwMode="auto">
            <a:xfrm>
              <a:off x="3655" y="3661"/>
              <a:ext cx="2" cy="58"/>
              <a:chOff x="3655" y="3661"/>
              <a:chExt cx="2" cy="58"/>
            </a:xfrm>
          </p:grpSpPr>
          <p:sp>
            <p:nvSpPr>
              <p:cNvPr id="282" name="Freeform 215"/>
              <p:cNvSpPr>
                <a:spLocks/>
              </p:cNvSpPr>
              <p:nvPr/>
            </p:nvSpPr>
            <p:spPr bwMode="auto">
              <a:xfrm>
                <a:off x="3655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9" name="Group 212"/>
            <p:cNvGrpSpPr>
              <a:grpSpLocks/>
            </p:cNvGrpSpPr>
            <p:nvPr/>
          </p:nvGrpSpPr>
          <p:grpSpPr bwMode="auto">
            <a:xfrm>
              <a:off x="3730" y="3661"/>
              <a:ext cx="2" cy="58"/>
              <a:chOff x="3730" y="3661"/>
              <a:chExt cx="2" cy="58"/>
            </a:xfrm>
          </p:grpSpPr>
          <p:sp>
            <p:nvSpPr>
              <p:cNvPr id="281" name="Freeform 213"/>
              <p:cNvSpPr>
                <a:spLocks/>
              </p:cNvSpPr>
              <p:nvPr/>
            </p:nvSpPr>
            <p:spPr bwMode="auto">
              <a:xfrm>
                <a:off x="3730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0" name="Group 210"/>
            <p:cNvGrpSpPr>
              <a:grpSpLocks/>
            </p:cNvGrpSpPr>
            <p:nvPr/>
          </p:nvGrpSpPr>
          <p:grpSpPr bwMode="auto">
            <a:xfrm>
              <a:off x="3767" y="3661"/>
              <a:ext cx="2" cy="58"/>
              <a:chOff x="3767" y="3661"/>
              <a:chExt cx="2" cy="58"/>
            </a:xfrm>
          </p:grpSpPr>
          <p:sp>
            <p:nvSpPr>
              <p:cNvPr id="280" name="Freeform 211"/>
              <p:cNvSpPr>
                <a:spLocks/>
              </p:cNvSpPr>
              <p:nvPr/>
            </p:nvSpPr>
            <p:spPr bwMode="auto">
              <a:xfrm>
                <a:off x="376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1" name="Group 208"/>
            <p:cNvGrpSpPr>
              <a:grpSpLocks/>
            </p:cNvGrpSpPr>
            <p:nvPr/>
          </p:nvGrpSpPr>
          <p:grpSpPr bwMode="auto">
            <a:xfrm>
              <a:off x="3803" y="3661"/>
              <a:ext cx="2" cy="58"/>
              <a:chOff x="3803" y="3661"/>
              <a:chExt cx="2" cy="58"/>
            </a:xfrm>
          </p:grpSpPr>
          <p:sp>
            <p:nvSpPr>
              <p:cNvPr id="279" name="Freeform 209"/>
              <p:cNvSpPr>
                <a:spLocks/>
              </p:cNvSpPr>
              <p:nvPr/>
            </p:nvSpPr>
            <p:spPr bwMode="auto">
              <a:xfrm>
                <a:off x="3803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2" name="Group 206"/>
            <p:cNvGrpSpPr>
              <a:grpSpLocks/>
            </p:cNvGrpSpPr>
            <p:nvPr/>
          </p:nvGrpSpPr>
          <p:grpSpPr bwMode="auto">
            <a:xfrm>
              <a:off x="3838" y="3661"/>
              <a:ext cx="2" cy="58"/>
              <a:chOff x="3838" y="3661"/>
              <a:chExt cx="2" cy="58"/>
            </a:xfrm>
          </p:grpSpPr>
          <p:sp>
            <p:nvSpPr>
              <p:cNvPr id="278" name="Freeform 207"/>
              <p:cNvSpPr>
                <a:spLocks/>
              </p:cNvSpPr>
              <p:nvPr/>
            </p:nvSpPr>
            <p:spPr bwMode="auto">
              <a:xfrm>
                <a:off x="3838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397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3" name="Group 204"/>
            <p:cNvGrpSpPr>
              <a:grpSpLocks/>
            </p:cNvGrpSpPr>
            <p:nvPr/>
          </p:nvGrpSpPr>
          <p:grpSpPr bwMode="auto">
            <a:xfrm>
              <a:off x="3873" y="3661"/>
              <a:ext cx="2" cy="58"/>
              <a:chOff x="3873" y="3661"/>
              <a:chExt cx="2" cy="58"/>
            </a:xfrm>
          </p:grpSpPr>
          <p:sp>
            <p:nvSpPr>
              <p:cNvPr id="277" name="Freeform 205"/>
              <p:cNvSpPr>
                <a:spLocks/>
              </p:cNvSpPr>
              <p:nvPr/>
            </p:nvSpPr>
            <p:spPr bwMode="auto">
              <a:xfrm>
                <a:off x="3873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4" name="Group 202"/>
            <p:cNvGrpSpPr>
              <a:grpSpLocks/>
            </p:cNvGrpSpPr>
            <p:nvPr/>
          </p:nvGrpSpPr>
          <p:grpSpPr bwMode="auto">
            <a:xfrm>
              <a:off x="3907" y="3661"/>
              <a:ext cx="2" cy="58"/>
              <a:chOff x="3907" y="3661"/>
              <a:chExt cx="2" cy="58"/>
            </a:xfrm>
          </p:grpSpPr>
          <p:sp>
            <p:nvSpPr>
              <p:cNvPr id="276" name="Freeform 203"/>
              <p:cNvSpPr>
                <a:spLocks/>
              </p:cNvSpPr>
              <p:nvPr/>
            </p:nvSpPr>
            <p:spPr bwMode="auto">
              <a:xfrm>
                <a:off x="3907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5" name="Group 200"/>
            <p:cNvGrpSpPr>
              <a:grpSpLocks/>
            </p:cNvGrpSpPr>
            <p:nvPr/>
          </p:nvGrpSpPr>
          <p:grpSpPr bwMode="auto">
            <a:xfrm>
              <a:off x="3974" y="3661"/>
              <a:ext cx="2" cy="58"/>
              <a:chOff x="3974" y="3661"/>
              <a:chExt cx="2" cy="58"/>
            </a:xfrm>
          </p:grpSpPr>
          <p:sp>
            <p:nvSpPr>
              <p:cNvPr id="275" name="Freeform 201"/>
              <p:cNvSpPr>
                <a:spLocks/>
              </p:cNvSpPr>
              <p:nvPr/>
            </p:nvSpPr>
            <p:spPr bwMode="auto">
              <a:xfrm>
                <a:off x="3974" y="3661"/>
                <a:ext cx="2" cy="58"/>
              </a:xfrm>
              <a:custGeom>
                <a:avLst/>
                <a:gdLst>
                  <a:gd name="T0" fmla="+- 0 3661 3661"/>
                  <a:gd name="T1" fmla="*/ 3661 h 58"/>
                  <a:gd name="T2" fmla="+- 0 3719 3661"/>
                  <a:gd name="T3" fmla="*/ 3719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0"/>
                    </a:moveTo>
                    <a:lnTo>
                      <a:pt x="0" y="58"/>
                    </a:lnTo>
                  </a:path>
                </a:pathLst>
              </a:custGeom>
              <a:noFill/>
              <a:ln w="133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6" name="Group 198"/>
            <p:cNvGrpSpPr>
              <a:grpSpLocks/>
            </p:cNvGrpSpPr>
            <p:nvPr/>
          </p:nvGrpSpPr>
          <p:grpSpPr bwMode="auto">
            <a:xfrm>
              <a:off x="4006" y="3661"/>
              <a:ext cx="2" cy="58"/>
              <a:chOff x="4006" y="3661"/>
              <a:chExt cx="2" cy="58"/>
            </a:xfrm>
          </p:grpSpPr>
          <p:sp>
            <p:nvSpPr>
              <p:cNvPr id="274" name="Freeform 199"/>
              <p:cNvSpPr>
                <a:spLocks/>
              </p:cNvSpPr>
              <p:nvPr/>
            </p:nvSpPr>
            <p:spPr bwMode="auto">
              <a:xfrm>
                <a:off x="4006" y="3661"/>
                <a:ext cx="2" cy="58"/>
              </a:xfrm>
              <a:custGeom>
                <a:avLst/>
                <a:gdLst>
                  <a:gd name="T0" fmla="+- 0 3719 3661"/>
                  <a:gd name="T1" fmla="*/ 3719 h 58"/>
                  <a:gd name="T2" fmla="+- 0 3661 3661"/>
                  <a:gd name="T3" fmla="*/ 3661 h 5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58">
                    <a:moveTo>
                      <a:pt x="0" y="58"/>
                    </a:moveTo>
                    <a:lnTo>
                      <a:pt x="0" y="0"/>
                    </a:lnTo>
                  </a:path>
                </a:pathLst>
              </a:custGeom>
              <a:noFill/>
              <a:ln w="50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7" name="Group 196"/>
            <p:cNvGrpSpPr>
              <a:grpSpLocks/>
            </p:cNvGrpSpPr>
            <p:nvPr/>
          </p:nvGrpSpPr>
          <p:grpSpPr bwMode="auto">
            <a:xfrm>
              <a:off x="4069" y="3661"/>
              <a:ext cx="2" cy="87"/>
              <a:chOff x="4069" y="3661"/>
              <a:chExt cx="2" cy="87"/>
            </a:xfrm>
          </p:grpSpPr>
          <p:sp>
            <p:nvSpPr>
              <p:cNvPr id="273" name="Freeform 197"/>
              <p:cNvSpPr>
                <a:spLocks/>
              </p:cNvSpPr>
              <p:nvPr/>
            </p:nvSpPr>
            <p:spPr bwMode="auto">
              <a:xfrm>
                <a:off x="4069" y="3661"/>
                <a:ext cx="2" cy="87"/>
              </a:xfrm>
              <a:custGeom>
                <a:avLst/>
                <a:gdLst>
                  <a:gd name="T0" fmla="+- 0 3661 3661"/>
                  <a:gd name="T1" fmla="*/ 3661 h 87"/>
                  <a:gd name="T2" fmla="+- 0 3748 3661"/>
                  <a:gd name="T3" fmla="*/ 3748 h 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8" name="Group 194"/>
            <p:cNvGrpSpPr>
              <a:grpSpLocks/>
            </p:cNvGrpSpPr>
            <p:nvPr/>
          </p:nvGrpSpPr>
          <p:grpSpPr bwMode="auto">
            <a:xfrm>
              <a:off x="1737" y="305"/>
              <a:ext cx="173" cy="2"/>
              <a:chOff x="1737" y="305"/>
              <a:chExt cx="173" cy="2"/>
            </a:xfrm>
          </p:grpSpPr>
          <p:sp>
            <p:nvSpPr>
              <p:cNvPr id="272" name="Freeform 195"/>
              <p:cNvSpPr>
                <a:spLocks/>
              </p:cNvSpPr>
              <p:nvPr/>
            </p:nvSpPr>
            <p:spPr bwMode="auto">
              <a:xfrm>
                <a:off x="1737" y="305"/>
                <a:ext cx="173" cy="2"/>
              </a:xfrm>
              <a:custGeom>
                <a:avLst/>
                <a:gdLst>
                  <a:gd name="T0" fmla="+- 0 1737 1737"/>
                  <a:gd name="T1" fmla="*/ T0 w 173"/>
                  <a:gd name="T2" fmla="+- 0 1910 1737"/>
                  <a:gd name="T3" fmla="*/ T2 w 173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73">
                    <a:moveTo>
                      <a:pt x="0" y="0"/>
                    </a:moveTo>
                    <a:lnTo>
                      <a:pt x="173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9" name="Group 191"/>
            <p:cNvGrpSpPr>
              <a:grpSpLocks/>
            </p:cNvGrpSpPr>
            <p:nvPr/>
          </p:nvGrpSpPr>
          <p:grpSpPr bwMode="auto">
            <a:xfrm>
              <a:off x="1651" y="141"/>
              <a:ext cx="1434" cy="422"/>
              <a:chOff x="1651" y="141"/>
              <a:chExt cx="1434" cy="422"/>
            </a:xfrm>
          </p:grpSpPr>
          <p:sp>
            <p:nvSpPr>
              <p:cNvPr id="270" name="Freeform 193"/>
              <p:cNvSpPr>
                <a:spLocks/>
              </p:cNvSpPr>
              <p:nvPr/>
            </p:nvSpPr>
            <p:spPr bwMode="auto">
              <a:xfrm>
                <a:off x="1737" y="420"/>
                <a:ext cx="173" cy="2"/>
              </a:xfrm>
              <a:custGeom>
                <a:avLst/>
                <a:gdLst>
                  <a:gd name="T0" fmla="+- 0 1737 1737"/>
                  <a:gd name="T1" fmla="*/ T0 w 173"/>
                  <a:gd name="T2" fmla="+- 0 1910 1737"/>
                  <a:gd name="T3" fmla="*/ T2 w 173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73">
                    <a:moveTo>
                      <a:pt x="0" y="0"/>
                    </a:moveTo>
                    <a:lnTo>
                      <a:pt x="173" y="0"/>
                    </a:lnTo>
                  </a:path>
                </a:pathLst>
              </a:custGeom>
              <a:noFill/>
              <a:ln w="4763">
                <a:solidFill>
                  <a:srgbClr val="BEBEBE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Text Box 192"/>
              <p:cNvSpPr txBox="1">
                <a:spLocks noChangeArrowheads="1"/>
              </p:cNvSpPr>
              <p:nvPr/>
            </p:nvSpPr>
            <p:spPr bwMode="auto">
              <a:xfrm>
                <a:off x="1651" y="141"/>
                <a:ext cx="1434" cy="422"/>
              </a:xfrm>
              <a:prstGeom prst="rect">
                <a:avLst/>
              </a:prstGeom>
              <a:noFill/>
              <a:ln w="4763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159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15900" algn="l"/>
                  </a:tabLst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effect of TSIC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15900" algn="l"/>
                  </a:tabLst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	95% CI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617" name="Text Box 271"/>
          <p:cNvSpPr txBox="1">
            <a:spLocks noChangeArrowheads="1"/>
          </p:cNvSpPr>
          <p:nvPr/>
        </p:nvSpPr>
        <p:spPr bwMode="auto">
          <a:xfrm rot="16200000">
            <a:off x="2130560" y="3135916"/>
            <a:ext cx="988190" cy="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log hazard ratio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2" name="Text Box 277"/>
          <p:cNvSpPr txBox="1">
            <a:spLocks noChangeArrowheads="1"/>
          </p:cNvSpPr>
          <p:nvPr/>
        </p:nvSpPr>
        <p:spPr bwMode="auto">
          <a:xfrm rot="16200000">
            <a:off x="5453791" y="3021323"/>
            <a:ext cx="1078292" cy="20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log hazard ratio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5" name="TextBox 67"/>
          <p:cNvSpPr txBox="1">
            <a:spLocks noChangeArrowheads="1"/>
          </p:cNvSpPr>
          <p:nvPr/>
        </p:nvSpPr>
        <p:spPr bwMode="auto">
          <a:xfrm rot="16200000">
            <a:off x="2554884" y="3892884"/>
            <a:ext cx="6158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-0.4</a:t>
            </a:r>
          </a:p>
        </p:txBody>
      </p:sp>
      <p:sp>
        <p:nvSpPr>
          <p:cNvPr id="887" name="TextBox 69"/>
          <p:cNvSpPr txBox="1">
            <a:spLocks noChangeArrowheads="1"/>
          </p:cNvSpPr>
          <p:nvPr/>
        </p:nvSpPr>
        <p:spPr bwMode="auto">
          <a:xfrm rot="16200000">
            <a:off x="2663199" y="3313040"/>
            <a:ext cx="4311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8" name="TextBox 70"/>
          <p:cNvSpPr txBox="1">
            <a:spLocks noChangeArrowheads="1"/>
          </p:cNvSpPr>
          <p:nvPr/>
        </p:nvSpPr>
        <p:spPr bwMode="auto">
          <a:xfrm rot="16200000">
            <a:off x="2656789" y="2687210"/>
            <a:ext cx="4311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9" name="TextBox 71"/>
          <p:cNvSpPr txBox="1">
            <a:spLocks noChangeArrowheads="1"/>
          </p:cNvSpPr>
          <p:nvPr/>
        </p:nvSpPr>
        <p:spPr bwMode="auto">
          <a:xfrm rot="16200000">
            <a:off x="2658548" y="2053374"/>
            <a:ext cx="4311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0.8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0" name="TextBox 59"/>
          <p:cNvSpPr txBox="1">
            <a:spLocks noChangeArrowheads="1"/>
          </p:cNvSpPr>
          <p:nvPr/>
        </p:nvSpPr>
        <p:spPr bwMode="auto">
          <a:xfrm>
            <a:off x="3105150" y="4399509"/>
            <a:ext cx="3618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2.0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1" name="TextBox 60"/>
          <p:cNvSpPr txBox="1">
            <a:spLocks noChangeArrowheads="1"/>
          </p:cNvSpPr>
          <p:nvPr/>
        </p:nvSpPr>
        <p:spPr bwMode="auto">
          <a:xfrm>
            <a:off x="3666584" y="4399509"/>
            <a:ext cx="3840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2" name="TextBox 61"/>
          <p:cNvSpPr txBox="1">
            <a:spLocks noChangeArrowheads="1"/>
          </p:cNvSpPr>
          <p:nvPr/>
        </p:nvSpPr>
        <p:spPr bwMode="auto">
          <a:xfrm>
            <a:off x="4219576" y="4390427"/>
            <a:ext cx="3471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3.0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3" name="TextBox 62"/>
          <p:cNvSpPr txBox="1">
            <a:spLocks noChangeArrowheads="1"/>
          </p:cNvSpPr>
          <p:nvPr/>
        </p:nvSpPr>
        <p:spPr bwMode="auto">
          <a:xfrm>
            <a:off x="4743955" y="4401932"/>
            <a:ext cx="37661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3.5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4" name="TextBox 63"/>
          <p:cNvSpPr txBox="1">
            <a:spLocks noChangeArrowheads="1"/>
          </p:cNvSpPr>
          <p:nvPr/>
        </p:nvSpPr>
        <p:spPr bwMode="auto">
          <a:xfrm>
            <a:off x="5298705" y="4412112"/>
            <a:ext cx="36991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4.0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5" name="TextBox 64"/>
          <p:cNvSpPr txBox="1">
            <a:spLocks noChangeArrowheads="1"/>
          </p:cNvSpPr>
          <p:nvPr/>
        </p:nvSpPr>
        <p:spPr bwMode="auto">
          <a:xfrm>
            <a:off x="3894264" y="4589311"/>
            <a:ext cx="1150729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 TSIC (days)</a:t>
            </a:r>
            <a:endParaRPr lang="es-PR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6" name="TextBox 64"/>
          <p:cNvSpPr txBox="1">
            <a:spLocks noChangeArrowheads="1"/>
          </p:cNvSpPr>
          <p:nvPr/>
        </p:nvSpPr>
        <p:spPr bwMode="auto">
          <a:xfrm>
            <a:off x="7170967" y="4581197"/>
            <a:ext cx="1150729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 TSIC (days)</a:t>
            </a:r>
            <a:endParaRPr lang="es-PR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7" name="TextBox 906"/>
          <p:cNvSpPr txBox="1"/>
          <p:nvPr/>
        </p:nvSpPr>
        <p:spPr>
          <a:xfrm>
            <a:off x="5310417" y="1955155"/>
            <a:ext cx="478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2A</a:t>
            </a:r>
          </a:p>
        </p:txBody>
      </p:sp>
      <p:sp>
        <p:nvSpPr>
          <p:cNvPr id="908" name="TextBox 907"/>
          <p:cNvSpPr txBox="1"/>
          <p:nvPr/>
        </p:nvSpPr>
        <p:spPr>
          <a:xfrm>
            <a:off x="8593356" y="1955155"/>
            <a:ext cx="478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2B</a:t>
            </a:r>
          </a:p>
        </p:txBody>
      </p:sp>
      <p:sp>
        <p:nvSpPr>
          <p:cNvPr id="909" name="TextBox 908"/>
          <p:cNvSpPr txBox="1"/>
          <p:nvPr/>
        </p:nvSpPr>
        <p:spPr>
          <a:xfrm>
            <a:off x="4914631" y="2514586"/>
            <a:ext cx="701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P= 0.086</a:t>
            </a:r>
          </a:p>
        </p:txBody>
      </p:sp>
      <p:sp>
        <p:nvSpPr>
          <p:cNvPr id="910" name="TextBox 909"/>
          <p:cNvSpPr txBox="1"/>
          <p:nvPr/>
        </p:nvSpPr>
        <p:spPr>
          <a:xfrm>
            <a:off x="8155732" y="2514586"/>
            <a:ext cx="730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P= 0.470</a:t>
            </a:r>
          </a:p>
        </p:txBody>
      </p:sp>
      <p:sp>
        <p:nvSpPr>
          <p:cNvPr id="911" name="TextBox 70"/>
          <p:cNvSpPr txBox="1">
            <a:spLocks noChangeArrowheads="1"/>
          </p:cNvSpPr>
          <p:nvPr/>
        </p:nvSpPr>
        <p:spPr bwMode="auto">
          <a:xfrm rot="16200000">
            <a:off x="2658571" y="2372292"/>
            <a:ext cx="4311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2" name="TextBox 70"/>
          <p:cNvSpPr txBox="1">
            <a:spLocks noChangeArrowheads="1"/>
          </p:cNvSpPr>
          <p:nvPr/>
        </p:nvSpPr>
        <p:spPr bwMode="auto">
          <a:xfrm rot="16200000">
            <a:off x="2691955" y="3030125"/>
            <a:ext cx="37732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3" name="TextBox 70"/>
          <p:cNvSpPr txBox="1">
            <a:spLocks noChangeArrowheads="1"/>
          </p:cNvSpPr>
          <p:nvPr/>
        </p:nvSpPr>
        <p:spPr bwMode="auto">
          <a:xfrm rot="16200000">
            <a:off x="2654995" y="3675962"/>
            <a:ext cx="42190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-0.2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4" name="TextBox 67"/>
          <p:cNvSpPr txBox="1">
            <a:spLocks noChangeArrowheads="1"/>
          </p:cNvSpPr>
          <p:nvPr/>
        </p:nvSpPr>
        <p:spPr bwMode="auto">
          <a:xfrm rot="16200000">
            <a:off x="5975884" y="4079094"/>
            <a:ext cx="6158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-0.4</a:t>
            </a:r>
          </a:p>
        </p:txBody>
      </p:sp>
      <p:sp>
        <p:nvSpPr>
          <p:cNvPr id="915" name="TextBox 69"/>
          <p:cNvSpPr txBox="1">
            <a:spLocks noChangeArrowheads="1"/>
          </p:cNvSpPr>
          <p:nvPr/>
        </p:nvSpPr>
        <p:spPr bwMode="auto">
          <a:xfrm rot="16200000">
            <a:off x="6092272" y="3316367"/>
            <a:ext cx="4311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6" name="TextBox 70"/>
          <p:cNvSpPr txBox="1">
            <a:spLocks noChangeArrowheads="1"/>
          </p:cNvSpPr>
          <p:nvPr/>
        </p:nvSpPr>
        <p:spPr bwMode="auto">
          <a:xfrm rot="16200000">
            <a:off x="6079843" y="2502636"/>
            <a:ext cx="4311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8" name="TextBox 59"/>
          <p:cNvSpPr txBox="1">
            <a:spLocks noChangeArrowheads="1"/>
          </p:cNvSpPr>
          <p:nvPr/>
        </p:nvSpPr>
        <p:spPr bwMode="auto">
          <a:xfrm>
            <a:off x="6543956" y="4389664"/>
            <a:ext cx="3732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2.0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9" name="TextBox 60"/>
          <p:cNvSpPr txBox="1">
            <a:spLocks noChangeArrowheads="1"/>
          </p:cNvSpPr>
          <p:nvPr/>
        </p:nvSpPr>
        <p:spPr bwMode="auto">
          <a:xfrm>
            <a:off x="7108802" y="4389664"/>
            <a:ext cx="34546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0" name="TextBox 61"/>
          <p:cNvSpPr txBox="1">
            <a:spLocks noChangeArrowheads="1"/>
          </p:cNvSpPr>
          <p:nvPr/>
        </p:nvSpPr>
        <p:spPr bwMode="auto">
          <a:xfrm>
            <a:off x="7675275" y="4380582"/>
            <a:ext cx="3417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3.0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" name="TextBox 62"/>
          <p:cNvSpPr txBox="1">
            <a:spLocks noChangeArrowheads="1"/>
          </p:cNvSpPr>
          <p:nvPr/>
        </p:nvSpPr>
        <p:spPr bwMode="auto">
          <a:xfrm>
            <a:off x="8222215" y="4392087"/>
            <a:ext cx="3486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3.5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" name="TextBox 63"/>
          <p:cNvSpPr txBox="1">
            <a:spLocks noChangeArrowheads="1"/>
          </p:cNvSpPr>
          <p:nvPr/>
        </p:nvSpPr>
        <p:spPr bwMode="auto">
          <a:xfrm>
            <a:off x="8751817" y="4402267"/>
            <a:ext cx="36705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4.0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" name="TextBox 70"/>
          <p:cNvSpPr txBox="1">
            <a:spLocks noChangeArrowheads="1"/>
          </p:cNvSpPr>
          <p:nvPr/>
        </p:nvSpPr>
        <p:spPr bwMode="auto">
          <a:xfrm rot="16200000">
            <a:off x="6073402" y="2107204"/>
            <a:ext cx="4311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4" name="TextBox 70"/>
          <p:cNvSpPr txBox="1">
            <a:spLocks noChangeArrowheads="1"/>
          </p:cNvSpPr>
          <p:nvPr/>
        </p:nvSpPr>
        <p:spPr bwMode="auto">
          <a:xfrm rot="16200000">
            <a:off x="6103510" y="2932864"/>
            <a:ext cx="37732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5" name="TextBox 70"/>
          <p:cNvSpPr txBox="1">
            <a:spLocks noChangeArrowheads="1"/>
          </p:cNvSpPr>
          <p:nvPr/>
        </p:nvSpPr>
        <p:spPr bwMode="auto">
          <a:xfrm rot="16200000">
            <a:off x="6091247" y="3767664"/>
            <a:ext cx="4209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-0.2</a:t>
            </a:r>
            <a:endParaRPr lang="es-P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7" name="TextBox 926"/>
          <p:cNvSpPr txBox="1"/>
          <p:nvPr/>
        </p:nvSpPr>
        <p:spPr>
          <a:xfrm>
            <a:off x="3420502" y="2035780"/>
            <a:ext cx="52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PFS</a:t>
            </a:r>
          </a:p>
        </p:txBody>
      </p:sp>
      <p:sp>
        <p:nvSpPr>
          <p:cNvPr id="928" name="TextBox 927"/>
          <p:cNvSpPr txBox="1"/>
          <p:nvPr/>
        </p:nvSpPr>
        <p:spPr>
          <a:xfrm>
            <a:off x="6787112" y="2007250"/>
            <a:ext cx="520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</a:p>
        </p:txBody>
      </p:sp>
    </p:spTree>
    <p:extLst>
      <p:ext uri="{BB962C8B-B14F-4D97-AF65-F5344CB8AC3E}">
        <p14:creationId xmlns:p14="http://schemas.microsoft.com/office/powerpoint/2010/main" val="1268511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3699</TotalTime>
  <Words>211</Words>
  <Application>Microsoft Office PowerPoint</Application>
  <PresentationFormat>Custom</PresentationFormat>
  <Paragraphs>67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MIAMI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Garcia-Soto, Arlene Esther</dc:creator>
  <cp:lastModifiedBy>Anne Reardon</cp:lastModifiedBy>
  <cp:revision>20</cp:revision>
  <dcterms:created xsi:type="dcterms:W3CDTF">2015-09-07T17:46:39Z</dcterms:created>
  <dcterms:modified xsi:type="dcterms:W3CDTF">2016-09-29T20:39:15Z</dcterms:modified>
</cp:coreProperties>
</file>