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4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'Supplement Fig 2'!$B$3</c:f>
              <c:strCache>
                <c:ptCount val="1"/>
                <c:pt idx="0">
                  <c:v>sh-Control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'Supplement Fig 2'!$H$9</c:f>
                <c:numCache>
                  <c:formatCode>General</c:formatCode>
                  <c:ptCount val="1"/>
                  <c:pt idx="0">
                    <c:v>4.9497474683058327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'Supplement Fig 2'!$A$5</c:f>
              <c:strCache>
                <c:ptCount val="1"/>
                <c:pt idx="0">
                  <c:v>25nM CFZ (24 h)</c:v>
                </c:pt>
              </c:strCache>
            </c:strRef>
          </c:cat>
          <c:val>
            <c:numRef>
              <c:f>'Supplement Fig 2'!$G$9</c:f>
              <c:numCache>
                <c:formatCode>0</c:formatCode>
                <c:ptCount val="1"/>
                <c:pt idx="0">
                  <c:v>37.5</c:v>
                </c:pt>
              </c:numCache>
            </c:numRef>
          </c:val>
        </c:ser>
        <c:ser>
          <c:idx val="1"/>
          <c:order val="1"/>
          <c:tx>
            <c:strRef>
              <c:f>'Supplement Fig 2'!$B$14</c:f>
              <c:strCache>
                <c:ptCount val="1"/>
                <c:pt idx="0">
                  <c:v>sh-Noxa(55)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'Supplement Fig 2'!$H$20</c:f>
                <c:numCache>
                  <c:formatCode>General</c:formatCode>
                  <c:ptCount val="1"/>
                  <c:pt idx="0">
                    <c:v>0.70710678118654757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'Supplement Fig 2'!$A$5</c:f>
              <c:strCache>
                <c:ptCount val="1"/>
                <c:pt idx="0">
                  <c:v>25nM CFZ (24 h)</c:v>
                </c:pt>
              </c:strCache>
            </c:strRef>
          </c:cat>
          <c:val>
            <c:numRef>
              <c:f>'Supplement Fig 2'!$G$20</c:f>
              <c:numCache>
                <c:formatCode>0</c:formatCode>
                <c:ptCount val="1"/>
                <c:pt idx="0">
                  <c:v>33.5</c:v>
                </c:pt>
              </c:numCache>
            </c:numRef>
          </c:val>
        </c:ser>
        <c:ser>
          <c:idx val="2"/>
          <c:order val="2"/>
          <c:tx>
            <c:strRef>
              <c:f>'Supplement Fig 2'!$B$25</c:f>
              <c:strCache>
                <c:ptCount val="1"/>
                <c:pt idx="0">
                  <c:v>sh-Noxa(63)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'Supplement Fig 2'!$H$31</c:f>
                <c:numCache>
                  <c:formatCode>General</c:formatCode>
                  <c:ptCount val="1"/>
                  <c:pt idx="0">
                    <c:v>0.70710678118654757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'Supplement Fig 2'!$A$5</c:f>
              <c:strCache>
                <c:ptCount val="1"/>
                <c:pt idx="0">
                  <c:v>25nM CFZ (24 h)</c:v>
                </c:pt>
              </c:strCache>
            </c:strRef>
          </c:cat>
          <c:val>
            <c:numRef>
              <c:f>'Supplement Fig 2'!$G$31</c:f>
              <c:numCache>
                <c:formatCode>0</c:formatCode>
                <c:ptCount val="1"/>
                <c:pt idx="0">
                  <c:v>18.5</c:v>
                </c:pt>
              </c:numCache>
            </c:numRef>
          </c:val>
        </c:ser>
        <c:ser>
          <c:idx val="3"/>
          <c:order val="3"/>
          <c:tx>
            <c:strRef>
              <c:f>'Supplement Fig 2'!$B$36</c:f>
              <c:strCache>
                <c:ptCount val="1"/>
                <c:pt idx="0">
                  <c:v>sh-Noxa(64)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'Supplement Fig 2'!$H$42</c:f>
                <c:numCache>
                  <c:formatCode>General</c:formatCode>
                  <c:ptCount val="1"/>
                  <c:pt idx="0">
                    <c:v>5.6568542494923806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'Supplement Fig 2'!$A$5</c:f>
              <c:strCache>
                <c:ptCount val="1"/>
                <c:pt idx="0">
                  <c:v>25nM CFZ (24 h)</c:v>
                </c:pt>
              </c:strCache>
            </c:strRef>
          </c:cat>
          <c:val>
            <c:numRef>
              <c:f>'Supplement Fig 2'!$G$42</c:f>
              <c:numCache>
                <c:formatCode>0</c:formatCode>
                <c:ptCount val="1"/>
                <c:pt idx="0">
                  <c:v>14</c:v>
                </c:pt>
              </c:numCache>
            </c:numRef>
          </c:val>
        </c:ser>
        <c:ser>
          <c:idx val="4"/>
          <c:order val="4"/>
          <c:tx>
            <c:strRef>
              <c:f>'Supplement Fig 2'!$B$47</c:f>
              <c:strCache>
                <c:ptCount val="1"/>
                <c:pt idx="0">
                  <c:v>sh-Noxa(65)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'Supplement Fig 2'!$H$53</c:f>
                <c:numCache>
                  <c:formatCode>General</c:formatCode>
                  <c:ptCount val="1"/>
                  <c:pt idx="0">
                    <c:v>2.1213203435596424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'Supplement Fig 2'!$A$5</c:f>
              <c:strCache>
                <c:ptCount val="1"/>
                <c:pt idx="0">
                  <c:v>25nM CFZ (24 h)</c:v>
                </c:pt>
              </c:strCache>
            </c:strRef>
          </c:cat>
          <c:val>
            <c:numRef>
              <c:f>'Supplement Fig 2'!$G$53</c:f>
              <c:numCache>
                <c:formatCode>0</c:formatCode>
                <c:ptCount val="1"/>
                <c:pt idx="0">
                  <c:v>29.5</c:v>
                </c:pt>
              </c:numCache>
            </c:numRef>
          </c:val>
        </c:ser>
        <c:ser>
          <c:idx val="5"/>
          <c:order val="5"/>
          <c:tx>
            <c:strRef>
              <c:f>'Supplement Fig 2'!$B$58</c:f>
              <c:strCache>
                <c:ptCount val="1"/>
                <c:pt idx="0">
                  <c:v>sh-Noxa(67)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'Supplement Fig 2'!$H$64</c:f>
                <c:numCache>
                  <c:formatCode>General</c:formatCode>
                  <c:ptCount val="1"/>
                  <c:pt idx="0">
                    <c:v>4.9497474683058327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'Supplement Fig 2'!$A$5</c:f>
              <c:strCache>
                <c:ptCount val="1"/>
                <c:pt idx="0">
                  <c:v>25nM CFZ (24 h)</c:v>
                </c:pt>
              </c:strCache>
            </c:strRef>
          </c:cat>
          <c:val>
            <c:numRef>
              <c:f>'Supplement Fig 2'!$G$64</c:f>
              <c:numCache>
                <c:formatCode>0</c:formatCode>
                <c:ptCount val="1"/>
                <c:pt idx="0">
                  <c:v>26.5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703040"/>
        <c:axId val="79721216"/>
      </c:barChart>
      <c:catAx>
        <c:axId val="797030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79721216"/>
        <c:crosses val="autoZero"/>
        <c:auto val="1"/>
        <c:lblAlgn val="ctr"/>
        <c:lblOffset val="100"/>
        <c:noMultiLvlLbl val="0"/>
      </c:catAx>
      <c:valAx>
        <c:axId val="79721216"/>
        <c:scaling>
          <c:orientation val="minMax"/>
          <c:max val="5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% Cell Death</a:t>
                </a:r>
              </a:p>
            </c:rich>
          </c:tx>
          <c:layout>
            <c:manualLayout>
              <c:xMode val="edge"/>
              <c:yMode val="edge"/>
              <c:x val="7.9306069807658849E-3"/>
              <c:y val="0.36856209085483371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79703040"/>
        <c:crosses val="autoZero"/>
        <c:crossBetween val="between"/>
        <c:majorUnit val="10"/>
        <c:minorUnit val="10"/>
      </c:valAx>
    </c:plotArea>
    <c:legend>
      <c:legendPos val="r"/>
      <c:layout>
        <c:manualLayout>
          <c:xMode val="edge"/>
          <c:yMode val="edge"/>
          <c:x val="0.70306783153012753"/>
          <c:y val="0.55458741249247434"/>
          <c:w val="0.26094230111784206"/>
          <c:h val="0.2953426963622664"/>
        </c:manualLayout>
      </c:layout>
      <c:overlay val="0"/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2B61-E286-4883-90B0-D3E1D80AFE73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30A2-21B3-48BD-9D28-8676C7195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470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2B61-E286-4883-90B0-D3E1D80AFE73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30A2-21B3-48BD-9D28-8676C7195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967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2B61-E286-4883-90B0-D3E1D80AFE73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30A2-21B3-48BD-9D28-8676C7195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80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2B61-E286-4883-90B0-D3E1D80AFE73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30A2-21B3-48BD-9D28-8676C7195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85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2B61-E286-4883-90B0-D3E1D80AFE73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30A2-21B3-48BD-9D28-8676C7195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707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2B61-E286-4883-90B0-D3E1D80AFE73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30A2-21B3-48BD-9D28-8676C7195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867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2B61-E286-4883-90B0-D3E1D80AFE73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30A2-21B3-48BD-9D28-8676C7195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316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2B61-E286-4883-90B0-D3E1D80AFE73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30A2-21B3-48BD-9D28-8676C7195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706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2B61-E286-4883-90B0-D3E1D80AFE73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30A2-21B3-48BD-9D28-8676C7195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628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2B61-E286-4883-90B0-D3E1D80AFE73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30A2-21B3-48BD-9D28-8676C7195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648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02B61-E286-4883-90B0-D3E1D80AFE73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930A2-21B3-48BD-9D28-8676C7195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708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02B61-E286-4883-90B0-D3E1D80AFE73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930A2-21B3-48BD-9D28-8676C71952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980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19800" y="76200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S2 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84282" y="824320"/>
            <a:ext cx="2127006" cy="1285901"/>
            <a:chOff x="584282" y="824320"/>
            <a:chExt cx="2127006" cy="1285901"/>
          </a:xfrm>
        </p:grpSpPr>
        <p:sp>
          <p:nvSpPr>
            <p:cNvPr id="5" name="TextBox 4"/>
            <p:cNvSpPr txBox="1"/>
            <p:nvPr/>
          </p:nvSpPr>
          <p:spPr>
            <a:xfrm>
              <a:off x="584282" y="824320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020788" y="1154852"/>
              <a:ext cx="1690500" cy="955369"/>
              <a:chOff x="1926611" y="1816654"/>
              <a:chExt cx="1690500" cy="955369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31249" y="2227347"/>
                <a:ext cx="1109192" cy="157688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26611" y="2597203"/>
                <a:ext cx="1113830" cy="143720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</p:pic>
          <p:sp>
            <p:nvSpPr>
              <p:cNvPr id="10" name="TextBox 9"/>
              <p:cNvSpPr txBox="1"/>
              <p:nvPr/>
            </p:nvSpPr>
            <p:spPr>
              <a:xfrm rot="18228304">
                <a:off x="1960673" y="1958126"/>
                <a:ext cx="47000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MEC1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 rot="18228304">
                <a:off x="1805332" y="1943932"/>
                <a:ext cx="47000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MEC2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124114" y="2063585"/>
                <a:ext cx="101341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Ct 55 63 64 65 67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234748" y="1892051"/>
                <a:ext cx="84029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MEC1 </a:t>
                </a:r>
                <a:r>
                  <a:rPr lang="en-US" sz="8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shRNA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 flipV="1">
                <a:off x="2260589" y="2063585"/>
                <a:ext cx="779852" cy="226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0"/>
              <p:cNvSpPr txBox="1"/>
              <p:nvPr/>
            </p:nvSpPr>
            <p:spPr>
              <a:xfrm>
                <a:off x="2983575" y="2556579"/>
                <a:ext cx="44114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Actin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6"/>
              <p:cNvSpPr txBox="1"/>
              <p:nvPr/>
            </p:nvSpPr>
            <p:spPr>
              <a:xfrm>
                <a:off x="3180773" y="2284639"/>
                <a:ext cx="43633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8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Noxa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26611" y="2415257"/>
                <a:ext cx="1113830" cy="151724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2961135" y="2449687"/>
                <a:ext cx="28725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961135" y="2270087"/>
                <a:ext cx="282450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LE</a:t>
                </a:r>
              </a:p>
            </p:txBody>
          </p:sp>
          <p:sp>
            <p:nvSpPr>
              <p:cNvPr id="20" name="Right Brace 19"/>
              <p:cNvSpPr/>
              <p:nvPr/>
            </p:nvSpPr>
            <p:spPr>
              <a:xfrm>
                <a:off x="3196883" y="2227348"/>
                <a:ext cx="45719" cy="342778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5" name="Rectangle 24"/>
          <p:cNvSpPr/>
          <p:nvPr/>
        </p:nvSpPr>
        <p:spPr>
          <a:xfrm>
            <a:off x="584282" y="4114800"/>
            <a:ext cx="8102518" cy="2377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 b="1" dirty="0">
                <a:latin typeface="Arial"/>
                <a:ea typeface="Times New Roman"/>
              </a:rPr>
              <a:t>Supplementary Figure </a:t>
            </a:r>
            <a:r>
              <a:rPr lang="en-US" sz="1100" b="1" dirty="0" smtClean="0">
                <a:latin typeface="Arial"/>
                <a:ea typeface="Times New Roman"/>
              </a:rPr>
              <a:t>S2</a:t>
            </a:r>
            <a:r>
              <a:rPr lang="en-US" sz="1100" b="1" dirty="0">
                <a:latin typeface="Arial"/>
                <a:ea typeface="Times New Roman"/>
              </a:rPr>
              <a:t>. Depletion of Noxa by </a:t>
            </a:r>
            <a:r>
              <a:rPr lang="en-US" sz="1100" b="1" dirty="0" err="1">
                <a:latin typeface="Arial"/>
                <a:ea typeface="Times New Roman"/>
              </a:rPr>
              <a:t>shRNA</a:t>
            </a:r>
            <a:r>
              <a:rPr lang="en-US" sz="1100" b="1" dirty="0">
                <a:latin typeface="Arial"/>
                <a:ea typeface="Times New Roman"/>
              </a:rPr>
              <a:t> approach was achieved only with 2 </a:t>
            </a:r>
            <a:r>
              <a:rPr lang="en-US" sz="1100" b="1" dirty="0" err="1">
                <a:latin typeface="Arial"/>
                <a:ea typeface="Times New Roman"/>
              </a:rPr>
              <a:t>shRNA</a:t>
            </a:r>
            <a:r>
              <a:rPr lang="en-US" sz="1100" b="1" dirty="0">
                <a:latin typeface="Arial"/>
                <a:ea typeface="Times New Roman"/>
              </a:rPr>
              <a:t> and conferred protective effect against carfilzomib cytotoxic response.</a:t>
            </a:r>
            <a:r>
              <a:rPr lang="en-US" sz="1100" dirty="0">
                <a:latin typeface="Arial"/>
                <a:ea typeface="Times New Roman"/>
              </a:rPr>
              <a:t> (</a:t>
            </a:r>
            <a:r>
              <a:rPr lang="en-US" sz="1100" b="1" dirty="0">
                <a:latin typeface="Arial"/>
                <a:ea typeface="Times New Roman"/>
              </a:rPr>
              <a:t>A</a:t>
            </a:r>
            <a:r>
              <a:rPr lang="en-US" sz="1100" dirty="0">
                <a:latin typeface="Arial"/>
                <a:ea typeface="Times New Roman"/>
              </a:rPr>
              <a:t>) </a:t>
            </a:r>
            <a:r>
              <a:rPr lang="en-US" sz="1100" dirty="0" err="1">
                <a:latin typeface="Arial"/>
                <a:ea typeface="Times New Roman"/>
              </a:rPr>
              <a:t>sh</a:t>
            </a:r>
            <a:r>
              <a:rPr lang="en-US" sz="1100" dirty="0">
                <a:latin typeface="Arial"/>
                <a:ea typeface="Times New Roman"/>
              </a:rPr>
              <a:t>-Noxa(63) and </a:t>
            </a:r>
            <a:r>
              <a:rPr lang="en-US" sz="1100" dirty="0" err="1">
                <a:latin typeface="Arial"/>
                <a:ea typeface="Times New Roman"/>
              </a:rPr>
              <a:t>sh</a:t>
            </a:r>
            <a:r>
              <a:rPr lang="en-US" sz="1100" dirty="0">
                <a:latin typeface="Arial"/>
                <a:ea typeface="Times New Roman"/>
              </a:rPr>
              <a:t>-Noxa(64) were the most effective at </a:t>
            </a:r>
            <a:r>
              <a:rPr lang="en-US" sz="1100" dirty="0" err="1">
                <a:latin typeface="Arial"/>
                <a:ea typeface="Times New Roman"/>
              </a:rPr>
              <a:t>downregulating</a:t>
            </a:r>
            <a:r>
              <a:rPr lang="en-US" sz="1100" dirty="0">
                <a:latin typeface="Arial"/>
                <a:ea typeface="Times New Roman"/>
              </a:rPr>
              <a:t> Noxa protein expression. MEC1 cells infected with the indicated </a:t>
            </a:r>
            <a:r>
              <a:rPr lang="en-US" sz="1100" dirty="0" err="1">
                <a:latin typeface="Arial"/>
                <a:ea typeface="Times New Roman"/>
              </a:rPr>
              <a:t>shRNA</a:t>
            </a:r>
            <a:r>
              <a:rPr lang="en-US" sz="1100" dirty="0">
                <a:latin typeface="Arial"/>
                <a:ea typeface="Times New Roman"/>
              </a:rPr>
              <a:t> were subjected to immunoblot analysis with the indicated antibodies. Cell lysates from parental MEC1 and MEC2 cell lines were also used as control. Ct, control; LE, long exposure; SE, short exposure. (</a:t>
            </a:r>
            <a:r>
              <a:rPr lang="en-US" sz="1100" b="1" dirty="0">
                <a:latin typeface="Arial"/>
                <a:ea typeface="Times New Roman"/>
              </a:rPr>
              <a:t>B</a:t>
            </a:r>
            <a:r>
              <a:rPr lang="en-US" sz="1100" dirty="0">
                <a:latin typeface="Arial"/>
                <a:ea typeface="Times New Roman"/>
              </a:rPr>
              <a:t>) Depletion of Noxa conferred a protective effect against the cytotoxic effect of carfilzomib. MEC1 cells expressing the indicated </a:t>
            </a:r>
            <a:r>
              <a:rPr lang="en-US" sz="1100" dirty="0" err="1">
                <a:latin typeface="Arial"/>
                <a:ea typeface="Times New Roman"/>
              </a:rPr>
              <a:t>shRNA</a:t>
            </a:r>
            <a:r>
              <a:rPr lang="en-US" sz="1100" dirty="0">
                <a:latin typeface="Arial"/>
                <a:ea typeface="Times New Roman"/>
              </a:rPr>
              <a:t> were incubated in the presence of 25 nM carfilzomib (CFZ) for 24 h. The cytotoxic effect of carfilzomib was evaluated by the </a:t>
            </a:r>
            <a:r>
              <a:rPr lang="en-US" sz="1100" dirty="0" err="1">
                <a:latin typeface="Arial"/>
                <a:ea typeface="Times New Roman"/>
              </a:rPr>
              <a:t>CellTiter-Glo</a:t>
            </a:r>
            <a:r>
              <a:rPr lang="en-US" sz="1100" dirty="0">
                <a:latin typeface="Arial"/>
                <a:ea typeface="Times New Roman"/>
              </a:rPr>
              <a:t> Luminescent Cell Viability assay, and cell death was represented as a percentage of cell death from vehicle (i.e., the percentage of cell death from DMSO treatment was subtracted from carfilzomib treatments).</a:t>
            </a:r>
            <a:endParaRPr lang="en-US" sz="1100" dirty="0">
              <a:effectLst/>
              <a:latin typeface="Times New Roman"/>
              <a:ea typeface="Times New Roman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505200" y="824320"/>
            <a:ext cx="4263242" cy="3133895"/>
            <a:chOff x="3505200" y="824320"/>
            <a:chExt cx="4263242" cy="3133895"/>
          </a:xfrm>
        </p:grpSpPr>
        <p:sp>
          <p:nvSpPr>
            <p:cNvPr id="6" name="TextBox 5"/>
            <p:cNvSpPr txBox="1"/>
            <p:nvPr/>
          </p:nvSpPr>
          <p:spPr>
            <a:xfrm>
              <a:off x="3505200" y="824320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24" name="Chart 2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26076832"/>
                </p:ext>
              </p:extLst>
            </p:nvPr>
          </p:nvGraphicFramePr>
          <p:xfrm>
            <a:off x="3898575" y="1062615"/>
            <a:ext cx="3869867" cy="2895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68388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Betty Lamothe</dc:creator>
  <cp:lastModifiedBy>Betty Lamothe</cp:lastModifiedBy>
  <cp:revision>2</cp:revision>
  <dcterms:created xsi:type="dcterms:W3CDTF">2015-10-18T16:27:36Z</dcterms:created>
  <dcterms:modified xsi:type="dcterms:W3CDTF">2016-02-01T20:49:29Z</dcterms:modified>
</cp:coreProperties>
</file>