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85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26142603359173"/>
          <c:y val="9.4868285123966944E-2"/>
          <c:w val="0.81774790051679591"/>
          <c:h val="0.7947190335182176"/>
        </c:manualLayout>
      </c:layout>
      <c:lineChart>
        <c:grouping val="standard"/>
        <c:varyColors val="0"/>
        <c:ser>
          <c:idx val="0"/>
          <c:order val="0"/>
          <c:tx>
            <c:strRef>
              <c:f>'Conf.Int.'!$A$5</c:f>
              <c:strCache>
                <c:ptCount val="1"/>
                <c:pt idx="0">
                  <c:v>UK7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'Conf.Int.'!$C$7:$I$7</c:f>
                <c:numCache>
                  <c:formatCode>General</c:formatCode>
                  <c:ptCount val="7"/>
                  <c:pt idx="0">
                    <c:v>1.572006406955386E-3</c:v>
                  </c:pt>
                  <c:pt idx="1">
                    <c:v>4.1646683212885925E-4</c:v>
                  </c:pt>
                  <c:pt idx="2">
                    <c:v>1.0845050135852572E-3</c:v>
                  </c:pt>
                  <c:pt idx="3">
                    <c:v>2.7522132542766115E-2</c:v>
                  </c:pt>
                  <c:pt idx="4">
                    <c:v>4.5048363226457902E-2</c:v>
                  </c:pt>
                  <c:pt idx="5">
                    <c:v>0.10472160422327711</c:v>
                  </c:pt>
                  <c:pt idx="6">
                    <c:v>0.12164546641318844</c:v>
                  </c:pt>
                </c:numCache>
              </c:numRef>
            </c:plus>
            <c:minus>
              <c:numRef>
                <c:f>'Conf.Int.'!$C$7:$I$7</c:f>
                <c:numCache>
                  <c:formatCode>General</c:formatCode>
                  <c:ptCount val="7"/>
                  <c:pt idx="0">
                    <c:v>1.572006406955386E-3</c:v>
                  </c:pt>
                  <c:pt idx="1">
                    <c:v>4.1646683212885925E-4</c:v>
                  </c:pt>
                  <c:pt idx="2">
                    <c:v>1.0845050135852572E-3</c:v>
                  </c:pt>
                  <c:pt idx="3">
                    <c:v>2.7522132542766115E-2</c:v>
                  </c:pt>
                  <c:pt idx="4">
                    <c:v>4.5048363226457902E-2</c:v>
                  </c:pt>
                  <c:pt idx="5">
                    <c:v>0.10472160422327711</c:v>
                  </c:pt>
                  <c:pt idx="6">
                    <c:v>0.12164546641318844</c:v>
                  </c:pt>
                </c:numCache>
              </c:numRef>
            </c:minus>
            <c:spPr>
              <a:noFill/>
              <a:ln w="15875" cap="flat" cmpd="sng" algn="ctr">
                <a:solidFill>
                  <a:schemeClr val="bg1">
                    <a:lumMod val="65000"/>
                  </a:schemeClr>
                </a:solidFill>
                <a:round/>
              </a:ln>
              <a:effectLst/>
            </c:spPr>
          </c:errBars>
          <c:cat>
            <c:numRef>
              <c:f>'Conf.Int.'!$C$4:$I$4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14</c:v>
                </c:pt>
              </c:numCache>
            </c:numRef>
          </c:cat>
          <c:val>
            <c:numRef>
              <c:f>'Conf.Int.'!$C$5:$I$5</c:f>
              <c:numCache>
                <c:formatCode>0.0000</c:formatCode>
                <c:ptCount val="7"/>
                <c:pt idx="0">
                  <c:v>3.384975139433513E-3</c:v>
                </c:pt>
                <c:pt idx="1">
                  <c:v>1.9360721688490869E-3</c:v>
                </c:pt>
                <c:pt idx="2">
                  <c:v>5.206153580986651E-3</c:v>
                </c:pt>
                <c:pt idx="3">
                  <c:v>3.916767632299048E-2</c:v>
                </c:pt>
                <c:pt idx="4">
                  <c:v>0.12019435893982033</c:v>
                </c:pt>
                <c:pt idx="5">
                  <c:v>0.26059330233914074</c:v>
                </c:pt>
                <c:pt idx="6">
                  <c:v>0.52819986789281204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'Conf.Int.'!$A$8</c:f>
              <c:strCache>
                <c:ptCount val="1"/>
                <c:pt idx="0">
                  <c:v>DRcSP9 #1036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'Conf.Int.'!$C$10:$I$10</c:f>
                <c:numCache>
                  <c:formatCode>General</c:formatCode>
                  <c:ptCount val="7"/>
                  <c:pt idx="0">
                    <c:v>4.1113121238549278E-3</c:v>
                  </c:pt>
                  <c:pt idx="1">
                    <c:v>1.2839599142023027E-3</c:v>
                  </c:pt>
                  <c:pt idx="2">
                    <c:v>7.4437279338528646E-3</c:v>
                  </c:pt>
                  <c:pt idx="3">
                    <c:v>0.10855990829581494</c:v>
                  </c:pt>
                  <c:pt idx="4">
                    <c:v>0.17088067657885503</c:v>
                  </c:pt>
                  <c:pt idx="5">
                    <c:v>0.38213480187787124</c:v>
                  </c:pt>
                  <c:pt idx="6">
                    <c:v>0.38654968676042023</c:v>
                  </c:pt>
                </c:numCache>
              </c:numRef>
            </c:plus>
            <c:minus>
              <c:numRef>
                <c:f>'Conf.Int.'!$C$10:$I$10</c:f>
                <c:numCache>
                  <c:formatCode>General</c:formatCode>
                  <c:ptCount val="7"/>
                  <c:pt idx="0">
                    <c:v>4.1113121238549278E-3</c:v>
                  </c:pt>
                  <c:pt idx="1">
                    <c:v>1.2839599142023027E-3</c:v>
                  </c:pt>
                  <c:pt idx="2">
                    <c:v>7.4437279338528646E-3</c:v>
                  </c:pt>
                  <c:pt idx="3">
                    <c:v>0.10855990829581494</c:v>
                  </c:pt>
                  <c:pt idx="4">
                    <c:v>0.17088067657885503</c:v>
                  </c:pt>
                  <c:pt idx="5">
                    <c:v>0.38213480187787124</c:v>
                  </c:pt>
                  <c:pt idx="6">
                    <c:v>0.38654968676042023</c:v>
                  </c:pt>
                </c:numCache>
              </c:numRef>
            </c:minus>
            <c:spPr>
              <a:noFill/>
              <a:ln w="25400" cap="flat" cmpd="sng" algn="ctr">
                <a:solidFill>
                  <a:srgbClr val="0070C0"/>
                </a:solidFill>
                <a:round/>
              </a:ln>
              <a:effectLst/>
            </c:spPr>
          </c:errBars>
          <c:cat>
            <c:numRef>
              <c:f>'Conf.Int.'!$C$4:$I$4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14</c:v>
                </c:pt>
              </c:numCache>
            </c:numRef>
          </c:cat>
          <c:val>
            <c:numRef>
              <c:f>'Conf.Int.'!$C$8:$I$8</c:f>
              <c:numCache>
                <c:formatCode>0.0000</c:formatCode>
                <c:ptCount val="7"/>
                <c:pt idx="0">
                  <c:v>4.7274233052024333E-3</c:v>
                </c:pt>
                <c:pt idx="1">
                  <c:v>4.4931552604310339E-3</c:v>
                </c:pt>
                <c:pt idx="2">
                  <c:v>1.0950228591450409E-2</c:v>
                </c:pt>
                <c:pt idx="3">
                  <c:v>0.11233032308536388</c:v>
                </c:pt>
                <c:pt idx="4">
                  <c:v>0.23208967144830897</c:v>
                </c:pt>
                <c:pt idx="5">
                  <c:v>0.72843036655794757</c:v>
                </c:pt>
                <c:pt idx="6">
                  <c:v>1.0914659285867561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'Conf.Int.'!$A$11</c:f>
              <c:strCache>
                <c:ptCount val="1"/>
                <c:pt idx="0">
                  <c:v>DRcSP9 #1231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'Conf.Int.'!$C$13:$I$13</c:f>
                <c:numCache>
                  <c:formatCode>General</c:formatCode>
                  <c:ptCount val="7"/>
                  <c:pt idx="0">
                    <c:v>1.6522510707919333E-3</c:v>
                  </c:pt>
                  <c:pt idx="1">
                    <c:v>3.0838279703729208E-3</c:v>
                  </c:pt>
                  <c:pt idx="2">
                    <c:v>7.7287319472485218E-3</c:v>
                  </c:pt>
                  <c:pt idx="3">
                    <c:v>7.3484384403283712E-2</c:v>
                  </c:pt>
                  <c:pt idx="4">
                    <c:v>0.20166739045820584</c:v>
                  </c:pt>
                  <c:pt idx="5">
                    <c:v>0.14539678815382595</c:v>
                  </c:pt>
                  <c:pt idx="6">
                    <c:v>0.22620398824182669</c:v>
                  </c:pt>
                </c:numCache>
              </c:numRef>
            </c:plus>
            <c:minus>
              <c:numRef>
                <c:f>'Conf.Int.'!$C$13:$I$13</c:f>
                <c:numCache>
                  <c:formatCode>General</c:formatCode>
                  <c:ptCount val="7"/>
                  <c:pt idx="0">
                    <c:v>1.6522510707919333E-3</c:v>
                  </c:pt>
                  <c:pt idx="1">
                    <c:v>3.0838279703729208E-3</c:v>
                  </c:pt>
                  <c:pt idx="2">
                    <c:v>7.7287319472485218E-3</c:v>
                  </c:pt>
                  <c:pt idx="3">
                    <c:v>7.3484384403283712E-2</c:v>
                  </c:pt>
                  <c:pt idx="4">
                    <c:v>0.20166739045820584</c:v>
                  </c:pt>
                  <c:pt idx="5">
                    <c:v>0.14539678815382595</c:v>
                  </c:pt>
                  <c:pt idx="6">
                    <c:v>0.22620398824182669</c:v>
                  </c:pt>
                </c:numCache>
              </c:numRef>
            </c:minus>
            <c:spPr>
              <a:noFill/>
              <a:ln w="15875" cap="flat" cmpd="sng" algn="ctr">
                <a:solidFill>
                  <a:srgbClr val="FF0000"/>
                </a:solidFill>
                <a:round/>
              </a:ln>
              <a:effectLst/>
            </c:spPr>
          </c:errBars>
          <c:cat>
            <c:numRef>
              <c:f>'Conf.Int.'!$C$4:$I$4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14</c:v>
                </c:pt>
              </c:numCache>
            </c:numRef>
          </c:cat>
          <c:val>
            <c:numRef>
              <c:f>'Conf.Int.'!$C$11:$I$11</c:f>
              <c:numCache>
                <c:formatCode>0.0000</c:formatCode>
                <c:ptCount val="7"/>
                <c:pt idx="0">
                  <c:v>5.4949766365033808E-3</c:v>
                </c:pt>
                <c:pt idx="1">
                  <c:v>5.7386468118717088E-3</c:v>
                </c:pt>
                <c:pt idx="2">
                  <c:v>1.4356392104316299E-2</c:v>
                </c:pt>
                <c:pt idx="3">
                  <c:v>9.360918544637592E-2</c:v>
                </c:pt>
                <c:pt idx="4">
                  <c:v>0.38647437815551378</c:v>
                </c:pt>
                <c:pt idx="5">
                  <c:v>0.75601885472934027</c:v>
                </c:pt>
                <c:pt idx="6">
                  <c:v>1.38251196083787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'Conf.Int.'!$A$14</c:f>
              <c:strCache>
                <c:ptCount val="1"/>
                <c:pt idx="0">
                  <c:v>DRcSP9 #1067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'Conf.Int.'!$C$16:$I$16</c:f>
                <c:numCache>
                  <c:formatCode>General</c:formatCode>
                  <c:ptCount val="7"/>
                  <c:pt idx="0">
                    <c:v>7.6214282402267675E-4</c:v>
                  </c:pt>
                  <c:pt idx="1">
                    <c:v>4.8500064719545141E-3</c:v>
                  </c:pt>
                  <c:pt idx="2">
                    <c:v>9.5572351461455565E-3</c:v>
                  </c:pt>
                  <c:pt idx="3">
                    <c:v>1.5023770335163009E-2</c:v>
                  </c:pt>
                  <c:pt idx="4">
                    <c:v>0.11409042293987708</c:v>
                  </c:pt>
                  <c:pt idx="5">
                    <c:v>9.4836350745032744E-2</c:v>
                  </c:pt>
                  <c:pt idx="6">
                    <c:v>0.33857045163559052</c:v>
                  </c:pt>
                </c:numCache>
              </c:numRef>
            </c:plus>
            <c:minus>
              <c:numRef>
                <c:f>'Conf.Int.'!$C$16:$I$16</c:f>
                <c:numCache>
                  <c:formatCode>General</c:formatCode>
                  <c:ptCount val="7"/>
                  <c:pt idx="0">
                    <c:v>7.6214282402267675E-4</c:v>
                  </c:pt>
                  <c:pt idx="1">
                    <c:v>4.8500064719545141E-3</c:v>
                  </c:pt>
                  <c:pt idx="2">
                    <c:v>9.5572351461455565E-3</c:v>
                  </c:pt>
                  <c:pt idx="3">
                    <c:v>1.5023770335163009E-2</c:v>
                  </c:pt>
                  <c:pt idx="4">
                    <c:v>0.11409042293987708</c:v>
                  </c:pt>
                  <c:pt idx="5">
                    <c:v>9.4836350745032744E-2</c:v>
                  </c:pt>
                  <c:pt idx="6">
                    <c:v>0.33857045163559052</c:v>
                  </c:pt>
                </c:numCache>
              </c:numRef>
            </c:minus>
            <c:spPr>
              <a:noFill/>
              <a:ln w="15875" cap="flat" cmpd="sng" algn="ctr">
                <a:solidFill>
                  <a:srgbClr val="FFC000"/>
                </a:solidFill>
                <a:round/>
              </a:ln>
              <a:effectLst/>
            </c:spPr>
          </c:errBars>
          <c:cat>
            <c:numRef>
              <c:f>'Conf.Int.'!$C$4:$I$4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14</c:v>
                </c:pt>
              </c:numCache>
            </c:numRef>
          </c:cat>
          <c:val>
            <c:numRef>
              <c:f>'Conf.Int.'!$C$14:$I$14</c:f>
              <c:numCache>
                <c:formatCode>0.0000</c:formatCode>
                <c:ptCount val="7"/>
                <c:pt idx="0">
                  <c:v>5.7388799694834507E-3</c:v>
                </c:pt>
                <c:pt idx="1">
                  <c:v>5.6078423086464539E-3</c:v>
                </c:pt>
                <c:pt idx="2">
                  <c:v>3.1709356952473955E-2</c:v>
                </c:pt>
                <c:pt idx="3">
                  <c:v>0.15497977166709553</c:v>
                </c:pt>
                <c:pt idx="4">
                  <c:v>0.36247637009657402</c:v>
                </c:pt>
                <c:pt idx="5">
                  <c:v>0.95118998295342938</c:v>
                </c:pt>
                <c:pt idx="6">
                  <c:v>1.1977767298176871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927848"/>
        <c:axId val="155332440"/>
      </c:lineChart>
      <c:dateAx>
        <c:axId val="84927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de-DE"/>
          </a:p>
        </c:txPr>
        <c:crossAx val="155332440"/>
        <c:crosses val="autoZero"/>
        <c:auto val="0"/>
        <c:lblOffset val="100"/>
        <c:baseTimeUnit val="days"/>
      </c:dateAx>
      <c:valAx>
        <c:axId val="15533244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>
            <a:solidFill>
              <a:srgbClr val="7030A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de-DE"/>
          </a:p>
        </c:txPr>
        <c:crossAx val="84927848"/>
        <c:crosses val="autoZero"/>
        <c:crossBetween val="midCat"/>
        <c:majorUnit val="0.30000000000000004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7173181576881855"/>
          <c:y val="0.16612148071681374"/>
          <c:w val="0.28011930717054262"/>
          <c:h val="0.24123880853994495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0.25256</cdr:x>
      <cdr:y>0.16775</cdr:y>
    </cdr:from>
    <cdr:to>
      <cdr:x>0.44185</cdr:x>
      <cdr:y>0.39679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1251094" y="584567"/>
          <a:ext cx="937648" cy="79816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2536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249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506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65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75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185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68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21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70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12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4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B9AA6-7131-4923-A528-BDAD684832F6}" type="datetimeFigureOut">
              <a:rPr lang="de-DE" smtClean="0"/>
              <a:t>20.09.2016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8D578-9D1F-4C80-A518-B303792F3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98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m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449804"/>
              </p:ext>
            </p:extLst>
          </p:nvPr>
        </p:nvGraphicFramePr>
        <p:xfrm>
          <a:off x="1856316" y="1344972"/>
          <a:ext cx="4953600" cy="348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feld 20"/>
          <p:cNvSpPr txBox="1"/>
          <p:nvPr/>
        </p:nvSpPr>
        <p:spPr>
          <a:xfrm>
            <a:off x="4092963" y="4691273"/>
            <a:ext cx="870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Time [dpi]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 rot="16200000">
            <a:off x="1040825" y="2904428"/>
            <a:ext cx="18614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Fungal biomass [RU]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038137" y="2097669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RcSP9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#1036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038137" y="2304692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RcSP9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#1231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038137" y="2511716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RcSP9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#1067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038137" y="189064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UK7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Gerader Verbinder 27"/>
          <p:cNvCxnSpPr/>
          <p:nvPr/>
        </p:nvCxnSpPr>
        <p:spPr>
          <a:xfrm>
            <a:off x="2506734" y="1674697"/>
            <a:ext cx="40432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6550000" y="1674699"/>
            <a:ext cx="0" cy="27656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1809821" y="5006605"/>
            <a:ext cx="48564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S4.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Growth of </a:t>
            </a:r>
            <a:r>
              <a:rPr lang="en-US" sz="12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RcSP9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mutants.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biomass of three independent deletion mutants and wild-type isolate UK7 were determined by qPCR during pathogenesis on barley cv. ‘Ingrid’. Bars represent 95% confidence intervals.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200" i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mutants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= 3, n</a:t>
            </a:r>
            <a:r>
              <a:rPr lang="en-US" sz="12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UK7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= 4.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274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67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PowerPoint-Präsentation</vt:lpstr>
    </vt:vector>
  </TitlesOfParts>
  <Company>IPB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Knogge, Wolfgang</dc:creator>
  <cp:lastModifiedBy>Knogge, Wolfgang</cp:lastModifiedBy>
  <cp:revision>33</cp:revision>
  <dcterms:created xsi:type="dcterms:W3CDTF">2016-01-20T15:08:10Z</dcterms:created>
  <dcterms:modified xsi:type="dcterms:W3CDTF">2016-09-20T06:33:46Z</dcterms:modified>
</cp:coreProperties>
</file>