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2" d="100"/>
          <a:sy n="82" d="100"/>
        </p:scale>
        <p:origin x="22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2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22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6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7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7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6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8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7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1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4F762-5D32-4D35-8BA2-3057BAC39A63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BA38-823D-4ACD-AEFC-D3FB2FE16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6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380" y="3556337"/>
            <a:ext cx="59232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/>
                <a:cs typeface="Times New Roman"/>
              </a:rPr>
              <a:t>Supplemental Figure S1.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b="1" dirty="0">
                <a:latin typeface="Times New Roman"/>
                <a:cs typeface="Times New Roman"/>
              </a:rPr>
              <a:t>The </a:t>
            </a:r>
            <a:r>
              <a:rPr lang="en-US" sz="1200" b="1" dirty="0" err="1">
                <a:latin typeface="Times New Roman"/>
                <a:cs typeface="Times New Roman"/>
              </a:rPr>
              <a:t>mTOR</a:t>
            </a:r>
            <a:r>
              <a:rPr lang="en-US" sz="1200" b="1" dirty="0">
                <a:latin typeface="Times New Roman"/>
                <a:cs typeface="Times New Roman"/>
              </a:rPr>
              <a:t> inhibitor PP242 (50μM) does not alter cell viability in LβT2 cells.</a:t>
            </a:r>
            <a:r>
              <a:rPr lang="en-US" sz="1200" dirty="0">
                <a:latin typeface="Times New Roman"/>
                <a:cs typeface="Times New Roman"/>
              </a:rPr>
              <a:t> LβT2 cells </a:t>
            </a:r>
            <a:r>
              <a:rPr lang="en-US" sz="1200" dirty="0" smtClean="0">
                <a:latin typeface="Times New Roman"/>
                <a:cs typeface="Times New Roman"/>
              </a:rPr>
              <a:t>(2 </a:t>
            </a:r>
            <a:r>
              <a:rPr lang="en-US" sz="1200" dirty="0">
                <a:latin typeface="Times New Roman"/>
                <a:cs typeface="Times New Roman"/>
              </a:rPr>
              <a:t>X 10</a:t>
            </a:r>
            <a:r>
              <a:rPr lang="en-US" sz="1200" baseline="30000" dirty="0">
                <a:latin typeface="Times New Roman"/>
                <a:cs typeface="Times New Roman"/>
              </a:rPr>
              <a:t>6</a:t>
            </a:r>
            <a:r>
              <a:rPr lang="en-US" sz="1200" dirty="0">
                <a:latin typeface="Times New Roman"/>
                <a:cs typeface="Times New Roman"/>
              </a:rPr>
              <a:t>) were treated with either vehicle (0) or PP242 (50μM) for 30 min. Cells were then suspended in a 1:1 dilution of 0.4% t</a:t>
            </a:r>
            <a:r>
              <a:rPr lang="en-US" sz="1200" dirty="0" smtClean="0">
                <a:latin typeface="Times New Roman"/>
                <a:cs typeface="Times New Roman"/>
              </a:rPr>
              <a:t>rypan </a:t>
            </a:r>
            <a:r>
              <a:rPr lang="en-US" sz="1200" dirty="0">
                <a:latin typeface="Times New Roman"/>
                <a:cs typeface="Times New Roman"/>
              </a:rPr>
              <a:t>b</a:t>
            </a:r>
            <a:r>
              <a:rPr lang="en-US" sz="1200" dirty="0" smtClean="0">
                <a:latin typeface="Times New Roman"/>
                <a:cs typeface="Times New Roman"/>
              </a:rPr>
              <a:t>lue solution </a:t>
            </a:r>
            <a:r>
              <a:rPr lang="en-US" sz="1200" smtClean="0">
                <a:latin typeface="Times New Roman"/>
                <a:cs typeface="Times New Roman"/>
              </a:rPr>
              <a:t>(</a:t>
            </a:r>
            <a:r>
              <a:rPr lang="en-US" sz="1200" smtClean="0">
                <a:latin typeface="Times New Roman"/>
                <a:cs typeface="Times New Roman"/>
              </a:rPr>
              <a:t>Thermo</a:t>
            </a:r>
            <a:r>
              <a:rPr lang="en-US" sz="1200" dirty="0">
                <a:latin typeface="Times New Roman"/>
                <a:cs typeface="Times New Roman"/>
              </a:rPr>
              <a:t>-</a:t>
            </a:r>
            <a:r>
              <a:rPr lang="en-US" sz="1200" smtClean="0">
                <a:latin typeface="Times New Roman"/>
                <a:cs typeface="Times New Roman"/>
              </a:rPr>
              <a:t>Fisher </a:t>
            </a:r>
            <a:r>
              <a:rPr lang="en-US" sz="1200" dirty="0" smtClean="0">
                <a:latin typeface="Times New Roman"/>
                <a:cs typeface="Times New Roman"/>
              </a:rPr>
              <a:t>Scientific). </a:t>
            </a:r>
            <a:r>
              <a:rPr lang="en-US" sz="1200" dirty="0">
                <a:latin typeface="Times New Roman"/>
                <a:cs typeface="Times New Roman"/>
              </a:rPr>
              <a:t>Cell density was calculated using a hemocytometer and </a:t>
            </a:r>
            <a:r>
              <a:rPr lang="en-US" sz="1200" dirty="0" smtClean="0">
                <a:latin typeface="Times New Roman"/>
                <a:cs typeface="Times New Roman"/>
              </a:rPr>
              <a:t>cell </a:t>
            </a:r>
            <a:r>
              <a:rPr lang="en-US" sz="1200" dirty="0">
                <a:latin typeface="Times New Roman"/>
                <a:cs typeface="Times New Roman"/>
              </a:rPr>
              <a:t>viability </a:t>
            </a:r>
            <a:r>
              <a:rPr lang="en-US" sz="1200" dirty="0" smtClean="0">
                <a:latin typeface="Times New Roman"/>
                <a:cs typeface="Times New Roman"/>
              </a:rPr>
              <a:t>was assayed </a:t>
            </a:r>
            <a:r>
              <a:rPr lang="en-US" sz="1200" dirty="0">
                <a:latin typeface="Times New Roman"/>
                <a:cs typeface="Times New Roman"/>
              </a:rPr>
              <a:t>by the trypan blue exclusion </a:t>
            </a:r>
            <a:r>
              <a:rPr lang="en-US" sz="1200" dirty="0" smtClean="0">
                <a:latin typeface="Times New Roman"/>
                <a:cs typeface="Times New Roman"/>
              </a:rPr>
              <a:t>test. Percent cell viability was calculated by the following equation: (1.0 - (number of blue cells / number of total cells) x 100). </a:t>
            </a:r>
            <a:r>
              <a:rPr lang="en-US" sz="1200" dirty="0">
                <a:latin typeface="Times New Roman"/>
                <a:cs typeface="Times New Roman"/>
              </a:rPr>
              <a:t>Scale bar = 30 </a:t>
            </a:r>
            <a:r>
              <a:rPr lang="en-US" sz="1200" dirty="0" err="1">
                <a:latin typeface="Times New Roman"/>
                <a:cs typeface="Times New Roman"/>
              </a:rPr>
              <a:t>μm</a:t>
            </a:r>
            <a:r>
              <a:rPr lang="en-US" sz="1200" dirty="0">
                <a:latin typeface="Times New Roman"/>
                <a:cs typeface="Times New Roman"/>
              </a:rPr>
              <a:t>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86" y="425516"/>
            <a:ext cx="2011087" cy="27362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973" y="1007984"/>
            <a:ext cx="4613064" cy="15673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63796" y="73098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6062" y="730985"/>
            <a:ext cx="580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PP242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96670" y="8721969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8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118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Spencer Edwards</dc:creator>
  <cp:lastModifiedBy>Brian Spencer Edwards</cp:lastModifiedBy>
  <cp:revision>5</cp:revision>
  <dcterms:created xsi:type="dcterms:W3CDTF">2016-08-25T19:36:39Z</dcterms:created>
  <dcterms:modified xsi:type="dcterms:W3CDTF">2016-08-26T19:03:27Z</dcterms:modified>
</cp:coreProperties>
</file>