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53" autoAdjust="0"/>
    <p:restoredTop sz="94660"/>
  </p:normalViewPr>
  <p:slideViewPr>
    <p:cSldViewPr>
      <p:cViewPr varScale="1">
        <p:scale>
          <a:sx n="85" d="100"/>
          <a:sy n="85" d="100"/>
        </p:scale>
        <p:origin x="-316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arallélogramme 39"/>
          <p:cNvSpPr/>
          <p:nvPr/>
        </p:nvSpPr>
        <p:spPr>
          <a:xfrm>
            <a:off x="1772816" y="3538712"/>
            <a:ext cx="2317892" cy="501283"/>
          </a:xfrm>
          <a:prstGeom prst="parallelogram">
            <a:avLst>
              <a:gd name="adj" fmla="val 80731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Parallélogramme 173"/>
          <p:cNvSpPr/>
          <p:nvPr/>
        </p:nvSpPr>
        <p:spPr>
          <a:xfrm flipH="1">
            <a:off x="189748" y="1547664"/>
            <a:ext cx="1689482" cy="1213471"/>
          </a:xfrm>
          <a:prstGeom prst="parallelogram">
            <a:avLst>
              <a:gd name="adj" fmla="val 2421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Parallélogramme 170"/>
          <p:cNvSpPr/>
          <p:nvPr/>
        </p:nvSpPr>
        <p:spPr>
          <a:xfrm>
            <a:off x="1281441" y="2746624"/>
            <a:ext cx="3442833" cy="857172"/>
          </a:xfrm>
          <a:prstGeom prst="parallelogram">
            <a:avLst>
              <a:gd name="adj" fmla="val 80731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Parallélogramme 163"/>
          <p:cNvSpPr/>
          <p:nvPr/>
        </p:nvSpPr>
        <p:spPr>
          <a:xfrm>
            <a:off x="1925300" y="1547664"/>
            <a:ext cx="3783762" cy="1213471"/>
          </a:xfrm>
          <a:prstGeom prst="parallelogram">
            <a:avLst>
              <a:gd name="adj" fmla="val 80731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Flèche droite 147"/>
          <p:cNvSpPr/>
          <p:nvPr/>
        </p:nvSpPr>
        <p:spPr>
          <a:xfrm>
            <a:off x="2923183" y="1320975"/>
            <a:ext cx="76324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1708</a:t>
            </a:r>
            <a:endParaRPr lang="fr-FR" sz="1400" dirty="0"/>
          </a:p>
        </p:txBody>
      </p:sp>
      <p:sp>
        <p:nvSpPr>
          <p:cNvPr id="149" name="Flèche droite 148"/>
          <p:cNvSpPr/>
          <p:nvPr/>
        </p:nvSpPr>
        <p:spPr>
          <a:xfrm>
            <a:off x="3737520" y="1320975"/>
            <a:ext cx="77994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1707</a:t>
            </a:r>
            <a:endParaRPr lang="fr-FR" sz="1400" dirty="0"/>
          </a:p>
        </p:txBody>
      </p:sp>
      <p:sp>
        <p:nvSpPr>
          <p:cNvPr id="150" name="Flèche droite 149"/>
          <p:cNvSpPr/>
          <p:nvPr/>
        </p:nvSpPr>
        <p:spPr>
          <a:xfrm>
            <a:off x="4524466" y="1320975"/>
            <a:ext cx="65327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1706</a:t>
            </a:r>
            <a:endParaRPr lang="fr-FR" sz="1400" dirty="0"/>
          </a:p>
        </p:txBody>
      </p:sp>
      <p:sp>
        <p:nvSpPr>
          <p:cNvPr id="151" name="ZoneTexte 150"/>
          <p:cNvSpPr txBox="1"/>
          <p:nvPr/>
        </p:nvSpPr>
        <p:spPr>
          <a:xfrm>
            <a:off x="4482450" y="1691680"/>
            <a:ext cx="493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 smtClean="0"/>
              <a:t>ycze</a:t>
            </a:r>
            <a:endParaRPr lang="fr-FR" sz="1400" i="1" dirty="0"/>
          </a:p>
        </p:txBody>
      </p:sp>
      <p:sp>
        <p:nvSpPr>
          <p:cNvPr id="152" name="ZoneTexte 151"/>
          <p:cNvSpPr txBox="1"/>
          <p:nvPr/>
        </p:nvSpPr>
        <p:spPr>
          <a:xfrm>
            <a:off x="3759601" y="1692414"/>
            <a:ext cx="477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err="1" smtClean="0"/>
              <a:t>mtd</a:t>
            </a:r>
            <a:endParaRPr lang="fr-FR" sz="1400" i="1" dirty="0"/>
          </a:p>
        </p:txBody>
      </p:sp>
      <p:sp>
        <p:nvSpPr>
          <p:cNvPr id="153" name="ZoneTexte 152"/>
          <p:cNvSpPr txBox="1"/>
          <p:nvPr/>
        </p:nvSpPr>
        <p:spPr>
          <a:xfrm>
            <a:off x="2858109" y="1688828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/>
              <a:t>nagC1</a:t>
            </a:r>
            <a:endParaRPr lang="fr-FR" sz="1400" i="1" dirty="0"/>
          </a:p>
        </p:txBody>
      </p:sp>
      <p:sp>
        <p:nvSpPr>
          <p:cNvPr id="154" name="Flèche droite 153"/>
          <p:cNvSpPr/>
          <p:nvPr/>
        </p:nvSpPr>
        <p:spPr>
          <a:xfrm>
            <a:off x="5200963" y="1320975"/>
            <a:ext cx="515919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i="1" dirty="0" smtClean="0"/>
              <a:t>HP</a:t>
            </a:r>
            <a:endParaRPr lang="fr-FR" sz="1200" i="1" dirty="0"/>
          </a:p>
        </p:txBody>
      </p:sp>
      <p:sp>
        <p:nvSpPr>
          <p:cNvPr id="155" name="Flèche droite 154"/>
          <p:cNvSpPr/>
          <p:nvPr/>
        </p:nvSpPr>
        <p:spPr>
          <a:xfrm>
            <a:off x="2164449" y="1331640"/>
            <a:ext cx="713896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i="1" dirty="0" err="1" smtClean="0"/>
              <a:t>ldh</a:t>
            </a:r>
            <a:endParaRPr lang="fr-FR" sz="1200" i="1" dirty="0"/>
          </a:p>
        </p:txBody>
      </p:sp>
      <p:sp>
        <p:nvSpPr>
          <p:cNvPr id="156" name="Flèche droite 155"/>
          <p:cNvSpPr/>
          <p:nvPr/>
        </p:nvSpPr>
        <p:spPr>
          <a:xfrm>
            <a:off x="1662762" y="1331640"/>
            <a:ext cx="432937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i="1" dirty="0"/>
          </a:p>
        </p:txBody>
      </p:sp>
      <p:sp>
        <p:nvSpPr>
          <p:cNvPr id="157" name="Flèche droite 156"/>
          <p:cNvSpPr/>
          <p:nvPr/>
        </p:nvSpPr>
        <p:spPr>
          <a:xfrm>
            <a:off x="189748" y="1331640"/>
            <a:ext cx="1406200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i="1" dirty="0"/>
          </a:p>
        </p:txBody>
      </p:sp>
      <p:sp>
        <p:nvSpPr>
          <p:cNvPr id="158" name="ZoneTexte 157"/>
          <p:cNvSpPr txBox="1"/>
          <p:nvPr/>
        </p:nvSpPr>
        <p:spPr>
          <a:xfrm>
            <a:off x="203260" y="1753023"/>
            <a:ext cx="1357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/>
              <a:t>ABC transporter</a:t>
            </a:r>
            <a:endParaRPr lang="fr-FR" sz="1400" i="1" dirty="0"/>
          </a:p>
        </p:txBody>
      </p:sp>
      <p:sp>
        <p:nvSpPr>
          <p:cNvPr id="159" name="Flèche droite 158"/>
          <p:cNvSpPr/>
          <p:nvPr/>
        </p:nvSpPr>
        <p:spPr>
          <a:xfrm>
            <a:off x="1925300" y="2545111"/>
            <a:ext cx="76324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160" name="Flèche droite 159"/>
          <p:cNvSpPr/>
          <p:nvPr/>
        </p:nvSpPr>
        <p:spPr>
          <a:xfrm>
            <a:off x="2739637" y="2545111"/>
            <a:ext cx="77994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161" name="Flèche droite 160"/>
          <p:cNvSpPr/>
          <p:nvPr/>
        </p:nvSpPr>
        <p:spPr>
          <a:xfrm>
            <a:off x="3526583" y="2545111"/>
            <a:ext cx="65327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162" name="Flèche droite 161"/>
          <p:cNvSpPr/>
          <p:nvPr/>
        </p:nvSpPr>
        <p:spPr>
          <a:xfrm>
            <a:off x="4203080" y="2545111"/>
            <a:ext cx="515919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i="1" dirty="0"/>
          </a:p>
        </p:txBody>
      </p:sp>
      <p:sp>
        <p:nvSpPr>
          <p:cNvPr id="165" name="ZoneTexte 164"/>
          <p:cNvSpPr txBox="1"/>
          <p:nvPr/>
        </p:nvSpPr>
        <p:spPr>
          <a:xfrm>
            <a:off x="5787349" y="1319303"/>
            <a:ext cx="803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O.oeni</a:t>
            </a:r>
            <a:endParaRPr lang="fr-FR" i="1" dirty="0"/>
          </a:p>
        </p:txBody>
      </p:sp>
      <p:sp>
        <p:nvSpPr>
          <p:cNvPr id="166" name="ZoneTexte 165"/>
          <p:cNvSpPr txBox="1"/>
          <p:nvPr/>
        </p:nvSpPr>
        <p:spPr>
          <a:xfrm>
            <a:off x="4892472" y="2545111"/>
            <a:ext cx="1337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O. </a:t>
            </a:r>
            <a:r>
              <a:rPr lang="fr-FR" i="1" dirty="0" err="1" smtClean="0"/>
              <a:t>kitaharae</a:t>
            </a:r>
            <a:endParaRPr lang="fr-FR" i="1" dirty="0"/>
          </a:p>
        </p:txBody>
      </p:sp>
      <p:sp>
        <p:nvSpPr>
          <p:cNvPr id="168" name="Flèche droite 167"/>
          <p:cNvSpPr/>
          <p:nvPr/>
        </p:nvSpPr>
        <p:spPr>
          <a:xfrm>
            <a:off x="1700808" y="3823971"/>
            <a:ext cx="77994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169" name="Flèche droite 168"/>
          <p:cNvSpPr/>
          <p:nvPr/>
        </p:nvSpPr>
        <p:spPr>
          <a:xfrm>
            <a:off x="2487754" y="3823971"/>
            <a:ext cx="65327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170" name="Flèche droite 169"/>
          <p:cNvSpPr/>
          <p:nvPr/>
        </p:nvSpPr>
        <p:spPr>
          <a:xfrm>
            <a:off x="3164251" y="3823971"/>
            <a:ext cx="515919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i="1" dirty="0"/>
          </a:p>
        </p:txBody>
      </p:sp>
      <p:sp>
        <p:nvSpPr>
          <p:cNvPr id="172" name="ZoneTexte 171"/>
          <p:cNvSpPr txBox="1"/>
          <p:nvPr/>
        </p:nvSpPr>
        <p:spPr>
          <a:xfrm>
            <a:off x="3817180" y="3875980"/>
            <a:ext cx="1757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L. </a:t>
            </a:r>
            <a:r>
              <a:rPr lang="fr-FR" i="1" dirty="0" err="1" smtClean="0"/>
              <a:t>mesenteroides</a:t>
            </a:r>
            <a:endParaRPr lang="fr-FR" i="1" dirty="0"/>
          </a:p>
        </p:txBody>
      </p:sp>
      <p:sp>
        <p:nvSpPr>
          <p:cNvPr id="173" name="Flèche droite 172"/>
          <p:cNvSpPr/>
          <p:nvPr/>
        </p:nvSpPr>
        <p:spPr>
          <a:xfrm>
            <a:off x="473030" y="2545111"/>
            <a:ext cx="1406200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i="1" dirty="0"/>
          </a:p>
        </p:txBody>
      </p:sp>
      <p:sp>
        <p:nvSpPr>
          <p:cNvPr id="30" name="Flèche droite 29"/>
          <p:cNvSpPr/>
          <p:nvPr/>
        </p:nvSpPr>
        <p:spPr>
          <a:xfrm>
            <a:off x="1620284" y="2986648"/>
            <a:ext cx="76324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1" name="Flèche droite 30"/>
          <p:cNvSpPr/>
          <p:nvPr/>
        </p:nvSpPr>
        <p:spPr>
          <a:xfrm>
            <a:off x="2434621" y="2986648"/>
            <a:ext cx="77994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2" name="Flèche droite 31"/>
          <p:cNvSpPr/>
          <p:nvPr/>
        </p:nvSpPr>
        <p:spPr>
          <a:xfrm>
            <a:off x="3221567" y="2986648"/>
            <a:ext cx="65327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3" name="Flèche droite 32"/>
          <p:cNvSpPr/>
          <p:nvPr/>
        </p:nvSpPr>
        <p:spPr>
          <a:xfrm>
            <a:off x="3898064" y="2986648"/>
            <a:ext cx="515919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i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4593809" y="3018006"/>
            <a:ext cx="193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O. </a:t>
            </a:r>
            <a:r>
              <a:rPr lang="fr-FR" i="1" dirty="0" err="1" smtClean="0"/>
              <a:t>alcoholitolerans</a:t>
            </a:r>
            <a:endParaRPr lang="fr-FR" i="1" dirty="0"/>
          </a:p>
        </p:txBody>
      </p:sp>
      <p:sp>
        <p:nvSpPr>
          <p:cNvPr id="35" name="Flèche droite 34"/>
          <p:cNvSpPr/>
          <p:nvPr/>
        </p:nvSpPr>
        <p:spPr>
          <a:xfrm>
            <a:off x="1281441" y="3387772"/>
            <a:ext cx="76324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6" name="Flèche droite 35"/>
          <p:cNvSpPr/>
          <p:nvPr/>
        </p:nvSpPr>
        <p:spPr>
          <a:xfrm>
            <a:off x="2095778" y="3387772"/>
            <a:ext cx="77994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7" name="Flèche droite 36"/>
          <p:cNvSpPr/>
          <p:nvPr/>
        </p:nvSpPr>
        <p:spPr>
          <a:xfrm>
            <a:off x="2882724" y="3387772"/>
            <a:ext cx="65327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38" name="Flèche droite 37"/>
          <p:cNvSpPr/>
          <p:nvPr/>
        </p:nvSpPr>
        <p:spPr>
          <a:xfrm>
            <a:off x="3559221" y="3387772"/>
            <a:ext cx="515919" cy="43204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i="1" dirty="0"/>
          </a:p>
        </p:txBody>
      </p:sp>
      <p:sp>
        <p:nvSpPr>
          <p:cNvPr id="39" name="ZoneTexte 38"/>
          <p:cNvSpPr txBox="1"/>
          <p:nvPr/>
        </p:nvSpPr>
        <p:spPr>
          <a:xfrm>
            <a:off x="4254966" y="3419130"/>
            <a:ext cx="1063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Lb. </a:t>
            </a:r>
            <a:r>
              <a:rPr lang="fr-FR" i="1" dirty="0" err="1" smtClean="0"/>
              <a:t>brevis</a:t>
            </a:r>
            <a:endParaRPr lang="fr-FR" i="1" dirty="0"/>
          </a:p>
        </p:txBody>
      </p:sp>
      <p:sp>
        <p:nvSpPr>
          <p:cNvPr id="2" name="ZoneTexte 1"/>
          <p:cNvSpPr txBox="1"/>
          <p:nvPr/>
        </p:nvSpPr>
        <p:spPr>
          <a:xfrm>
            <a:off x="464393" y="5103638"/>
            <a:ext cx="5680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Additional file 3: Figure S3.</a:t>
            </a:r>
            <a:r>
              <a:rPr lang="en-US" sz="1200" dirty="0"/>
              <a:t> </a:t>
            </a:r>
            <a:r>
              <a:rPr lang="en-US" sz="1200" b="1" dirty="0"/>
              <a:t>Conservation of the fructose cluster in </a:t>
            </a:r>
            <a:r>
              <a:rPr lang="en-US" sz="1200" b="1" i="1" dirty="0" err="1"/>
              <a:t>Leuconostoc</a:t>
            </a:r>
            <a:r>
              <a:rPr lang="en-US" sz="1200" b="1" i="1" dirty="0"/>
              <a:t> </a:t>
            </a:r>
            <a:r>
              <a:rPr lang="en-US" sz="1200" b="1" i="1" dirty="0" err="1"/>
              <a:t>mesenteroides</a:t>
            </a:r>
            <a:r>
              <a:rPr lang="en-US" sz="1200" b="1" i="1" dirty="0"/>
              <a:t>, Lactobacillus brevis</a:t>
            </a:r>
            <a:r>
              <a:rPr lang="en-US" sz="1200" b="1" dirty="0"/>
              <a:t> and </a:t>
            </a:r>
            <a:r>
              <a:rPr lang="en-US" sz="1200" b="1" i="1" dirty="0" err="1"/>
              <a:t>Oenococci</a:t>
            </a:r>
            <a:r>
              <a:rPr lang="en-US" sz="1200" b="1" i="1" dirty="0"/>
              <a:t>.</a:t>
            </a:r>
            <a:r>
              <a:rPr lang="en-US" sz="1200" i="1" dirty="0"/>
              <a:t> </a:t>
            </a:r>
            <a:r>
              <a:rPr lang="en-US" sz="1200" dirty="0" err="1"/>
              <a:t>Mtd</a:t>
            </a:r>
            <a:r>
              <a:rPr lang="en-US" sz="1200" dirty="0"/>
              <a:t> in</a:t>
            </a:r>
            <a:r>
              <a:rPr lang="en-US" sz="1200" i="1" dirty="0"/>
              <a:t> O. </a:t>
            </a:r>
            <a:r>
              <a:rPr lang="en-US" sz="1200" i="1" dirty="0" err="1"/>
              <a:t>oeni</a:t>
            </a:r>
            <a:r>
              <a:rPr lang="en-US" sz="1200" i="1" dirty="0"/>
              <a:t> </a:t>
            </a:r>
            <a:r>
              <a:rPr lang="en-US" sz="1200" dirty="0"/>
              <a:t>PSU-1 displays 91% identity with that of</a:t>
            </a:r>
            <a:r>
              <a:rPr lang="en-US" sz="1200" i="1" dirty="0"/>
              <a:t> O. </a:t>
            </a:r>
            <a:r>
              <a:rPr lang="en-US" sz="1200" i="1" dirty="0" err="1"/>
              <a:t>kitaharae</a:t>
            </a:r>
            <a:r>
              <a:rPr lang="en-US" sz="1200" dirty="0"/>
              <a:t> DSM 17330, 87% identity with that of </a:t>
            </a:r>
            <a:r>
              <a:rPr lang="en-US" sz="1200" i="1" dirty="0"/>
              <a:t>O. </a:t>
            </a:r>
            <a:r>
              <a:rPr lang="en-US" sz="1200" i="1" dirty="0" err="1"/>
              <a:t>alcoholitolerans</a:t>
            </a:r>
            <a:r>
              <a:rPr lang="en-US" sz="1200" dirty="0"/>
              <a:t> CBAS474</a:t>
            </a:r>
            <a:r>
              <a:rPr lang="en-US" sz="1200" i="1" dirty="0"/>
              <a:t>, </a:t>
            </a:r>
            <a:r>
              <a:rPr lang="en-US" sz="1200" dirty="0"/>
              <a:t>79% identity with that of</a:t>
            </a:r>
            <a:r>
              <a:rPr lang="en-US" sz="1200" i="1" dirty="0"/>
              <a:t> Lb. brevis </a:t>
            </a:r>
            <a:r>
              <a:rPr lang="en-US" sz="1200" dirty="0"/>
              <a:t>ATCC367 and 73% identity with that of</a:t>
            </a:r>
            <a:r>
              <a:rPr lang="en-US" sz="1200" i="1" dirty="0"/>
              <a:t> L. </a:t>
            </a:r>
            <a:r>
              <a:rPr lang="en-US" sz="1200" i="1" dirty="0" err="1"/>
              <a:t>mesenteroides</a:t>
            </a:r>
            <a:r>
              <a:rPr lang="en-US" sz="1200" i="1" dirty="0"/>
              <a:t> </a:t>
            </a:r>
            <a:r>
              <a:rPr lang="en-US" sz="1200" dirty="0"/>
              <a:t>ATCC 8293</a:t>
            </a:r>
            <a:r>
              <a:rPr lang="en-US" sz="1200" i="1" dirty="0"/>
              <a:t>. </a:t>
            </a:r>
            <a:r>
              <a:rPr lang="en-US" sz="1200" dirty="0"/>
              <a:t>NagC1: hexokinase; </a:t>
            </a:r>
            <a:r>
              <a:rPr lang="en-US" sz="1200" dirty="0" err="1"/>
              <a:t>Mtd</a:t>
            </a:r>
            <a:r>
              <a:rPr lang="en-US" sz="1200" dirty="0"/>
              <a:t>: mannitol </a:t>
            </a:r>
            <a:r>
              <a:rPr lang="en-US" sz="1200" dirty="0" err="1"/>
              <a:t>deshydrogenase</a:t>
            </a:r>
            <a:r>
              <a:rPr lang="en-US" sz="1200" dirty="0"/>
              <a:t>, </a:t>
            </a:r>
            <a:r>
              <a:rPr lang="en-US" sz="1200" dirty="0" err="1"/>
              <a:t>Ycze</a:t>
            </a:r>
            <a:r>
              <a:rPr lang="en-US" sz="1200" dirty="0"/>
              <a:t>: MFS permease.</a:t>
            </a:r>
            <a:endParaRPr lang="fr-FR" sz="1200" dirty="0"/>
          </a:p>
          <a:p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3322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111</Words>
  <Application>Microsoft Office PowerPoint</Application>
  <PresentationFormat>Affichage à l'écran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margote</dc:creator>
  <cp:lastModifiedBy>Marguerite</cp:lastModifiedBy>
  <cp:revision>92</cp:revision>
  <cp:lastPrinted>2015-12-14T08:06:53Z</cp:lastPrinted>
  <dcterms:created xsi:type="dcterms:W3CDTF">2014-01-28T08:21:50Z</dcterms:created>
  <dcterms:modified xsi:type="dcterms:W3CDTF">2016-09-22T11:09:37Z</dcterms:modified>
</cp:coreProperties>
</file>