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6858000" cy="9144000" type="screen4x3"/>
  <p:notesSz cx="6797675" cy="98742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53" autoAdjust="0"/>
    <p:restoredTop sz="94660"/>
  </p:normalViewPr>
  <p:slideViewPr>
    <p:cSldViewPr>
      <p:cViewPr>
        <p:scale>
          <a:sx n="100" d="100"/>
          <a:sy n="100" d="100"/>
        </p:scale>
        <p:origin x="-279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B215F-F037-4986-AAB9-8451C194BB65}" type="datetimeFigureOut">
              <a:rPr lang="fr-FR" smtClean="0"/>
              <a:pPr/>
              <a:t>22/09/2016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6658A-4952-4A77-8C4B-D1BF9EB14A79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droite 3"/>
          <p:cNvSpPr/>
          <p:nvPr/>
        </p:nvSpPr>
        <p:spPr>
          <a:xfrm flipH="1">
            <a:off x="1794929" y="528531"/>
            <a:ext cx="288032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droite 4"/>
          <p:cNvSpPr/>
          <p:nvPr/>
        </p:nvSpPr>
        <p:spPr>
          <a:xfrm flipH="1">
            <a:off x="1410793" y="528531"/>
            <a:ext cx="360040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droite 5"/>
          <p:cNvSpPr/>
          <p:nvPr/>
        </p:nvSpPr>
        <p:spPr>
          <a:xfrm flipH="1">
            <a:off x="836277" y="528531"/>
            <a:ext cx="552214" cy="288032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 droite 6"/>
          <p:cNvSpPr/>
          <p:nvPr/>
        </p:nvSpPr>
        <p:spPr>
          <a:xfrm>
            <a:off x="2160317" y="528531"/>
            <a:ext cx="47248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lèche droite 7"/>
          <p:cNvSpPr/>
          <p:nvPr/>
        </p:nvSpPr>
        <p:spPr>
          <a:xfrm>
            <a:off x="2873988" y="528531"/>
            <a:ext cx="15240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 droite 8"/>
          <p:cNvSpPr/>
          <p:nvPr/>
        </p:nvSpPr>
        <p:spPr>
          <a:xfrm>
            <a:off x="2659025" y="528531"/>
            <a:ext cx="15240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 droite 9"/>
          <p:cNvSpPr/>
          <p:nvPr/>
        </p:nvSpPr>
        <p:spPr>
          <a:xfrm>
            <a:off x="3088951" y="528531"/>
            <a:ext cx="47248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 flipH="1">
            <a:off x="1379119" y="323528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araC</a:t>
            </a:r>
            <a:endParaRPr lang="fr-FR" sz="1000" i="1" dirty="0"/>
          </a:p>
        </p:txBody>
      </p:sp>
      <p:sp>
        <p:nvSpPr>
          <p:cNvPr id="12" name="ZoneTexte 11"/>
          <p:cNvSpPr txBox="1"/>
          <p:nvPr/>
        </p:nvSpPr>
        <p:spPr>
          <a:xfrm flipH="1">
            <a:off x="949193" y="330653"/>
            <a:ext cx="4299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araB</a:t>
            </a:r>
            <a:endParaRPr lang="fr-FR" sz="1000" i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713563" y="867589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regul</a:t>
            </a:r>
            <a:endParaRPr lang="fr-FR" sz="1000" i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2134208" y="279892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2557027" y="827584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IIB</a:t>
            </a:r>
            <a:endParaRPr lang="fr-FR" sz="1000" i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2811425" y="827584"/>
            <a:ext cx="322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IIA</a:t>
            </a:r>
            <a:endParaRPr lang="fr-FR" sz="1000" i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3167135" y="827584"/>
            <a:ext cx="316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IIC</a:t>
            </a:r>
            <a:endParaRPr lang="fr-FR" sz="1000" i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56746" y="863812"/>
            <a:ext cx="1120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Operon</a:t>
            </a:r>
            <a:r>
              <a:rPr lang="fr-FR" sz="1000" dirty="0" smtClean="0"/>
              <a:t> </a:t>
            </a:r>
            <a:r>
              <a:rPr lang="fr-FR" sz="1000" i="1" dirty="0" smtClean="0"/>
              <a:t>arabinose</a:t>
            </a:r>
          </a:p>
          <a:p>
            <a:r>
              <a:rPr lang="fr-FR" sz="1000" dirty="0" smtClean="0"/>
              <a:t> locus A</a:t>
            </a:r>
            <a:endParaRPr lang="fr-FR" sz="1000" dirty="0"/>
          </a:p>
        </p:txBody>
      </p:sp>
      <p:sp>
        <p:nvSpPr>
          <p:cNvPr id="20" name="ZoneTexte 19"/>
          <p:cNvSpPr txBox="1"/>
          <p:nvPr/>
        </p:nvSpPr>
        <p:spPr>
          <a:xfrm>
            <a:off x="5008866" y="47421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celA</a:t>
            </a:r>
            <a:endParaRPr lang="fr-FR" i="1" dirty="0"/>
          </a:p>
        </p:txBody>
      </p:sp>
      <p:sp>
        <p:nvSpPr>
          <p:cNvPr id="21" name="Flèche droite 20"/>
          <p:cNvSpPr/>
          <p:nvPr/>
        </p:nvSpPr>
        <p:spPr>
          <a:xfrm flipH="1">
            <a:off x="3644589" y="528531"/>
            <a:ext cx="7200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 flipH="1">
            <a:off x="4508685" y="528531"/>
            <a:ext cx="36004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 droite 22"/>
          <p:cNvSpPr/>
          <p:nvPr/>
        </p:nvSpPr>
        <p:spPr>
          <a:xfrm flipH="1">
            <a:off x="3716597" y="528531"/>
            <a:ext cx="72008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3522537" y="818873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HP</a:t>
            </a:r>
            <a:endParaRPr lang="fr-FR" sz="1000" i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3911367" y="827584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HP</a:t>
            </a:r>
            <a:endParaRPr lang="fr-FR" sz="1000" i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4538185" y="827584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gtase</a:t>
            </a:r>
            <a:endParaRPr lang="fr-FR" sz="1000" i="1" dirty="0"/>
          </a:p>
        </p:txBody>
      </p:sp>
      <p:sp>
        <p:nvSpPr>
          <p:cNvPr id="27" name="Flèche droite 26"/>
          <p:cNvSpPr/>
          <p:nvPr/>
        </p:nvSpPr>
        <p:spPr>
          <a:xfrm>
            <a:off x="2186545" y="1475356"/>
            <a:ext cx="507644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2197042" y="1763688"/>
            <a:ext cx="6463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IIABC</a:t>
            </a:r>
            <a:r>
              <a:rPr lang="el-GR" sz="1000" i="1" baseline="30000" dirty="0" smtClean="0"/>
              <a:t>β</a:t>
            </a:r>
            <a:r>
              <a:rPr lang="fr-FR" sz="1000" i="1" baseline="30000" dirty="0" err="1" smtClean="0"/>
              <a:t>gluc</a:t>
            </a:r>
            <a:endParaRPr lang="fr-FR" sz="1000" i="1" baseline="30000" dirty="0"/>
          </a:p>
        </p:txBody>
      </p:sp>
      <p:sp>
        <p:nvSpPr>
          <p:cNvPr id="29" name="Flèche droite 28"/>
          <p:cNvSpPr/>
          <p:nvPr/>
        </p:nvSpPr>
        <p:spPr>
          <a:xfrm>
            <a:off x="2006761" y="1475356"/>
            <a:ext cx="15240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1916397" y="1242759"/>
            <a:ext cx="5421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IIA</a:t>
            </a:r>
            <a:r>
              <a:rPr lang="fr-FR" sz="1000" i="1" baseline="30000" dirty="0" err="1" smtClean="0"/>
              <a:t>gaNac</a:t>
            </a:r>
            <a:endParaRPr lang="fr-FR" sz="1000" i="1" baseline="30000" dirty="0"/>
          </a:p>
        </p:txBody>
      </p:sp>
      <p:sp>
        <p:nvSpPr>
          <p:cNvPr id="31" name="Flèche droite 30"/>
          <p:cNvSpPr/>
          <p:nvPr/>
        </p:nvSpPr>
        <p:spPr>
          <a:xfrm>
            <a:off x="1556356" y="1474038"/>
            <a:ext cx="424501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Flèche droite 31"/>
          <p:cNvSpPr/>
          <p:nvPr/>
        </p:nvSpPr>
        <p:spPr>
          <a:xfrm>
            <a:off x="1112384" y="1474038"/>
            <a:ext cx="424501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Flèche droite 32"/>
          <p:cNvSpPr/>
          <p:nvPr/>
        </p:nvSpPr>
        <p:spPr>
          <a:xfrm flipH="1">
            <a:off x="2738726" y="1474038"/>
            <a:ext cx="428409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Flèche droite 33"/>
          <p:cNvSpPr/>
          <p:nvPr/>
        </p:nvSpPr>
        <p:spPr>
          <a:xfrm>
            <a:off x="3250048" y="1474038"/>
            <a:ext cx="150286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 droite 34"/>
          <p:cNvSpPr/>
          <p:nvPr/>
        </p:nvSpPr>
        <p:spPr>
          <a:xfrm flipH="1">
            <a:off x="3466387" y="1474038"/>
            <a:ext cx="250209" cy="2906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3597862" y="1755984"/>
            <a:ext cx="11833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i="1" dirty="0" smtClean="0"/>
              <a:t>galactose </a:t>
            </a:r>
            <a:r>
              <a:rPr lang="fr-FR" sz="1000" dirty="0" err="1" smtClean="0"/>
              <a:t>operon</a:t>
            </a:r>
            <a:endParaRPr lang="fr-FR" sz="1000" dirty="0"/>
          </a:p>
        </p:txBody>
      </p:sp>
      <p:sp>
        <p:nvSpPr>
          <p:cNvPr id="37" name="Flèche droite 36"/>
          <p:cNvSpPr/>
          <p:nvPr/>
        </p:nvSpPr>
        <p:spPr>
          <a:xfrm flipH="1">
            <a:off x="3732743" y="1474038"/>
            <a:ext cx="343893" cy="2906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4562095" y="1394356"/>
            <a:ext cx="567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celB</a:t>
            </a:r>
            <a:endParaRPr lang="fr-FR" i="1" dirty="0"/>
          </a:p>
        </p:txBody>
      </p:sp>
      <p:sp>
        <p:nvSpPr>
          <p:cNvPr id="39" name="ZoneTexte 38"/>
          <p:cNvSpPr txBox="1"/>
          <p:nvPr/>
        </p:nvSpPr>
        <p:spPr>
          <a:xfrm>
            <a:off x="2756445" y="1229435"/>
            <a:ext cx="4106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MFS</a:t>
            </a:r>
            <a:endParaRPr lang="fr-FR" sz="1000" i="1" baseline="30000" dirty="0"/>
          </a:p>
        </p:txBody>
      </p:sp>
      <p:sp>
        <p:nvSpPr>
          <p:cNvPr id="41" name="ZoneTexte 40"/>
          <p:cNvSpPr txBox="1"/>
          <p:nvPr/>
        </p:nvSpPr>
        <p:spPr>
          <a:xfrm rot="17815623">
            <a:off x="1171143" y="3193967"/>
            <a:ext cx="3978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regul</a:t>
            </a:r>
            <a:endParaRPr lang="fr-FR" sz="800" dirty="0"/>
          </a:p>
        </p:txBody>
      </p:sp>
      <p:sp>
        <p:nvSpPr>
          <p:cNvPr id="42" name="ZoneTexte 41"/>
          <p:cNvSpPr txBox="1"/>
          <p:nvPr/>
        </p:nvSpPr>
        <p:spPr>
          <a:xfrm rot="17865588">
            <a:off x="1417261" y="3117761"/>
            <a:ext cx="5955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 smtClean="0"/>
              <a:t>BglB</a:t>
            </a:r>
            <a:endParaRPr lang="fr-FR" sz="800" dirty="0" smtClean="0">
              <a:sym typeface="Symbol"/>
            </a:endParaRPr>
          </a:p>
          <a:p>
            <a:endParaRPr lang="fr-FR" sz="800" dirty="0"/>
          </a:p>
        </p:txBody>
      </p:sp>
      <p:sp>
        <p:nvSpPr>
          <p:cNvPr id="43" name="Flèche droite 42"/>
          <p:cNvSpPr/>
          <p:nvPr/>
        </p:nvSpPr>
        <p:spPr>
          <a:xfrm>
            <a:off x="1471977" y="3427923"/>
            <a:ext cx="43204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4" name="Flèche droite 43"/>
          <p:cNvSpPr/>
          <p:nvPr/>
        </p:nvSpPr>
        <p:spPr>
          <a:xfrm>
            <a:off x="1904025" y="3427923"/>
            <a:ext cx="43204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5" name="Flèche droite 44"/>
          <p:cNvSpPr/>
          <p:nvPr/>
        </p:nvSpPr>
        <p:spPr>
          <a:xfrm>
            <a:off x="2336073" y="3427923"/>
            <a:ext cx="144016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6" name="Flèche droite 45"/>
          <p:cNvSpPr/>
          <p:nvPr/>
        </p:nvSpPr>
        <p:spPr>
          <a:xfrm>
            <a:off x="2480089" y="3427923"/>
            <a:ext cx="144016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7" name="Flèche droite 46"/>
          <p:cNvSpPr/>
          <p:nvPr/>
        </p:nvSpPr>
        <p:spPr>
          <a:xfrm rot="10800000">
            <a:off x="2624105" y="3427923"/>
            <a:ext cx="216024" cy="28803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8" name="Flèche droite 47"/>
          <p:cNvSpPr/>
          <p:nvPr/>
        </p:nvSpPr>
        <p:spPr>
          <a:xfrm>
            <a:off x="2891378" y="3427923"/>
            <a:ext cx="15240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49" name="Flèche droite 48"/>
          <p:cNvSpPr/>
          <p:nvPr/>
        </p:nvSpPr>
        <p:spPr>
          <a:xfrm rot="10800000">
            <a:off x="1183945" y="3427923"/>
            <a:ext cx="216024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52" name="ZoneTexte 51"/>
          <p:cNvSpPr txBox="1"/>
          <p:nvPr/>
        </p:nvSpPr>
        <p:spPr>
          <a:xfrm rot="17927583">
            <a:off x="2420463" y="3211497"/>
            <a:ext cx="2952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IIA</a:t>
            </a:r>
            <a:endParaRPr lang="fr-FR" sz="800" baseline="30000" dirty="0"/>
          </a:p>
        </p:txBody>
      </p:sp>
      <p:sp>
        <p:nvSpPr>
          <p:cNvPr id="53" name="ZoneTexte 52"/>
          <p:cNvSpPr txBox="1"/>
          <p:nvPr/>
        </p:nvSpPr>
        <p:spPr>
          <a:xfrm rot="17919542">
            <a:off x="2286699" y="3211296"/>
            <a:ext cx="292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IIB</a:t>
            </a:r>
            <a:endParaRPr lang="fr-FR" sz="800" baseline="30000" dirty="0"/>
          </a:p>
        </p:txBody>
      </p:sp>
      <p:sp>
        <p:nvSpPr>
          <p:cNvPr id="54" name="ZoneTexte 53"/>
          <p:cNvSpPr txBox="1"/>
          <p:nvPr/>
        </p:nvSpPr>
        <p:spPr>
          <a:xfrm rot="18102171">
            <a:off x="1878021" y="3144011"/>
            <a:ext cx="44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IIC</a:t>
            </a:r>
            <a:endParaRPr lang="fr-FR" sz="800" baseline="30000" dirty="0"/>
          </a:p>
        </p:txBody>
      </p:sp>
      <p:sp>
        <p:nvSpPr>
          <p:cNvPr id="55" name="Flèche droite 54"/>
          <p:cNvSpPr/>
          <p:nvPr/>
        </p:nvSpPr>
        <p:spPr>
          <a:xfrm>
            <a:off x="3119777" y="3427923"/>
            <a:ext cx="15240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56" name="Flèche droite 55"/>
          <p:cNvSpPr/>
          <p:nvPr/>
        </p:nvSpPr>
        <p:spPr>
          <a:xfrm>
            <a:off x="3272177" y="3427923"/>
            <a:ext cx="43204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57" name="ZoneTexte 56"/>
          <p:cNvSpPr txBox="1"/>
          <p:nvPr/>
        </p:nvSpPr>
        <p:spPr>
          <a:xfrm rot="18116254">
            <a:off x="2595797" y="3179316"/>
            <a:ext cx="4507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deoC</a:t>
            </a:r>
            <a:r>
              <a:rPr lang="fr-FR" sz="800" dirty="0" smtClean="0"/>
              <a:t>*</a:t>
            </a:r>
            <a:endParaRPr lang="fr-FR" sz="800" dirty="0"/>
          </a:p>
        </p:txBody>
      </p:sp>
      <p:sp>
        <p:nvSpPr>
          <p:cNvPr id="58" name="ZoneTexte 57"/>
          <p:cNvSpPr txBox="1"/>
          <p:nvPr/>
        </p:nvSpPr>
        <p:spPr>
          <a:xfrm rot="17699817">
            <a:off x="2817338" y="3157672"/>
            <a:ext cx="4171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IIA</a:t>
            </a:r>
            <a:r>
              <a:rPr lang="fr-FR" sz="800" baseline="30000" dirty="0" err="1" smtClean="0"/>
              <a:t>man</a:t>
            </a:r>
            <a:endParaRPr lang="fr-FR" sz="800" baseline="30000" dirty="0"/>
          </a:p>
        </p:txBody>
      </p:sp>
      <p:sp>
        <p:nvSpPr>
          <p:cNvPr id="60" name="ZoneTexte 59"/>
          <p:cNvSpPr txBox="1"/>
          <p:nvPr/>
        </p:nvSpPr>
        <p:spPr>
          <a:xfrm rot="17699817">
            <a:off x="3045925" y="3209975"/>
            <a:ext cx="301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HP</a:t>
            </a:r>
            <a:endParaRPr lang="fr-FR" sz="800" dirty="0"/>
          </a:p>
        </p:txBody>
      </p:sp>
      <p:sp>
        <p:nvSpPr>
          <p:cNvPr id="63" name="Flèche droite 62"/>
          <p:cNvSpPr/>
          <p:nvPr/>
        </p:nvSpPr>
        <p:spPr>
          <a:xfrm flipH="1">
            <a:off x="3747090" y="3427923"/>
            <a:ext cx="15240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64" name="Flèche droite 63"/>
          <p:cNvSpPr/>
          <p:nvPr/>
        </p:nvSpPr>
        <p:spPr>
          <a:xfrm>
            <a:off x="4187522" y="3427923"/>
            <a:ext cx="288032" cy="288032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65" name="Flèche droite 64"/>
          <p:cNvSpPr/>
          <p:nvPr/>
        </p:nvSpPr>
        <p:spPr>
          <a:xfrm flipH="1">
            <a:off x="3899490" y="3427923"/>
            <a:ext cx="22440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66" name="ZoneTexte 65"/>
          <p:cNvSpPr txBox="1"/>
          <p:nvPr/>
        </p:nvSpPr>
        <p:spPr>
          <a:xfrm rot="17699817">
            <a:off x="3693997" y="3214402"/>
            <a:ext cx="301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HP</a:t>
            </a:r>
            <a:endParaRPr lang="fr-FR" sz="800" dirty="0"/>
          </a:p>
        </p:txBody>
      </p:sp>
      <p:sp>
        <p:nvSpPr>
          <p:cNvPr id="67" name="ZoneTexte 66"/>
          <p:cNvSpPr txBox="1"/>
          <p:nvPr/>
        </p:nvSpPr>
        <p:spPr>
          <a:xfrm rot="17699817">
            <a:off x="4159621" y="3154084"/>
            <a:ext cx="43479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err="1" smtClean="0"/>
              <a:t>lysM</a:t>
            </a:r>
            <a:endParaRPr lang="fr-FR" sz="800" dirty="0"/>
          </a:p>
        </p:txBody>
      </p:sp>
      <p:sp>
        <p:nvSpPr>
          <p:cNvPr id="68" name="Flèche droite 67"/>
          <p:cNvSpPr/>
          <p:nvPr/>
        </p:nvSpPr>
        <p:spPr>
          <a:xfrm>
            <a:off x="1091178" y="3427923"/>
            <a:ext cx="7200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69" name="ZoneTexte 68"/>
          <p:cNvSpPr txBox="1"/>
          <p:nvPr/>
        </p:nvSpPr>
        <p:spPr>
          <a:xfrm rot="17699817">
            <a:off x="1029700" y="3209975"/>
            <a:ext cx="3016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HP</a:t>
            </a:r>
            <a:endParaRPr lang="fr-FR" sz="800" dirty="0"/>
          </a:p>
        </p:txBody>
      </p:sp>
      <p:sp>
        <p:nvSpPr>
          <p:cNvPr id="70" name="Flèche droite 69"/>
          <p:cNvSpPr/>
          <p:nvPr/>
        </p:nvSpPr>
        <p:spPr>
          <a:xfrm flipH="1">
            <a:off x="4475554" y="3427923"/>
            <a:ext cx="144016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1" name="ZoneTexte 70"/>
          <p:cNvSpPr txBox="1"/>
          <p:nvPr/>
        </p:nvSpPr>
        <p:spPr>
          <a:xfrm>
            <a:off x="4887698" y="3420349"/>
            <a:ext cx="585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celD</a:t>
            </a:r>
            <a:endParaRPr lang="fr-FR" i="1" dirty="0"/>
          </a:p>
        </p:txBody>
      </p:sp>
      <p:sp>
        <p:nvSpPr>
          <p:cNvPr id="76" name="Flèche droite 75"/>
          <p:cNvSpPr/>
          <p:nvPr/>
        </p:nvSpPr>
        <p:spPr>
          <a:xfrm>
            <a:off x="1726741" y="2285568"/>
            <a:ext cx="43204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Flèche droite 76"/>
          <p:cNvSpPr/>
          <p:nvPr/>
        </p:nvSpPr>
        <p:spPr>
          <a:xfrm>
            <a:off x="1438709" y="2285568"/>
            <a:ext cx="144016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Flèche droite 77"/>
          <p:cNvSpPr/>
          <p:nvPr/>
        </p:nvSpPr>
        <p:spPr>
          <a:xfrm>
            <a:off x="2590837" y="2285568"/>
            <a:ext cx="360040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Flèche droite 78"/>
          <p:cNvSpPr/>
          <p:nvPr/>
        </p:nvSpPr>
        <p:spPr>
          <a:xfrm>
            <a:off x="1582725" y="2285568"/>
            <a:ext cx="144016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Flèche droite 79"/>
          <p:cNvSpPr/>
          <p:nvPr/>
        </p:nvSpPr>
        <p:spPr>
          <a:xfrm>
            <a:off x="3382925" y="2285568"/>
            <a:ext cx="18052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Flèche droite 80"/>
          <p:cNvSpPr/>
          <p:nvPr/>
        </p:nvSpPr>
        <p:spPr>
          <a:xfrm>
            <a:off x="3563453" y="2285568"/>
            <a:ext cx="251520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2" name="Flèche droite 81"/>
          <p:cNvSpPr/>
          <p:nvPr/>
        </p:nvSpPr>
        <p:spPr>
          <a:xfrm>
            <a:off x="2158789" y="2285568"/>
            <a:ext cx="43204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Flèche droite 82"/>
          <p:cNvSpPr/>
          <p:nvPr/>
        </p:nvSpPr>
        <p:spPr>
          <a:xfrm>
            <a:off x="2950877" y="2285568"/>
            <a:ext cx="43204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4" name="Flèche droite 83"/>
          <p:cNvSpPr/>
          <p:nvPr/>
        </p:nvSpPr>
        <p:spPr>
          <a:xfrm>
            <a:off x="3814973" y="2285568"/>
            <a:ext cx="72008" cy="288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5" name="ZoneTexte 84"/>
          <p:cNvSpPr txBox="1"/>
          <p:nvPr/>
        </p:nvSpPr>
        <p:spPr>
          <a:xfrm rot="18134269">
            <a:off x="1419060" y="2576648"/>
            <a:ext cx="322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IIA</a:t>
            </a:r>
            <a:endParaRPr lang="fr-FR" sz="1000" baseline="30000" dirty="0"/>
          </a:p>
        </p:txBody>
      </p:sp>
      <p:sp>
        <p:nvSpPr>
          <p:cNvPr id="86" name="ZoneTexte 85"/>
          <p:cNvSpPr txBox="1"/>
          <p:nvPr/>
        </p:nvSpPr>
        <p:spPr>
          <a:xfrm rot="18252807">
            <a:off x="2533095" y="2571582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IIC</a:t>
            </a:r>
            <a:endParaRPr lang="fr-FR" sz="1000" dirty="0"/>
          </a:p>
        </p:txBody>
      </p:sp>
      <p:sp>
        <p:nvSpPr>
          <p:cNvPr id="87" name="ZoneTexte 86"/>
          <p:cNvSpPr txBox="1"/>
          <p:nvPr/>
        </p:nvSpPr>
        <p:spPr>
          <a:xfrm rot="18116254">
            <a:off x="1626769" y="2648585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BglB</a:t>
            </a:r>
            <a:endParaRPr lang="fr-FR" sz="800" dirty="0"/>
          </a:p>
        </p:txBody>
      </p:sp>
      <p:sp>
        <p:nvSpPr>
          <p:cNvPr id="88" name="ZoneTexte 87"/>
          <p:cNvSpPr txBox="1"/>
          <p:nvPr/>
        </p:nvSpPr>
        <p:spPr>
          <a:xfrm rot="18332309">
            <a:off x="2925384" y="2571346"/>
            <a:ext cx="3177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IIC</a:t>
            </a:r>
            <a:endParaRPr lang="fr-FR" sz="1000" baseline="30000" dirty="0"/>
          </a:p>
        </p:txBody>
      </p:sp>
      <p:sp>
        <p:nvSpPr>
          <p:cNvPr id="89" name="ZoneTexte 88"/>
          <p:cNvSpPr txBox="1"/>
          <p:nvPr/>
        </p:nvSpPr>
        <p:spPr>
          <a:xfrm rot="18116254">
            <a:off x="2050710" y="2648586"/>
            <a:ext cx="3690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BglB</a:t>
            </a:r>
            <a:endParaRPr lang="fr-FR" sz="800" dirty="0"/>
          </a:p>
        </p:txBody>
      </p:sp>
      <p:sp>
        <p:nvSpPr>
          <p:cNvPr id="90" name="ZoneTexte 89"/>
          <p:cNvSpPr txBox="1"/>
          <p:nvPr/>
        </p:nvSpPr>
        <p:spPr>
          <a:xfrm rot="17555002">
            <a:off x="3223506" y="2538646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HP</a:t>
            </a:r>
            <a:endParaRPr lang="fr-FR" sz="1000" dirty="0"/>
          </a:p>
        </p:txBody>
      </p:sp>
      <p:sp>
        <p:nvSpPr>
          <p:cNvPr id="91" name="ZoneTexte 90"/>
          <p:cNvSpPr txBox="1"/>
          <p:nvPr/>
        </p:nvSpPr>
        <p:spPr>
          <a:xfrm rot="17916308">
            <a:off x="3190122" y="2772734"/>
            <a:ext cx="6303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 smtClean="0"/>
              <a:t>acetyl</a:t>
            </a:r>
            <a:r>
              <a:rPr lang="fr-FR" sz="800" dirty="0" smtClean="0"/>
              <a:t> </a:t>
            </a:r>
            <a:r>
              <a:rPr lang="fr-FR" sz="800" dirty="0" err="1" smtClean="0"/>
              <a:t>tase</a:t>
            </a:r>
            <a:endParaRPr lang="fr-FR" sz="800" dirty="0"/>
          </a:p>
        </p:txBody>
      </p:sp>
      <p:sp>
        <p:nvSpPr>
          <p:cNvPr id="92" name="ZoneTexte 91"/>
          <p:cNvSpPr txBox="1"/>
          <p:nvPr/>
        </p:nvSpPr>
        <p:spPr>
          <a:xfrm>
            <a:off x="4140765" y="2292424"/>
            <a:ext cx="735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/>
              <a:t>celC</a:t>
            </a:r>
            <a:endParaRPr lang="fr-FR" i="1" dirty="0"/>
          </a:p>
        </p:txBody>
      </p:sp>
      <p:sp>
        <p:nvSpPr>
          <p:cNvPr id="93" name="Flèche droite 92"/>
          <p:cNvSpPr/>
          <p:nvPr/>
        </p:nvSpPr>
        <p:spPr>
          <a:xfrm>
            <a:off x="2071151" y="4246219"/>
            <a:ext cx="669174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Flèche droite 93"/>
          <p:cNvSpPr/>
          <p:nvPr/>
        </p:nvSpPr>
        <p:spPr>
          <a:xfrm>
            <a:off x="1735820" y="4246219"/>
            <a:ext cx="307943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Flèche droite 94"/>
          <p:cNvSpPr/>
          <p:nvPr/>
        </p:nvSpPr>
        <p:spPr>
          <a:xfrm>
            <a:off x="1215672" y="4244901"/>
            <a:ext cx="49424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Flèche droite 99"/>
          <p:cNvSpPr/>
          <p:nvPr/>
        </p:nvSpPr>
        <p:spPr>
          <a:xfrm>
            <a:off x="3289649" y="4244901"/>
            <a:ext cx="265911" cy="2906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Flèche droite 100"/>
          <p:cNvSpPr/>
          <p:nvPr/>
        </p:nvSpPr>
        <p:spPr>
          <a:xfrm>
            <a:off x="2766679" y="4246219"/>
            <a:ext cx="498235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Flèche droite 101"/>
          <p:cNvSpPr/>
          <p:nvPr/>
        </p:nvSpPr>
        <p:spPr>
          <a:xfrm>
            <a:off x="917941" y="4244901"/>
            <a:ext cx="265911" cy="290668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ZoneTexte 102"/>
          <p:cNvSpPr txBox="1"/>
          <p:nvPr/>
        </p:nvSpPr>
        <p:spPr>
          <a:xfrm>
            <a:off x="3779732" y="4174641"/>
            <a:ext cx="555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celE</a:t>
            </a:r>
            <a:endParaRPr lang="fr-FR" i="1" dirty="0"/>
          </a:p>
        </p:txBody>
      </p:sp>
      <p:sp>
        <p:nvSpPr>
          <p:cNvPr id="104" name="ZoneTexte 103"/>
          <p:cNvSpPr txBox="1"/>
          <p:nvPr/>
        </p:nvSpPr>
        <p:spPr>
          <a:xfrm>
            <a:off x="2078491" y="453682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IIABC</a:t>
            </a:r>
            <a:r>
              <a:rPr lang="fr-FR" sz="1000" i="1" baseline="30000" dirty="0" err="1" smtClean="0"/>
              <a:t>cel</a:t>
            </a:r>
            <a:endParaRPr lang="fr-FR" sz="1000" i="1" baseline="30000" dirty="0"/>
          </a:p>
        </p:txBody>
      </p:sp>
      <p:sp>
        <p:nvSpPr>
          <p:cNvPr id="105" name="ZoneTexte 104"/>
          <p:cNvSpPr txBox="1"/>
          <p:nvPr/>
        </p:nvSpPr>
        <p:spPr>
          <a:xfrm>
            <a:off x="1671325" y="4530649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regul</a:t>
            </a:r>
            <a:endParaRPr lang="fr-FR" sz="1000" i="1" dirty="0"/>
          </a:p>
        </p:txBody>
      </p:sp>
      <p:sp>
        <p:nvSpPr>
          <p:cNvPr id="106" name="ZoneTexte 105"/>
          <p:cNvSpPr txBox="1"/>
          <p:nvPr/>
        </p:nvSpPr>
        <p:spPr>
          <a:xfrm>
            <a:off x="2675165" y="4525455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07" name="Flèche droite 106"/>
          <p:cNvSpPr/>
          <p:nvPr/>
        </p:nvSpPr>
        <p:spPr>
          <a:xfrm>
            <a:off x="1892419" y="5069501"/>
            <a:ext cx="669174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8" name="Flèche droite 107"/>
          <p:cNvSpPr/>
          <p:nvPr/>
        </p:nvSpPr>
        <p:spPr>
          <a:xfrm>
            <a:off x="1557088" y="5069501"/>
            <a:ext cx="307943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9" name="Flèche droite 108"/>
          <p:cNvSpPr/>
          <p:nvPr/>
        </p:nvSpPr>
        <p:spPr>
          <a:xfrm>
            <a:off x="2587947" y="5069501"/>
            <a:ext cx="498235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0" name="ZoneTexte 109"/>
          <p:cNvSpPr txBox="1"/>
          <p:nvPr/>
        </p:nvSpPr>
        <p:spPr>
          <a:xfrm>
            <a:off x="1899759" y="5358365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IIABC</a:t>
            </a:r>
            <a:r>
              <a:rPr lang="fr-FR" sz="1000" i="1" baseline="30000" dirty="0" err="1" smtClean="0"/>
              <a:t>cel</a:t>
            </a:r>
            <a:endParaRPr lang="fr-FR" sz="1000" i="1" baseline="30000" dirty="0"/>
          </a:p>
        </p:txBody>
      </p:sp>
      <p:sp>
        <p:nvSpPr>
          <p:cNvPr id="111" name="ZoneTexte 110"/>
          <p:cNvSpPr txBox="1"/>
          <p:nvPr/>
        </p:nvSpPr>
        <p:spPr>
          <a:xfrm>
            <a:off x="1492593" y="5352189"/>
            <a:ext cx="450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regul</a:t>
            </a:r>
            <a:endParaRPr lang="fr-FR" sz="1000" i="1" dirty="0"/>
          </a:p>
        </p:txBody>
      </p:sp>
      <p:sp>
        <p:nvSpPr>
          <p:cNvPr id="112" name="ZoneTexte 111"/>
          <p:cNvSpPr txBox="1"/>
          <p:nvPr/>
        </p:nvSpPr>
        <p:spPr>
          <a:xfrm>
            <a:off x="2496433" y="5346995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13" name="ZoneTexte 112"/>
          <p:cNvSpPr txBox="1"/>
          <p:nvPr/>
        </p:nvSpPr>
        <p:spPr>
          <a:xfrm>
            <a:off x="3488201" y="5057010"/>
            <a:ext cx="548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celF</a:t>
            </a:r>
            <a:endParaRPr lang="fr-FR" i="1" dirty="0"/>
          </a:p>
        </p:txBody>
      </p:sp>
      <p:sp>
        <p:nvSpPr>
          <p:cNvPr id="114" name="Flèche droite 113"/>
          <p:cNvSpPr/>
          <p:nvPr/>
        </p:nvSpPr>
        <p:spPr>
          <a:xfrm>
            <a:off x="3118840" y="5068183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Flèche droite 114"/>
          <p:cNvSpPr/>
          <p:nvPr/>
        </p:nvSpPr>
        <p:spPr>
          <a:xfrm>
            <a:off x="1542022" y="5980814"/>
            <a:ext cx="498235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6" name="ZoneTexte 115"/>
          <p:cNvSpPr txBox="1"/>
          <p:nvPr/>
        </p:nvSpPr>
        <p:spPr>
          <a:xfrm>
            <a:off x="1572558" y="6261380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17" name="Flèche droite 116"/>
          <p:cNvSpPr/>
          <p:nvPr/>
        </p:nvSpPr>
        <p:spPr>
          <a:xfrm>
            <a:off x="1130125" y="5979496"/>
            <a:ext cx="390174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Flèche droite 117"/>
          <p:cNvSpPr/>
          <p:nvPr/>
        </p:nvSpPr>
        <p:spPr>
          <a:xfrm flipH="1">
            <a:off x="631633" y="5979496"/>
            <a:ext cx="433928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Flèche droite 118"/>
          <p:cNvSpPr/>
          <p:nvPr/>
        </p:nvSpPr>
        <p:spPr>
          <a:xfrm>
            <a:off x="2091829" y="5980814"/>
            <a:ext cx="153971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ZoneTexte 119"/>
          <p:cNvSpPr txBox="1"/>
          <p:nvPr/>
        </p:nvSpPr>
        <p:spPr>
          <a:xfrm>
            <a:off x="1991814" y="5728819"/>
            <a:ext cx="322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IIA</a:t>
            </a:r>
            <a:endParaRPr lang="fr-FR" sz="1000" i="1" dirty="0"/>
          </a:p>
        </p:txBody>
      </p:sp>
      <p:sp>
        <p:nvSpPr>
          <p:cNvPr id="121" name="Flèche droite 120"/>
          <p:cNvSpPr/>
          <p:nvPr/>
        </p:nvSpPr>
        <p:spPr>
          <a:xfrm flipH="1">
            <a:off x="2281370" y="5979496"/>
            <a:ext cx="32316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2" name="Flèche droite 121"/>
          <p:cNvSpPr/>
          <p:nvPr/>
        </p:nvSpPr>
        <p:spPr>
          <a:xfrm flipH="1">
            <a:off x="2624213" y="5979496"/>
            <a:ext cx="308608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3" name="ZoneTexte 122"/>
          <p:cNvSpPr txBox="1"/>
          <p:nvPr/>
        </p:nvSpPr>
        <p:spPr>
          <a:xfrm>
            <a:off x="3196768" y="5940164"/>
            <a:ext cx="58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celG</a:t>
            </a:r>
            <a:endParaRPr lang="fr-FR" i="1" dirty="0"/>
          </a:p>
        </p:txBody>
      </p:sp>
      <p:sp>
        <p:nvSpPr>
          <p:cNvPr id="124" name="Flèche droite 123"/>
          <p:cNvSpPr/>
          <p:nvPr/>
        </p:nvSpPr>
        <p:spPr>
          <a:xfrm>
            <a:off x="1992866" y="6993596"/>
            <a:ext cx="498235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5" name="ZoneTexte 124"/>
          <p:cNvSpPr txBox="1"/>
          <p:nvPr/>
        </p:nvSpPr>
        <p:spPr>
          <a:xfrm>
            <a:off x="2004903" y="7274574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26" name="Flèche droite 125"/>
          <p:cNvSpPr/>
          <p:nvPr/>
        </p:nvSpPr>
        <p:spPr>
          <a:xfrm>
            <a:off x="514117" y="6992278"/>
            <a:ext cx="390174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Flèche droite 127"/>
          <p:cNvSpPr/>
          <p:nvPr/>
        </p:nvSpPr>
        <p:spPr>
          <a:xfrm>
            <a:off x="1799110" y="6993596"/>
            <a:ext cx="153971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ZoneTexte 128"/>
          <p:cNvSpPr txBox="1"/>
          <p:nvPr/>
        </p:nvSpPr>
        <p:spPr>
          <a:xfrm>
            <a:off x="1727435" y="6740321"/>
            <a:ext cx="322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IIA</a:t>
            </a:r>
            <a:endParaRPr lang="fr-FR" sz="1000" i="1" dirty="0"/>
          </a:p>
        </p:txBody>
      </p:sp>
      <p:sp>
        <p:nvSpPr>
          <p:cNvPr id="130" name="Flèche droite 129"/>
          <p:cNvSpPr/>
          <p:nvPr/>
        </p:nvSpPr>
        <p:spPr>
          <a:xfrm>
            <a:off x="2552097" y="6992278"/>
            <a:ext cx="303209" cy="29066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Flèche droite 130"/>
          <p:cNvSpPr/>
          <p:nvPr/>
        </p:nvSpPr>
        <p:spPr>
          <a:xfrm flipH="1">
            <a:off x="1142554" y="6992278"/>
            <a:ext cx="268379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ZoneTexte 131"/>
          <p:cNvSpPr txBox="1"/>
          <p:nvPr/>
        </p:nvSpPr>
        <p:spPr>
          <a:xfrm>
            <a:off x="3902550" y="6973646"/>
            <a:ext cx="587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celH</a:t>
            </a:r>
            <a:endParaRPr lang="fr-FR" i="1" dirty="0"/>
          </a:p>
        </p:txBody>
      </p:sp>
      <p:sp>
        <p:nvSpPr>
          <p:cNvPr id="133" name="Flèche droite 132"/>
          <p:cNvSpPr/>
          <p:nvPr/>
        </p:nvSpPr>
        <p:spPr>
          <a:xfrm>
            <a:off x="941035" y="6993596"/>
            <a:ext cx="153971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ZoneTexte 133"/>
          <p:cNvSpPr txBox="1"/>
          <p:nvPr/>
        </p:nvSpPr>
        <p:spPr>
          <a:xfrm>
            <a:off x="860530" y="6712731"/>
            <a:ext cx="3193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IIB</a:t>
            </a:r>
            <a:endParaRPr lang="fr-FR" sz="1000" i="1" dirty="0"/>
          </a:p>
        </p:txBody>
      </p:sp>
      <p:sp>
        <p:nvSpPr>
          <p:cNvPr id="135" name="ZoneTexte 134"/>
          <p:cNvSpPr txBox="1"/>
          <p:nvPr/>
        </p:nvSpPr>
        <p:spPr>
          <a:xfrm>
            <a:off x="1136380" y="7274575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HP</a:t>
            </a:r>
            <a:endParaRPr lang="fr-FR" sz="1000" i="1" dirty="0"/>
          </a:p>
        </p:txBody>
      </p:sp>
      <p:sp>
        <p:nvSpPr>
          <p:cNvPr id="136" name="Flèche droite 135"/>
          <p:cNvSpPr/>
          <p:nvPr/>
        </p:nvSpPr>
        <p:spPr>
          <a:xfrm>
            <a:off x="1474712" y="6993596"/>
            <a:ext cx="280558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8" name="ZoneTexte 137"/>
          <p:cNvSpPr txBox="1"/>
          <p:nvPr/>
        </p:nvSpPr>
        <p:spPr>
          <a:xfrm>
            <a:off x="1444629" y="6740322"/>
            <a:ext cx="322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IIC</a:t>
            </a:r>
            <a:endParaRPr lang="fr-FR" sz="1000" i="1" dirty="0"/>
          </a:p>
        </p:txBody>
      </p:sp>
      <p:sp>
        <p:nvSpPr>
          <p:cNvPr id="139" name="ZoneTexte 138"/>
          <p:cNvSpPr txBox="1"/>
          <p:nvPr/>
        </p:nvSpPr>
        <p:spPr>
          <a:xfrm>
            <a:off x="2325533" y="6763254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PTS </a:t>
            </a:r>
            <a:r>
              <a:rPr lang="fr-FR" sz="1000" i="1" dirty="0" err="1" smtClean="0"/>
              <a:t>protein</a:t>
            </a:r>
            <a:endParaRPr lang="fr-FR" sz="1000" i="1" dirty="0"/>
          </a:p>
        </p:txBody>
      </p:sp>
      <p:sp>
        <p:nvSpPr>
          <p:cNvPr id="140" name="Flèche droite 139"/>
          <p:cNvSpPr/>
          <p:nvPr/>
        </p:nvSpPr>
        <p:spPr>
          <a:xfrm>
            <a:off x="2913122" y="6992278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Flèche droite 140"/>
          <p:cNvSpPr/>
          <p:nvPr/>
        </p:nvSpPr>
        <p:spPr>
          <a:xfrm>
            <a:off x="3113024" y="6992278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Flèche droite 141"/>
          <p:cNvSpPr/>
          <p:nvPr/>
        </p:nvSpPr>
        <p:spPr>
          <a:xfrm>
            <a:off x="3294522" y="6992278"/>
            <a:ext cx="365509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4" name="Oval 3"/>
          <p:cNvSpPr>
            <a:spLocks noChangeArrowheads="1"/>
          </p:cNvSpPr>
          <p:nvPr/>
        </p:nvSpPr>
        <p:spPr bwMode="auto">
          <a:xfrm>
            <a:off x="4825784" y="5343264"/>
            <a:ext cx="1700885" cy="1654175"/>
          </a:xfrm>
          <a:prstGeom prst="ellipse">
            <a:avLst/>
          </a:prstGeom>
          <a:solidFill>
            <a:srgbClr val="FFFFFF"/>
          </a:solidFill>
          <a:ln w="2857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5" name="Text Box 4"/>
          <p:cNvSpPr txBox="1">
            <a:spLocks noChangeArrowheads="1"/>
          </p:cNvSpPr>
          <p:nvPr/>
        </p:nvSpPr>
        <p:spPr bwMode="auto">
          <a:xfrm>
            <a:off x="5231482" y="5940164"/>
            <a:ext cx="1057101" cy="46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O. </a:t>
            </a:r>
            <a:r>
              <a:rPr kumimoji="0" lang="fr-FR" sz="16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oeni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Oval 5"/>
          <p:cNvSpPr>
            <a:spLocks noChangeArrowheads="1"/>
          </p:cNvSpPr>
          <p:nvPr/>
        </p:nvSpPr>
        <p:spPr bwMode="auto">
          <a:xfrm>
            <a:off x="6028911" y="5380942"/>
            <a:ext cx="90790" cy="9588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7" name="Oval 6"/>
          <p:cNvSpPr>
            <a:spLocks noChangeArrowheads="1"/>
          </p:cNvSpPr>
          <p:nvPr/>
        </p:nvSpPr>
        <p:spPr bwMode="auto">
          <a:xfrm>
            <a:off x="6084041" y="5428885"/>
            <a:ext cx="90790" cy="9588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9" name="Oval 8"/>
          <p:cNvSpPr>
            <a:spLocks noChangeArrowheads="1"/>
          </p:cNvSpPr>
          <p:nvPr/>
        </p:nvSpPr>
        <p:spPr bwMode="auto">
          <a:xfrm>
            <a:off x="6224406" y="5554542"/>
            <a:ext cx="90790" cy="9588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1" name="Oval 10"/>
          <p:cNvSpPr>
            <a:spLocks noChangeArrowheads="1"/>
          </p:cNvSpPr>
          <p:nvPr/>
        </p:nvSpPr>
        <p:spPr bwMode="auto">
          <a:xfrm>
            <a:off x="5445224" y="6948264"/>
            <a:ext cx="90790" cy="9588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2" name="Oval 11"/>
          <p:cNvSpPr>
            <a:spLocks noChangeArrowheads="1"/>
          </p:cNvSpPr>
          <p:nvPr/>
        </p:nvSpPr>
        <p:spPr bwMode="auto">
          <a:xfrm>
            <a:off x="5005459" y="6688194"/>
            <a:ext cx="90790" cy="9588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5" name="Oval 14"/>
          <p:cNvSpPr>
            <a:spLocks noChangeArrowheads="1"/>
          </p:cNvSpPr>
          <p:nvPr/>
        </p:nvSpPr>
        <p:spPr bwMode="auto">
          <a:xfrm>
            <a:off x="4825784" y="5844279"/>
            <a:ext cx="90790" cy="95885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6" name="Oval 15"/>
          <p:cNvSpPr>
            <a:spLocks noChangeArrowheads="1"/>
          </p:cNvSpPr>
          <p:nvPr/>
        </p:nvSpPr>
        <p:spPr bwMode="auto">
          <a:xfrm>
            <a:off x="5489884" y="5303894"/>
            <a:ext cx="90790" cy="95885"/>
          </a:xfrm>
          <a:prstGeom prst="ellipse">
            <a:avLst/>
          </a:prstGeom>
          <a:solidFill>
            <a:srgbClr val="7F7F7F"/>
          </a:solidFill>
          <a:ln w="9525">
            <a:solidFill>
              <a:srgbClr val="A5A5A5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59" name="Text Box 19"/>
          <p:cNvSpPr txBox="1">
            <a:spLocks noChangeArrowheads="1"/>
          </p:cNvSpPr>
          <p:nvPr/>
        </p:nvSpPr>
        <p:spPr bwMode="auto">
          <a:xfrm>
            <a:off x="6030994" y="5189716"/>
            <a:ext cx="638366" cy="24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celA</a:t>
            </a:r>
            <a:r>
              <a:rPr kumimoji="0" lang="fr-FR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fr-FR" sz="10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F</a:t>
            </a:r>
            <a:r>
              <a:rPr kumimoji="0" lang="fr-FR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0" name="Text Box 20"/>
          <p:cNvSpPr txBox="1">
            <a:spLocks noChangeArrowheads="1"/>
          </p:cNvSpPr>
          <p:nvPr/>
        </p:nvSpPr>
        <p:spPr bwMode="auto">
          <a:xfrm>
            <a:off x="5418459" y="7067453"/>
            <a:ext cx="1039324" cy="24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9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celE</a:t>
            </a:r>
            <a:endParaRPr kumimoji="0" lang="fr-FR" sz="9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Text Box 21"/>
          <p:cNvSpPr txBox="1">
            <a:spLocks noChangeArrowheads="1"/>
          </p:cNvSpPr>
          <p:nvPr/>
        </p:nvSpPr>
        <p:spPr bwMode="auto">
          <a:xfrm>
            <a:off x="6269801" y="5446885"/>
            <a:ext cx="543575" cy="23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celC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Text Box 23"/>
          <p:cNvSpPr txBox="1">
            <a:spLocks noChangeArrowheads="1"/>
          </p:cNvSpPr>
          <p:nvPr/>
        </p:nvSpPr>
        <p:spPr bwMode="auto">
          <a:xfrm>
            <a:off x="4531192" y="6614534"/>
            <a:ext cx="474267" cy="24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celD</a:t>
            </a:r>
            <a:endParaRPr kumimoji="0" lang="fr-FR" sz="1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Text Box 25"/>
          <p:cNvSpPr txBox="1">
            <a:spLocks noChangeArrowheads="1"/>
          </p:cNvSpPr>
          <p:nvPr/>
        </p:nvSpPr>
        <p:spPr bwMode="auto">
          <a:xfrm>
            <a:off x="4380722" y="5605629"/>
            <a:ext cx="465329" cy="24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celG</a:t>
            </a:r>
            <a:endParaRPr kumimoji="0" lang="fr-FR" sz="1000" b="0" i="1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fr-FR" sz="1000" i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celH</a:t>
            </a:r>
            <a:endParaRPr lang="fr-FR" sz="1000" i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celI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Text Box 27"/>
          <p:cNvSpPr txBox="1">
            <a:spLocks noChangeArrowheads="1"/>
          </p:cNvSpPr>
          <p:nvPr/>
        </p:nvSpPr>
        <p:spPr bwMode="auto">
          <a:xfrm>
            <a:off x="5122915" y="5105139"/>
            <a:ext cx="457760" cy="24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rgbClr val="808080"/>
                </a:solidFill>
                <a:effectLst/>
                <a:latin typeface="Arial" pitchFamily="34" charset="0"/>
                <a:cs typeface="Arial" pitchFamily="34" charset="0"/>
              </a:rPr>
              <a:t>celC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Oval 8"/>
          <p:cNvSpPr>
            <a:spLocks noChangeArrowheads="1"/>
          </p:cNvSpPr>
          <p:nvPr/>
        </p:nvSpPr>
        <p:spPr bwMode="auto">
          <a:xfrm>
            <a:off x="5858490" y="5340211"/>
            <a:ext cx="90790" cy="95885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solidFill>
              <a:schemeClr val="bg1">
                <a:lumMod val="85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8" name="Text Box 21"/>
          <p:cNvSpPr txBox="1">
            <a:spLocks noChangeArrowheads="1"/>
          </p:cNvSpPr>
          <p:nvPr/>
        </p:nvSpPr>
        <p:spPr bwMode="auto">
          <a:xfrm>
            <a:off x="5666333" y="5082891"/>
            <a:ext cx="543575" cy="23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celF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Text Box 21"/>
          <p:cNvSpPr txBox="1">
            <a:spLocks noChangeArrowheads="1"/>
          </p:cNvSpPr>
          <p:nvPr/>
        </p:nvSpPr>
        <p:spPr bwMode="auto">
          <a:xfrm>
            <a:off x="6174831" y="5331587"/>
            <a:ext cx="543575" cy="230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sz="1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celB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5598468" y="95226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Fig. </a:t>
            </a:r>
            <a:r>
              <a:rPr lang="fr-FR" dirty="0" smtClean="0"/>
              <a:t>S5</a:t>
            </a:r>
            <a:endParaRPr lang="fr-FR" dirty="0"/>
          </a:p>
        </p:txBody>
      </p:sp>
      <p:sp>
        <p:nvSpPr>
          <p:cNvPr id="143" name="Flèche droite 142"/>
          <p:cNvSpPr/>
          <p:nvPr/>
        </p:nvSpPr>
        <p:spPr>
          <a:xfrm>
            <a:off x="2126228" y="8029702"/>
            <a:ext cx="498235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8" name="ZoneTexte 147"/>
          <p:cNvSpPr txBox="1"/>
          <p:nvPr/>
        </p:nvSpPr>
        <p:spPr>
          <a:xfrm>
            <a:off x="2091829" y="8310680"/>
            <a:ext cx="4203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BglB</a:t>
            </a:r>
            <a:endParaRPr lang="fr-FR" sz="1000" i="1" dirty="0"/>
          </a:p>
        </p:txBody>
      </p:sp>
      <p:sp>
        <p:nvSpPr>
          <p:cNvPr id="154" name="Flèche droite 153"/>
          <p:cNvSpPr/>
          <p:nvPr/>
        </p:nvSpPr>
        <p:spPr>
          <a:xfrm>
            <a:off x="2685459" y="8028384"/>
            <a:ext cx="672683" cy="29066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8" name="ZoneTexte 157"/>
          <p:cNvSpPr txBox="1"/>
          <p:nvPr/>
        </p:nvSpPr>
        <p:spPr>
          <a:xfrm>
            <a:off x="4530917" y="7967742"/>
            <a:ext cx="50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/>
              <a:t>celI</a:t>
            </a:r>
            <a:endParaRPr lang="fr-FR" i="1" dirty="0"/>
          </a:p>
        </p:txBody>
      </p:sp>
      <p:sp>
        <p:nvSpPr>
          <p:cNvPr id="165" name="ZoneTexte 164"/>
          <p:cNvSpPr txBox="1"/>
          <p:nvPr/>
        </p:nvSpPr>
        <p:spPr>
          <a:xfrm>
            <a:off x="1269742" y="8310681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HP</a:t>
            </a:r>
            <a:endParaRPr lang="fr-FR" sz="1000" i="1" dirty="0"/>
          </a:p>
        </p:txBody>
      </p:sp>
      <p:sp>
        <p:nvSpPr>
          <p:cNvPr id="170" name="Flèche droite 169"/>
          <p:cNvSpPr/>
          <p:nvPr/>
        </p:nvSpPr>
        <p:spPr>
          <a:xfrm>
            <a:off x="1608073" y="8029702"/>
            <a:ext cx="432183" cy="288032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1" name="ZoneTexte 170"/>
          <p:cNvSpPr txBox="1"/>
          <p:nvPr/>
        </p:nvSpPr>
        <p:spPr>
          <a:xfrm>
            <a:off x="2708130" y="7799360"/>
            <a:ext cx="444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BglG</a:t>
            </a:r>
            <a:endParaRPr lang="fr-FR" sz="1000" i="1" dirty="0"/>
          </a:p>
        </p:txBody>
      </p:sp>
      <p:sp>
        <p:nvSpPr>
          <p:cNvPr id="172" name="Flèche droite 171"/>
          <p:cNvSpPr/>
          <p:nvPr/>
        </p:nvSpPr>
        <p:spPr>
          <a:xfrm>
            <a:off x="1423132" y="8020012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4" name="Flèche droite 173"/>
          <p:cNvSpPr/>
          <p:nvPr/>
        </p:nvSpPr>
        <p:spPr>
          <a:xfrm>
            <a:off x="3431650" y="8028384"/>
            <a:ext cx="45719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5" name="ZoneTexte 174"/>
          <p:cNvSpPr txBox="1"/>
          <p:nvPr/>
        </p:nvSpPr>
        <p:spPr>
          <a:xfrm>
            <a:off x="1489610" y="7782163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PTS </a:t>
            </a:r>
            <a:r>
              <a:rPr lang="fr-FR" sz="1000" i="1" dirty="0" err="1" smtClean="0"/>
              <a:t>protein</a:t>
            </a:r>
            <a:endParaRPr lang="fr-FR" sz="1000" i="1" dirty="0"/>
          </a:p>
        </p:txBody>
      </p:sp>
      <p:sp>
        <p:nvSpPr>
          <p:cNvPr id="176" name="Flèche droite 175"/>
          <p:cNvSpPr/>
          <p:nvPr/>
        </p:nvSpPr>
        <p:spPr>
          <a:xfrm>
            <a:off x="1291957" y="8028384"/>
            <a:ext cx="99732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7" name="Flèche droite 176"/>
          <p:cNvSpPr/>
          <p:nvPr/>
        </p:nvSpPr>
        <p:spPr>
          <a:xfrm>
            <a:off x="1117467" y="8029702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9" name="Flèche droite 178"/>
          <p:cNvSpPr/>
          <p:nvPr/>
        </p:nvSpPr>
        <p:spPr>
          <a:xfrm>
            <a:off x="3547638" y="8009752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0" name="Flèche droite 179"/>
          <p:cNvSpPr/>
          <p:nvPr/>
        </p:nvSpPr>
        <p:spPr>
          <a:xfrm>
            <a:off x="3730624" y="8009752"/>
            <a:ext cx="132955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1" name="Flèche droite 180"/>
          <p:cNvSpPr/>
          <p:nvPr/>
        </p:nvSpPr>
        <p:spPr>
          <a:xfrm>
            <a:off x="3928926" y="8009752"/>
            <a:ext cx="402612" cy="290668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Accolade fermante 2"/>
          <p:cNvSpPr/>
          <p:nvPr/>
        </p:nvSpPr>
        <p:spPr>
          <a:xfrm rot="5400000">
            <a:off x="3826952" y="8066950"/>
            <a:ext cx="135416" cy="67820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2" name="ZoneTexte 181"/>
          <p:cNvSpPr txBox="1"/>
          <p:nvPr/>
        </p:nvSpPr>
        <p:spPr>
          <a:xfrm>
            <a:off x="3644589" y="8433791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err="1" smtClean="0"/>
              <a:t>PTS</a:t>
            </a:r>
            <a:r>
              <a:rPr lang="fr-FR" sz="1000" i="1" baseline="30000" dirty="0" err="1" smtClean="0"/>
              <a:t>fru</a:t>
            </a:r>
            <a:endParaRPr lang="fr-FR" sz="1000" i="1" baseline="30000" dirty="0"/>
          </a:p>
        </p:txBody>
      </p:sp>
    </p:spTree>
    <p:extLst>
      <p:ext uri="{BB962C8B-B14F-4D97-AF65-F5344CB8AC3E}">
        <p14:creationId xmlns:p14="http://schemas.microsoft.com/office/powerpoint/2010/main" val="19150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32656" y="179513"/>
            <a:ext cx="61722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200" b="1" dirty="0" err="1"/>
              <a:t>Additional</a:t>
            </a:r>
            <a:r>
              <a:rPr lang="fr-FR" sz="1200" b="1" dirty="0"/>
              <a:t> file 5: Figure S5. </a:t>
            </a:r>
            <a:r>
              <a:rPr lang="fr-FR" sz="1200" dirty="0"/>
              <a:t>The distinct PTS </a:t>
            </a:r>
            <a:r>
              <a:rPr lang="fr-FR" sz="1200" dirty="0" err="1"/>
              <a:t>cellobiose</a:t>
            </a:r>
            <a:r>
              <a:rPr lang="fr-FR" sz="1200" dirty="0"/>
              <a:t> </a:t>
            </a:r>
            <a:r>
              <a:rPr lang="fr-FR" sz="1200" dirty="0" err="1"/>
              <a:t>operons</a:t>
            </a:r>
            <a:r>
              <a:rPr lang="fr-FR" sz="1200" dirty="0"/>
              <a:t> and </a:t>
            </a:r>
            <a:r>
              <a:rPr lang="fr-FR" sz="1200" dirty="0" err="1"/>
              <a:t>their</a:t>
            </a:r>
            <a:r>
              <a:rPr lang="fr-FR" sz="1200" dirty="0"/>
              <a:t> insertion sites on </a:t>
            </a:r>
            <a:r>
              <a:rPr lang="fr-FR" sz="1200" i="1" dirty="0"/>
              <a:t>O. </a:t>
            </a:r>
            <a:r>
              <a:rPr lang="fr-FR" sz="1200" i="1" dirty="0" err="1"/>
              <a:t>oeni</a:t>
            </a:r>
            <a:r>
              <a:rPr lang="fr-FR" sz="1200" i="1" dirty="0"/>
              <a:t> </a:t>
            </a:r>
            <a:r>
              <a:rPr lang="fr-FR" sz="1200" dirty="0"/>
              <a:t>chromosome.</a:t>
            </a:r>
          </a:p>
          <a:p>
            <a:pPr marL="0" indent="0">
              <a:buNone/>
            </a:pPr>
            <a:r>
              <a:rPr lang="fr-FR" sz="1200" dirty="0"/>
              <a:t>The </a:t>
            </a:r>
            <a:r>
              <a:rPr lang="fr-FR" sz="1200" dirty="0" err="1"/>
              <a:t>blue</a:t>
            </a:r>
            <a:r>
              <a:rPr lang="fr-FR" sz="1200" dirty="0"/>
              <a:t> </a:t>
            </a:r>
            <a:r>
              <a:rPr lang="fr-FR" sz="1200" dirty="0" err="1"/>
              <a:t>arrows</a:t>
            </a:r>
            <a:r>
              <a:rPr lang="fr-FR" sz="1200" dirty="0"/>
              <a:t> </a:t>
            </a:r>
            <a:r>
              <a:rPr lang="fr-FR" sz="1200" dirty="0" err="1"/>
              <a:t>represent</a:t>
            </a:r>
            <a:r>
              <a:rPr lang="fr-FR" sz="1200" dirty="0"/>
              <a:t> the </a:t>
            </a:r>
            <a:r>
              <a:rPr lang="fr-FR" sz="1200" dirty="0" err="1"/>
              <a:t>genes</a:t>
            </a:r>
            <a:r>
              <a:rPr lang="fr-FR" sz="1200" dirty="0"/>
              <a:t> in the </a:t>
            </a:r>
            <a:r>
              <a:rPr lang="fr-FR" sz="1200" i="1" dirty="0" err="1"/>
              <a:t>pts</a:t>
            </a:r>
            <a:r>
              <a:rPr lang="fr-FR" sz="1200" i="1" baseline="30000" dirty="0" err="1"/>
              <a:t>cel</a:t>
            </a:r>
            <a:r>
              <a:rPr lang="fr-FR" sz="1200" dirty="0"/>
              <a:t> </a:t>
            </a:r>
            <a:r>
              <a:rPr lang="fr-FR" sz="1200" dirty="0" err="1"/>
              <a:t>operons</a:t>
            </a:r>
            <a:r>
              <a:rPr lang="fr-FR" sz="1200" dirty="0"/>
              <a:t>, and the gray </a:t>
            </a:r>
            <a:r>
              <a:rPr lang="fr-FR" sz="1200" dirty="0" err="1"/>
              <a:t>arrows</a:t>
            </a:r>
            <a:r>
              <a:rPr lang="fr-FR" sz="1200" dirty="0"/>
              <a:t> </a:t>
            </a:r>
            <a:r>
              <a:rPr lang="fr-FR" sz="1200" dirty="0" err="1"/>
              <a:t>represent</a:t>
            </a:r>
            <a:r>
              <a:rPr lang="fr-FR" sz="1200" dirty="0"/>
              <a:t> adjacent </a:t>
            </a:r>
            <a:r>
              <a:rPr lang="fr-FR" sz="1200" dirty="0" err="1"/>
              <a:t>genes</a:t>
            </a:r>
            <a:r>
              <a:rPr lang="fr-FR" sz="1200" dirty="0"/>
              <a:t>: HP </a:t>
            </a:r>
            <a:r>
              <a:rPr lang="fr-FR" sz="1200" dirty="0" err="1"/>
              <a:t>hypothetical</a:t>
            </a:r>
            <a:r>
              <a:rPr lang="fr-FR" sz="1200" dirty="0"/>
              <a:t> </a:t>
            </a:r>
            <a:r>
              <a:rPr lang="fr-FR" sz="1200" dirty="0" err="1"/>
              <a:t>protein</a:t>
            </a:r>
            <a:r>
              <a:rPr lang="fr-FR" sz="1200" dirty="0"/>
              <a:t>, 6-P-</a:t>
            </a:r>
            <a:r>
              <a:rPr lang="el-GR" sz="1200" dirty="0"/>
              <a:t>β-</a:t>
            </a:r>
            <a:r>
              <a:rPr lang="fr-FR" sz="1200" dirty="0" err="1"/>
              <a:t>gluc</a:t>
            </a:r>
            <a:r>
              <a:rPr lang="fr-FR" sz="1200" dirty="0"/>
              <a:t>: 6-Phospho-beta-glucosidase; IIA IB, IIC or IIABC: </a:t>
            </a:r>
            <a:r>
              <a:rPr lang="fr-FR" sz="1200" dirty="0" err="1"/>
              <a:t>elements</a:t>
            </a:r>
            <a:r>
              <a:rPr lang="fr-FR" sz="1200" dirty="0"/>
              <a:t> of the PTS </a:t>
            </a:r>
            <a:r>
              <a:rPr lang="fr-FR" sz="1200" dirty="0" err="1"/>
              <a:t>permease</a:t>
            </a:r>
            <a:r>
              <a:rPr lang="fr-FR" sz="1200" dirty="0"/>
              <a:t>; </a:t>
            </a:r>
            <a:r>
              <a:rPr lang="fr-FR" sz="1200" dirty="0" err="1"/>
              <a:t>regul</a:t>
            </a:r>
            <a:r>
              <a:rPr lang="fr-FR" sz="1200" dirty="0"/>
              <a:t>: transcription </a:t>
            </a:r>
            <a:r>
              <a:rPr lang="fr-FR" sz="1200" dirty="0" err="1"/>
              <a:t>regulator</a:t>
            </a:r>
            <a:r>
              <a:rPr lang="fr-FR" sz="1200" dirty="0"/>
              <a:t>.</a:t>
            </a:r>
          </a:p>
          <a:p>
            <a:pPr marL="0" indent="0">
              <a:buNone/>
            </a:pPr>
            <a:r>
              <a:rPr lang="fr-FR" sz="1200" i="1" dirty="0"/>
              <a:t>O. </a:t>
            </a:r>
            <a:r>
              <a:rPr lang="fr-FR" sz="1200" i="1" dirty="0" err="1"/>
              <a:t>oeni</a:t>
            </a:r>
            <a:r>
              <a:rPr lang="fr-FR" sz="1200" i="1" dirty="0"/>
              <a:t> </a:t>
            </a:r>
            <a:r>
              <a:rPr lang="fr-FR" sz="1200" dirty="0"/>
              <a:t>PSU-1 </a:t>
            </a:r>
            <a:r>
              <a:rPr lang="fr-FR" sz="1200" dirty="0" err="1"/>
              <a:t>is</a:t>
            </a:r>
            <a:r>
              <a:rPr lang="fr-FR" sz="1200" dirty="0"/>
              <a:t> </a:t>
            </a:r>
            <a:r>
              <a:rPr lang="fr-FR" sz="1200" dirty="0" err="1"/>
              <a:t>represented</a:t>
            </a:r>
            <a:r>
              <a:rPr lang="fr-FR" sz="1200" dirty="0"/>
              <a:t> </a:t>
            </a:r>
            <a:r>
              <a:rPr lang="fr-FR" sz="1200" dirty="0" err="1"/>
              <a:t>with</a:t>
            </a:r>
            <a:r>
              <a:rPr lang="fr-FR" sz="1200" dirty="0"/>
              <a:t> </a:t>
            </a:r>
            <a:r>
              <a:rPr lang="fr-FR" sz="1200" dirty="0" err="1"/>
              <a:t>its</a:t>
            </a:r>
            <a:r>
              <a:rPr lang="fr-FR" sz="1200" dirty="0"/>
              <a:t> </a:t>
            </a:r>
            <a:r>
              <a:rPr lang="fr-FR" sz="1200" dirty="0" err="1"/>
              <a:t>own</a:t>
            </a:r>
            <a:r>
              <a:rPr lang="fr-FR" sz="1200" dirty="0"/>
              <a:t> </a:t>
            </a:r>
            <a:r>
              <a:rPr lang="fr-FR" sz="1200" dirty="0" err="1"/>
              <a:t>ptscel</a:t>
            </a:r>
            <a:r>
              <a:rPr lang="fr-FR" sz="1200" dirty="0"/>
              <a:t> clusters (A B, C, D …), and the adjacent </a:t>
            </a:r>
            <a:r>
              <a:rPr lang="fr-FR" sz="1200" dirty="0" err="1"/>
              <a:t>regions</a:t>
            </a:r>
            <a:r>
              <a:rPr lang="fr-FR" sz="1200" dirty="0"/>
              <a:t> of </a:t>
            </a:r>
            <a:r>
              <a:rPr lang="fr-FR" sz="1200" dirty="0" err="1"/>
              <a:t>others</a:t>
            </a:r>
            <a:r>
              <a:rPr lang="fr-FR" sz="1200" dirty="0"/>
              <a:t> </a:t>
            </a:r>
            <a:r>
              <a:rPr lang="fr-FR" sz="1200" i="1" dirty="0" err="1"/>
              <a:t>pts</a:t>
            </a:r>
            <a:r>
              <a:rPr lang="fr-FR" sz="1200" i="1" baseline="30000" dirty="0" err="1"/>
              <a:t>cel</a:t>
            </a:r>
            <a:r>
              <a:rPr lang="fr-FR" sz="1200" dirty="0"/>
              <a:t> clusters </a:t>
            </a:r>
            <a:r>
              <a:rPr lang="fr-FR" sz="1200" dirty="0" err="1"/>
              <a:t>enabled</a:t>
            </a:r>
            <a:r>
              <a:rPr lang="fr-FR" sz="1200" dirty="0"/>
              <a:t> to </a:t>
            </a:r>
            <a:r>
              <a:rPr lang="fr-FR" sz="1200" dirty="0" err="1"/>
              <a:t>localize</a:t>
            </a:r>
            <a:r>
              <a:rPr lang="fr-FR" sz="1200" dirty="0"/>
              <a:t> </a:t>
            </a:r>
            <a:r>
              <a:rPr lang="fr-FR" sz="1200" dirty="0" err="1"/>
              <a:t>them</a:t>
            </a:r>
            <a:r>
              <a:rPr lang="fr-FR" sz="1200" dirty="0"/>
              <a:t>.</a:t>
            </a:r>
          </a:p>
          <a:p>
            <a:pPr marL="0" indent="0">
              <a:buNone/>
            </a:pP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09386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1956</TotalTime>
  <Words>191</Words>
  <Application>Microsoft Office PowerPoint</Application>
  <PresentationFormat>Affichage à l'écran (4:3)</PresentationFormat>
  <Paragraphs>77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margote</dc:creator>
  <cp:lastModifiedBy>Marguerite</cp:lastModifiedBy>
  <cp:revision>118</cp:revision>
  <cp:lastPrinted>2016-06-14T10:05:16Z</cp:lastPrinted>
  <dcterms:created xsi:type="dcterms:W3CDTF">2014-01-28T08:21:50Z</dcterms:created>
  <dcterms:modified xsi:type="dcterms:W3CDTF">2016-09-22T11:12:05Z</dcterms:modified>
</cp:coreProperties>
</file>