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83" autoAdjust="0"/>
    <p:restoredTop sz="94660"/>
  </p:normalViewPr>
  <p:slideViewPr>
    <p:cSldViewPr snapToGrid="0">
      <p:cViewPr varScale="1">
        <p:scale>
          <a:sx n="96" d="100"/>
          <a:sy n="96" d="100"/>
        </p:scale>
        <p:origin x="31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86BA7-E5B2-4201-8E35-CF2356FEF49C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CE6D7-E11B-4538-BC13-A2282ACE8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85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86BA7-E5B2-4201-8E35-CF2356FEF49C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CE6D7-E11B-4538-BC13-A2282ACE8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929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86BA7-E5B2-4201-8E35-CF2356FEF49C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CE6D7-E11B-4538-BC13-A2282ACE8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145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86BA7-E5B2-4201-8E35-CF2356FEF49C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CE6D7-E11B-4538-BC13-A2282ACE8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070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86BA7-E5B2-4201-8E35-CF2356FEF49C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CE6D7-E11B-4538-BC13-A2282ACE8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309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86BA7-E5B2-4201-8E35-CF2356FEF49C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CE6D7-E11B-4538-BC13-A2282ACE8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906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86BA7-E5B2-4201-8E35-CF2356FEF49C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CE6D7-E11B-4538-BC13-A2282ACE8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5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86BA7-E5B2-4201-8E35-CF2356FEF49C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CE6D7-E11B-4538-BC13-A2282ACE8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46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86BA7-E5B2-4201-8E35-CF2356FEF49C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CE6D7-E11B-4538-BC13-A2282ACE8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077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86BA7-E5B2-4201-8E35-CF2356FEF49C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CE6D7-E11B-4538-BC13-A2282ACE8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567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86BA7-E5B2-4201-8E35-CF2356FEF49C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CE6D7-E11B-4538-BC13-A2282ACE8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7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86BA7-E5B2-4201-8E35-CF2356FEF49C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CE6D7-E11B-4538-BC13-A2282ACE8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071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254283"/>
              </p:ext>
            </p:extLst>
          </p:nvPr>
        </p:nvGraphicFramePr>
        <p:xfrm>
          <a:off x="384176" y="69851"/>
          <a:ext cx="7029452" cy="95142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92374"/>
                <a:gridCol w="628650"/>
                <a:gridCol w="342900"/>
                <a:gridCol w="314325"/>
                <a:gridCol w="762000"/>
                <a:gridCol w="428625"/>
                <a:gridCol w="190500"/>
                <a:gridCol w="85725"/>
                <a:gridCol w="466725"/>
                <a:gridCol w="666750"/>
                <a:gridCol w="650878"/>
              </a:tblGrid>
              <a:tr h="363287">
                <a:tc gridSpan="1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 S1. Statistical Testing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 gridSpan="1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1112">
                <a:tc gridSpan="1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Normality Metrics &amp; Normality Hypothesis Testing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63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Normality Metrics</a:t>
                      </a:r>
                      <a:r>
                        <a:rPr lang="en-US" sz="900" b="1" baseline="300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800" b="1" baseline="30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Normality Hypothesis Testing</a:t>
                      </a:r>
                      <a:r>
                        <a:rPr lang="en-US" sz="800" b="1" baseline="300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800" b="1" baseline="30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12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Skewness</a:t>
                      </a:r>
                      <a:endParaRPr lang="en-US" sz="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Kurtosis</a:t>
                      </a:r>
                      <a:endParaRPr lang="en-US" sz="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Shapiro-Wilk</a:t>
                      </a:r>
                      <a:endParaRPr lang="en-US" sz="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Shapiro-</a:t>
                      </a:r>
                      <a:r>
                        <a:rPr lang="en-US" sz="8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Francia</a:t>
                      </a:r>
                      <a:endParaRPr lang="en-US" sz="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Lilliefors</a:t>
                      </a:r>
                      <a:endParaRPr lang="en-US" sz="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Anderson-Darling</a:t>
                      </a:r>
                      <a:endParaRPr lang="en-US" sz="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Cramer-von Mises</a:t>
                      </a:r>
                      <a:endParaRPr lang="en-US" sz="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243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Pre-Test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Fiber Diameter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1.109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-0.187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3243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Post-Test Fiber 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Diameter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1.486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0.047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0.107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0.077</a:t>
                      </a:r>
                      <a:endParaRPr lang="en-US" sz="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0.048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0.060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243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Pre-Test Fiber Diameter Percent Error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1.339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-0.024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32433">
                <a:tc>
                  <a:txBody>
                    <a:bodyPr/>
                    <a:lstStyle/>
                    <a:p>
                      <a:pPr marL="0" marR="0" indent="0" algn="r" defTabSz="77724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Pre-Test Fiber Diameter Percent Error</a:t>
                      </a: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0.759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-1.144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3243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Pre-Test Pore Area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0.366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-1.360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0.378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0.412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0.250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0.342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0.352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243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Post-Test Pore Area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-0.521</a:t>
                      </a:r>
                      <a:endParaRPr lang="en-US" sz="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-0.647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0.222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0.133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0.100</a:t>
                      </a:r>
                      <a:endParaRPr lang="en-US" sz="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0.090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0.059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243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Pre-Test 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Porosity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-1.250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0.933</a:t>
                      </a:r>
                      <a:endParaRPr lang="en-US" sz="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0.026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0.097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0.072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0.150</a:t>
                      </a:r>
                      <a:endParaRPr lang="en-US" sz="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243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Post-Test 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Porosity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-0.158</a:t>
                      </a:r>
                      <a:endParaRPr lang="en-US" sz="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-1.140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0.742</a:t>
                      </a:r>
                      <a:endParaRPr lang="en-US" sz="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0.784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0.821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0.723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0.734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243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Pre-Test Intersection Density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1.860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2.080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3243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Post-Test Intersection Density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0.567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-1.580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0.007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0.019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0.065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0.008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3243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Pre-Test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Length between Intersections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1.600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1.260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&lt;0.001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3243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Post-Test Length between Intersections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-0.950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0.311</a:t>
                      </a:r>
                      <a:endParaRPr lang="en-US" sz="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0.268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0.150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0.679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0.328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0.432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883">
                <a:tc gridSpan="11">
                  <a:txBody>
                    <a:bodyPr/>
                    <a:lstStyle/>
                    <a:p>
                      <a:r>
                        <a:rPr lang="en-US" sz="800" b="0" i="1" baseline="300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</a:t>
                      </a:r>
                      <a:r>
                        <a:rPr lang="en-US" sz="800" b="0" i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Values are normality metrics,</a:t>
                      </a:r>
                      <a:r>
                        <a:rPr lang="en-US" sz="800" b="0" i="1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sk</a:t>
                      </a:r>
                      <a:r>
                        <a:rPr lang="en-US" sz="800" b="0" i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ewness and grey shading indicates values great than 1 or less than -1, which suggests non-normality. </a:t>
                      </a:r>
                    </a:p>
                    <a:p>
                      <a:r>
                        <a:rPr lang="en-US" sz="800" b="0" i="1" kern="1200" baseline="300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2</a:t>
                      </a:r>
                      <a:r>
                        <a:rPr lang="en-US" sz="800" b="0" i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P-values are shown and</a:t>
                      </a:r>
                      <a:r>
                        <a:rPr lang="en-US" sz="800" b="0" i="1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gray shading indicates non-normality (P &lt; 0.05).</a:t>
                      </a:r>
                      <a:r>
                        <a:rPr lang="en-US" sz="800" b="0" i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800" b="0" i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  <a:endParaRPr lang="en-US" sz="800" b="0" i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 gridSpan="11"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487">
                <a:tc gridSpan="11">
                  <a:txBody>
                    <a:bodyPr/>
                    <a:lstStyle/>
                    <a:p>
                      <a:pPr marL="0" marR="0" indent="0" algn="ctr" defTabSz="77724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Hypothesis Testing: Variances </a:t>
                      </a: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838">
                <a:tc gridSpan="3">
                  <a:txBody>
                    <a:bodyPr/>
                    <a:lstStyle/>
                    <a:p>
                      <a:pPr algn="r"/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Fiber Metric     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Statistical Test</a:t>
                      </a: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Pre-Test vs Post-Test</a:t>
                      </a:r>
                      <a:r>
                        <a:rPr lang="en-US" sz="800" b="1" baseline="30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2348">
                <a:tc gridSpan="3">
                  <a:txBody>
                    <a:bodyPr/>
                    <a:lstStyle/>
                    <a:p>
                      <a:pPr algn="r"/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Fiber Diameter (25.6 µm &amp; 31.1 µm Pooled Variances) 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Levene’s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Test</a:t>
                      </a:r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0.0296</a:t>
                      </a:r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838">
                <a:tc gridSpan="3">
                  <a:txBody>
                    <a:bodyPr/>
                    <a:lstStyle/>
                    <a:p>
                      <a:pPr algn="r"/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Pore Area   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Levene’s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Test</a:t>
                      </a: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0.0009</a:t>
                      </a:r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838">
                <a:tc gridSpan="3">
                  <a:txBody>
                    <a:bodyPr/>
                    <a:lstStyle/>
                    <a:p>
                      <a:pPr algn="r"/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Porosity 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Levene’s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Test</a:t>
                      </a: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0.3106</a:t>
                      </a:r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838">
                <a:tc gridSpan="3">
                  <a:txBody>
                    <a:bodyPr/>
                    <a:lstStyle/>
                    <a:p>
                      <a:pPr algn="r"/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Intersection Density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Flinger-Killeen’s Test</a:t>
                      </a: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0.0094</a:t>
                      </a:r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838">
                <a:tc gridSpan="3">
                  <a:txBody>
                    <a:bodyPr/>
                    <a:lstStyle/>
                    <a:p>
                      <a:pPr algn="r"/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Length Between Intersections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Flinger-Killeen’s Test</a:t>
                      </a: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0.0133</a:t>
                      </a:r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 gridSpan="11">
                  <a:txBody>
                    <a:bodyPr/>
                    <a:lstStyle/>
                    <a:p>
                      <a:pPr marL="0" marR="0" indent="0" algn="l" defTabSz="77724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1" u="none" baseline="30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</a:t>
                      </a:r>
                      <a:r>
                        <a:rPr lang="en-US" sz="800" b="0" i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values are shown &amp; grey shading indicates significant differences</a:t>
                      </a:r>
                      <a:r>
                        <a:rPr lang="en-US" sz="800" b="0" i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(P &lt; 0.05).</a:t>
                      </a:r>
                      <a:endParaRPr lang="en-US" sz="800" b="0" i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4029">
                <a:tc gridSpan="1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3730">
                <a:tc gridSpan="11">
                  <a:txBody>
                    <a:bodyPr/>
                    <a:lstStyle/>
                    <a:p>
                      <a:pPr marL="0" marR="0" indent="0" algn="ctr" defTabSz="77724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Hypothesis Testing: Means or Medians</a:t>
                      </a:r>
                      <a:r>
                        <a:rPr lang="en-US" sz="900" b="1" baseline="30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838">
                <a:tc gridSpan="2">
                  <a:txBody>
                    <a:bodyPr/>
                    <a:lstStyle/>
                    <a:p>
                      <a:pPr algn="r"/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Fiber Metric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Statistical Test</a:t>
                      </a: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Pre-Test vs Post-Test*</a:t>
                      </a: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838">
                <a:tc gridSpan="2">
                  <a:txBody>
                    <a:bodyPr/>
                    <a:lstStyle/>
                    <a:p>
                      <a:pPr algn="r"/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Fiber Diameter Bimodal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Fisher’s Exact Test (2</a:t>
                      </a:r>
                      <a:r>
                        <a:rPr lang="en-US" sz="8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-Proportions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0.001</a:t>
                      </a:r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838">
                <a:tc gridSpan="2">
                  <a:txBody>
                    <a:bodyPr/>
                    <a:lstStyle/>
                    <a:p>
                      <a:pPr algn="r"/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Fiber Dia. (25.6 µm)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2-Sample</a:t>
                      </a:r>
                      <a:r>
                        <a:rPr lang="en-US" sz="8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Mann-Whitney</a:t>
                      </a:r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0.4470</a:t>
                      </a:r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838">
                <a:tc gridSpan="2">
                  <a:txBody>
                    <a:bodyPr/>
                    <a:lstStyle/>
                    <a:p>
                      <a:pPr algn="r"/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Fiber Dia. (31.1 µm)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2-Sample</a:t>
                      </a:r>
                      <a:r>
                        <a:rPr lang="en-US" sz="8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Mann-Whitney</a:t>
                      </a: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0.7751</a:t>
                      </a:r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838">
                <a:tc gridSpan="2">
                  <a:txBody>
                    <a:bodyPr/>
                    <a:lstStyle/>
                    <a:p>
                      <a:pPr algn="r"/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Fiber Dia. Percent Error (25.6</a:t>
                      </a:r>
                      <a:r>
                        <a:rPr lang="en-US" sz="8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µm </a:t>
                      </a:r>
                      <a:r>
                        <a:rPr lang="en-US" sz="8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&amp; 31.1 </a:t>
                      </a:r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µm </a:t>
                      </a:r>
                      <a:r>
                        <a:rPr lang="en-US" sz="8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Pooled Errors) 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2-Way Analysis of Variance (ANOVA)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0.001</a:t>
                      </a:r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3838">
                <a:tc gridSpan="2">
                  <a:txBody>
                    <a:bodyPr/>
                    <a:lstStyle/>
                    <a:p>
                      <a:pPr algn="r"/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Pore Area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Wilcoxon Signed</a:t>
                      </a:r>
                      <a:r>
                        <a:rPr lang="en-US" sz="8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Rank</a:t>
                      </a:r>
                      <a:endParaRPr lang="en-US" sz="8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0.4316</a:t>
                      </a:r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838">
                <a:tc gridSpan="2">
                  <a:txBody>
                    <a:bodyPr/>
                    <a:lstStyle/>
                    <a:p>
                      <a:pPr algn="r"/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Porosity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Wilcoxon Signed</a:t>
                      </a:r>
                      <a:r>
                        <a:rPr lang="en-US" sz="8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Rank</a:t>
                      </a:r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0.0186</a:t>
                      </a:r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838">
                <a:tc gridSpan="2">
                  <a:txBody>
                    <a:bodyPr/>
                    <a:lstStyle/>
                    <a:p>
                      <a:pPr algn="r"/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Intersection Density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Wilcoxon Signed</a:t>
                      </a:r>
                      <a:r>
                        <a:rPr lang="en-US" sz="8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Rank</a:t>
                      </a:r>
                      <a:endParaRPr lang="en-US" sz="8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0.0420</a:t>
                      </a:r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838">
                <a:tc gridSpan="2">
                  <a:txBody>
                    <a:bodyPr/>
                    <a:lstStyle/>
                    <a:p>
                      <a:pPr algn="r"/>
                      <a:r>
                        <a:rPr lang="en-US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Length Between Intersections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Wilcoxon Signed</a:t>
                      </a:r>
                      <a:r>
                        <a:rPr lang="en-US" sz="8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Rank</a:t>
                      </a:r>
                      <a:endParaRPr lang="en-US" sz="8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0.0186</a:t>
                      </a:r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838">
                <a:tc gridSpan="11">
                  <a:txBody>
                    <a:bodyPr/>
                    <a:lstStyle/>
                    <a:p>
                      <a:pPr marL="0" marR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1" baseline="30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</a:t>
                      </a:r>
                      <a:r>
                        <a:rPr lang="en-US" sz="800" b="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values are shown.</a:t>
                      </a:r>
                      <a:r>
                        <a:rPr lang="en-US" sz="800" b="0" i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</a:t>
                      </a:r>
                      <a:r>
                        <a:rPr lang="en-US" sz="800" b="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rey shading indicates significant differences</a:t>
                      </a:r>
                      <a:r>
                        <a:rPr lang="en-US" sz="800" b="0" i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(P &lt; 0.05).</a:t>
                      </a:r>
                      <a:endParaRPr lang="en-US" sz="800" b="0" i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36576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" marR="18288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5208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2258</TotalTime>
  <Words>393</Words>
  <Application>Microsoft Office PowerPoint</Application>
  <PresentationFormat>Custom</PresentationFormat>
  <Paragraphs>158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NIST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Jr, Carl</dc:creator>
  <cp:lastModifiedBy>Nathan Hotaling</cp:lastModifiedBy>
  <cp:revision>82</cp:revision>
  <dcterms:created xsi:type="dcterms:W3CDTF">2016-02-23T18:29:33Z</dcterms:created>
  <dcterms:modified xsi:type="dcterms:W3CDTF">2016-03-14T19:51:23Z</dcterms:modified>
</cp:coreProperties>
</file>