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2" r:id="rId2"/>
  </p:sldIdLst>
  <p:sldSz cx="7772400" cy="10058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63" d="100"/>
          <a:sy n="63" d="100"/>
        </p:scale>
        <p:origin x="2484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1646133"/>
            <a:ext cx="6606540" cy="3501813"/>
          </a:xfrm>
        </p:spPr>
        <p:txBody>
          <a:bodyPr anchor="b"/>
          <a:lstStyle>
            <a:lvl1pPr algn="ctr">
              <a:defRPr sz="51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5282989"/>
            <a:ext cx="5829300" cy="2428451"/>
          </a:xfrm>
        </p:spPr>
        <p:txBody>
          <a:bodyPr/>
          <a:lstStyle>
            <a:lvl1pPr marL="0" indent="0" algn="ctr">
              <a:buNone/>
              <a:defRPr sz="2040"/>
            </a:lvl1pPr>
            <a:lvl2pPr marL="388620" indent="0" algn="ctr">
              <a:buNone/>
              <a:defRPr sz="1700"/>
            </a:lvl2pPr>
            <a:lvl3pPr marL="777240" indent="0" algn="ctr">
              <a:buNone/>
              <a:defRPr sz="1530"/>
            </a:lvl3pPr>
            <a:lvl4pPr marL="1165860" indent="0" algn="ctr">
              <a:buNone/>
              <a:defRPr sz="1360"/>
            </a:lvl4pPr>
            <a:lvl5pPr marL="1554480" indent="0" algn="ctr">
              <a:buNone/>
              <a:defRPr sz="1360"/>
            </a:lvl5pPr>
            <a:lvl6pPr marL="1943100" indent="0" algn="ctr">
              <a:buNone/>
              <a:defRPr sz="1360"/>
            </a:lvl6pPr>
            <a:lvl7pPr marL="2331720" indent="0" algn="ctr">
              <a:buNone/>
              <a:defRPr sz="1360"/>
            </a:lvl7pPr>
            <a:lvl8pPr marL="2720340" indent="0" algn="ctr">
              <a:buNone/>
              <a:defRPr sz="1360"/>
            </a:lvl8pPr>
            <a:lvl9pPr marL="3108960" indent="0" algn="ctr">
              <a:buNone/>
              <a:defRPr sz="136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FB53E-4CDD-4C42-ABCB-FD81EAA56FE9}" type="datetimeFigureOut">
              <a:rPr lang="en-US" smtClean="0"/>
              <a:t>9/30/2016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75B5F-CD9F-4189-88B1-C1A52C11DE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26293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FB53E-4CDD-4C42-ABCB-FD81EAA56FE9}" type="datetimeFigureOut">
              <a:rPr lang="en-US" smtClean="0"/>
              <a:t>9/30/2016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75B5F-CD9F-4189-88B1-C1A52C11DE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89405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2124" y="535517"/>
            <a:ext cx="1675924" cy="852402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353" y="535517"/>
            <a:ext cx="4930616" cy="852402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FB53E-4CDD-4C42-ABCB-FD81EAA56FE9}" type="datetimeFigureOut">
              <a:rPr lang="en-US" smtClean="0"/>
              <a:t>9/30/2016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75B5F-CD9F-4189-88B1-C1A52C11DE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09121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FB53E-4CDD-4C42-ABCB-FD81EAA56FE9}" type="datetimeFigureOut">
              <a:rPr lang="en-US" smtClean="0"/>
              <a:t>9/30/2016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75B5F-CD9F-4189-88B1-C1A52C11DE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22067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05" y="2507618"/>
            <a:ext cx="6703695" cy="4184014"/>
          </a:xfrm>
        </p:spPr>
        <p:txBody>
          <a:bodyPr anchor="b"/>
          <a:lstStyle>
            <a:lvl1pPr>
              <a:defRPr sz="51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05" y="6731215"/>
            <a:ext cx="6703695" cy="2200274"/>
          </a:xfrm>
        </p:spPr>
        <p:txBody>
          <a:bodyPr/>
          <a:lstStyle>
            <a:lvl1pPr marL="0" indent="0">
              <a:buNone/>
              <a:defRPr sz="2040">
                <a:solidFill>
                  <a:schemeClr val="tx1"/>
                </a:solidFill>
              </a:defRPr>
            </a:lvl1pPr>
            <a:lvl2pPr marL="38862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2pPr>
            <a:lvl3pPr marL="777240" indent="0">
              <a:buNone/>
              <a:defRPr sz="1530">
                <a:solidFill>
                  <a:schemeClr val="tx1">
                    <a:tint val="75000"/>
                  </a:schemeClr>
                </a:solidFill>
              </a:defRPr>
            </a:lvl3pPr>
            <a:lvl4pPr marL="11658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448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1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172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034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089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FB53E-4CDD-4C42-ABCB-FD81EAA56FE9}" type="datetimeFigureOut">
              <a:rPr lang="en-US" smtClean="0"/>
              <a:t>9/30/2016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75B5F-CD9F-4189-88B1-C1A52C11DE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75112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FB53E-4CDD-4C42-ABCB-FD81EAA56FE9}" type="datetimeFigureOut">
              <a:rPr lang="en-US" smtClean="0"/>
              <a:t>9/30/2016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75B5F-CD9F-4189-88B1-C1A52C11DE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24619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535519"/>
            <a:ext cx="6703695" cy="194415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FB53E-4CDD-4C42-ABCB-FD81EAA56FE9}" type="datetimeFigureOut">
              <a:rPr lang="en-US" smtClean="0"/>
              <a:t>9/30/2016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75B5F-CD9F-4189-88B1-C1A52C11DE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65798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FB53E-4CDD-4C42-ABCB-FD81EAA56FE9}" type="datetimeFigureOut">
              <a:rPr lang="en-US" smtClean="0"/>
              <a:t>9/30/2016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75B5F-CD9F-4189-88B1-C1A52C11DE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04175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FB53E-4CDD-4C42-ABCB-FD81EAA56FE9}" type="datetimeFigureOut">
              <a:rPr lang="en-US" smtClean="0"/>
              <a:t>9/30/2016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75B5F-CD9F-4189-88B1-C1A52C11DE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0665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>
              <a:defRPr sz="2720"/>
            </a:lvl1pPr>
            <a:lvl2pPr>
              <a:defRPr sz="2380"/>
            </a:lvl2pPr>
            <a:lvl3pPr>
              <a:defRPr sz="204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FB53E-4CDD-4C42-ABCB-FD81EAA56FE9}" type="datetimeFigureOut">
              <a:rPr lang="en-US" smtClean="0"/>
              <a:t>9/30/2016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75B5F-CD9F-4189-88B1-C1A52C11DE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707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4282" y="1448226"/>
            <a:ext cx="3934778" cy="7147983"/>
          </a:xfrm>
        </p:spPr>
        <p:txBody>
          <a:bodyPr anchor="t"/>
          <a:lstStyle>
            <a:lvl1pPr marL="0" indent="0">
              <a:buNone/>
              <a:defRPr sz="2720"/>
            </a:lvl1pPr>
            <a:lvl2pPr marL="388620" indent="0">
              <a:buNone/>
              <a:defRPr sz="2380"/>
            </a:lvl2pPr>
            <a:lvl3pPr marL="777240" indent="0">
              <a:buNone/>
              <a:defRPr sz="2040"/>
            </a:lvl3pPr>
            <a:lvl4pPr marL="1165860" indent="0">
              <a:buNone/>
              <a:defRPr sz="1700"/>
            </a:lvl4pPr>
            <a:lvl5pPr marL="1554480" indent="0">
              <a:buNone/>
              <a:defRPr sz="1700"/>
            </a:lvl5pPr>
            <a:lvl6pPr marL="1943100" indent="0">
              <a:buNone/>
              <a:defRPr sz="1700"/>
            </a:lvl6pPr>
            <a:lvl7pPr marL="2331720" indent="0">
              <a:buNone/>
              <a:defRPr sz="1700"/>
            </a:lvl7pPr>
            <a:lvl8pPr marL="2720340" indent="0">
              <a:buNone/>
              <a:defRPr sz="1700"/>
            </a:lvl8pPr>
            <a:lvl9pPr marL="3108960" indent="0">
              <a:buNone/>
              <a:defRPr sz="17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FB53E-4CDD-4C42-ABCB-FD81EAA56FE9}" type="datetimeFigureOut">
              <a:rPr lang="en-US" smtClean="0"/>
              <a:t>9/30/2016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75B5F-CD9F-4189-88B1-C1A52C11DE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88665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3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4FB53E-4CDD-4C42-ABCB-FD81EAA56FE9}" type="datetimeFigureOut">
              <a:rPr lang="en-US" smtClean="0"/>
              <a:t>9/30/2016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8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075B5F-CD9F-4189-88B1-C1A52C11DE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55931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77240" rtl="0" eaLnBrk="1" latinLnBrk="0" hangingPunct="1">
        <a:lnSpc>
          <a:spcPct val="90000"/>
        </a:lnSpc>
        <a:spcBef>
          <a:spcPct val="0"/>
        </a:spcBef>
        <a:buNone/>
        <a:defRPr sz="37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10" indent="-194310" algn="l" defTabSz="777240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sz="2380" kern="1200">
          <a:solidFill>
            <a:schemeClr val="tx1"/>
          </a:solidFill>
          <a:latin typeface="+mn-lt"/>
          <a:ea typeface="+mn-ea"/>
          <a:cs typeface="+mn-cs"/>
        </a:defRPr>
      </a:lvl1pPr>
      <a:lvl2pPr marL="5829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1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74879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213741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5260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9146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3032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1pPr>
      <a:lvl2pPr marL="3886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3pPr>
      <a:lvl4pPr marL="11658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194310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3317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7203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455"/>
          <a:stretch/>
        </p:blipFill>
        <p:spPr>
          <a:xfrm>
            <a:off x="579120" y="1"/>
            <a:ext cx="6644640" cy="8129912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0" y="8133227"/>
            <a:ext cx="7772400" cy="19232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6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Figure </a:t>
            </a:r>
            <a:r>
              <a:rPr lang="en-US" sz="1600" b="1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e-8. </a:t>
            </a:r>
            <a:r>
              <a:rPr lang="en-US" sz="16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Localization of LPS in the oligodendrocyte progenitor cells (OPCs) of AD and control brains. </a:t>
            </a:r>
            <a:r>
              <a:rPr lang="en-US" sz="16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 control brain, LPS (A1, red; A3, orange; A4, purple) was localized in the nuclei of OPCs using an OPC marker, NG2 (A2, green; A3, orange, A4, purple). In AD brains, LPS (B1, red) was also localized in the clustered OPCs (B2, green; B3, orange; B4, purple) around coalesced DNA (B4, arrow). Note many more LPS-NG2 double stained oligodendrocyte progenitors in AD cortex compared to controls. AD = Alzheimer’s disease. Bar = 50µm. </a:t>
            </a:r>
            <a:endParaRPr lang="en-US" sz="16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89342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51</TotalTime>
  <Words>126</Words>
  <Application>Microsoft Office PowerPoint</Application>
  <PresentationFormat>Custom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UC Davis MIND Institute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Xinhua Zhan</dc:creator>
  <cp:lastModifiedBy>Xinhua Zhan</cp:lastModifiedBy>
  <cp:revision>14</cp:revision>
  <dcterms:created xsi:type="dcterms:W3CDTF">2016-08-15T21:45:30Z</dcterms:created>
  <dcterms:modified xsi:type="dcterms:W3CDTF">2016-09-30T18:07:22Z</dcterms:modified>
</cp:coreProperties>
</file>