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40" d="100"/>
          <a:sy n="140" d="100"/>
        </p:scale>
        <p:origin x="-1944" y="64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7B485-7C74-460D-9C79-70A0A245B95B}" type="datetimeFigureOut">
              <a:rPr lang="en-US" smtClean="0"/>
              <a:pPr/>
              <a:t>10/14/2016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DDFE7-0FBA-4BEF-9C42-C6F46AC45344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7B485-7C74-460D-9C79-70A0A245B95B}" type="datetimeFigureOut">
              <a:rPr lang="en-US" smtClean="0"/>
              <a:pPr/>
              <a:t>10/14/2016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DDFE7-0FBA-4BEF-9C42-C6F46AC45344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7B485-7C74-460D-9C79-70A0A245B95B}" type="datetimeFigureOut">
              <a:rPr lang="en-US" smtClean="0"/>
              <a:pPr/>
              <a:t>10/14/2016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DDFE7-0FBA-4BEF-9C42-C6F46AC45344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7B485-7C74-460D-9C79-70A0A245B95B}" type="datetimeFigureOut">
              <a:rPr lang="en-US" smtClean="0"/>
              <a:pPr/>
              <a:t>10/14/2016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DDFE7-0FBA-4BEF-9C42-C6F46AC45344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7B485-7C74-460D-9C79-70A0A245B95B}" type="datetimeFigureOut">
              <a:rPr lang="en-US" smtClean="0"/>
              <a:pPr/>
              <a:t>10/14/2016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DDFE7-0FBA-4BEF-9C42-C6F46AC45344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7B485-7C74-460D-9C79-70A0A245B95B}" type="datetimeFigureOut">
              <a:rPr lang="en-US" smtClean="0"/>
              <a:pPr/>
              <a:t>10/14/2016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DDFE7-0FBA-4BEF-9C42-C6F46AC45344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7B485-7C74-460D-9C79-70A0A245B95B}" type="datetimeFigureOut">
              <a:rPr lang="en-US" smtClean="0"/>
              <a:pPr/>
              <a:t>10/14/2016</a:t>
            </a:fld>
            <a:endParaRPr lang="en-US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DDFE7-0FBA-4BEF-9C42-C6F46AC45344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7B485-7C74-460D-9C79-70A0A245B95B}" type="datetimeFigureOut">
              <a:rPr lang="en-US" smtClean="0"/>
              <a:pPr/>
              <a:t>10/14/2016</a:t>
            </a:fld>
            <a:endParaRPr lang="en-US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DDFE7-0FBA-4BEF-9C42-C6F46AC45344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7B485-7C74-460D-9C79-70A0A245B95B}" type="datetimeFigureOut">
              <a:rPr lang="en-US" smtClean="0"/>
              <a:pPr/>
              <a:t>10/14/2016</a:t>
            </a:fld>
            <a:endParaRPr lang="en-US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DDFE7-0FBA-4BEF-9C42-C6F46AC45344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7B485-7C74-460D-9C79-70A0A245B95B}" type="datetimeFigureOut">
              <a:rPr lang="en-US" smtClean="0"/>
              <a:pPr/>
              <a:t>10/14/2016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DDFE7-0FBA-4BEF-9C42-C6F46AC45344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7B485-7C74-460D-9C79-70A0A245B95B}" type="datetimeFigureOut">
              <a:rPr lang="en-US" smtClean="0"/>
              <a:pPr/>
              <a:t>10/14/2016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DDFE7-0FBA-4BEF-9C42-C6F46AC45344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47B485-7C74-460D-9C79-70A0A245B95B}" type="datetimeFigureOut">
              <a:rPr lang="en-US" smtClean="0"/>
              <a:pPr/>
              <a:t>10/14/2016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4DDFE7-0FBA-4BEF-9C42-C6F46AC45344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au 3"/>
          <p:cNvGraphicFramePr>
            <a:graphicFrameLocks noGrp="1"/>
          </p:cNvGraphicFramePr>
          <p:nvPr/>
        </p:nvGraphicFramePr>
        <p:xfrm>
          <a:off x="1052736" y="1115616"/>
          <a:ext cx="3816425" cy="4663443"/>
        </p:xfrm>
        <a:graphic>
          <a:graphicData uri="http://schemas.openxmlformats.org/drawingml/2006/table">
            <a:tbl>
              <a:tblPr/>
              <a:tblGrid>
                <a:gridCol w="1168653"/>
                <a:gridCol w="1548124"/>
                <a:gridCol w="1099648"/>
              </a:tblGrid>
              <a:tr h="82378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Name</a:t>
                      </a:r>
                    </a:p>
                  </a:txBody>
                  <a:tcPr marL="4119" marR="4119" marT="4119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Primer sequence (5'-3')</a:t>
                      </a:r>
                    </a:p>
                  </a:txBody>
                  <a:tcPr marL="4119" marR="4119" marT="4119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Target</a:t>
                      </a:r>
                    </a:p>
                  </a:txBody>
                  <a:tcPr marL="4119" marR="4119" marT="4119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378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PCR-sequencing</a:t>
                      </a:r>
                    </a:p>
                  </a:txBody>
                  <a:tcPr marL="4119" marR="4119" marT="4119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119" marR="4119" marT="4119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4119" marR="4119" marT="4119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82378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RSc1097-L</a:t>
                      </a:r>
                    </a:p>
                  </a:txBody>
                  <a:tcPr marL="4119" marR="4119" marT="4119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ourier New"/>
                        </a:rPr>
                        <a:t>GGCTCGAGCTGGCGGCAA</a:t>
                      </a:r>
                    </a:p>
                  </a:txBody>
                  <a:tcPr marL="4119" marR="4119" marT="4119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1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efpR</a:t>
                      </a:r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locus </a:t>
                      </a:r>
                      <a:endParaRPr lang="en-US" sz="800" b="0" i="1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4119" marR="4119" marT="4119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82378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RSc1097-R</a:t>
                      </a:r>
                    </a:p>
                  </a:txBody>
                  <a:tcPr marL="4119" marR="4119" marT="411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ourier New"/>
                        </a:rPr>
                        <a:t>AGGGCGCGCATGCAGACG</a:t>
                      </a:r>
                    </a:p>
                  </a:txBody>
                  <a:tcPr marL="4119" marR="4119" marT="411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1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efpR</a:t>
                      </a:r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locus </a:t>
                      </a:r>
                      <a:endParaRPr lang="en-US" sz="800" b="0" i="1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4119" marR="4119" marT="411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378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mutagenesis</a:t>
                      </a:r>
                    </a:p>
                  </a:txBody>
                  <a:tcPr marL="4119" marR="4119" marT="4119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119" marR="4119" marT="4119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4119" marR="4119" marT="4119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82378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oAP3</a:t>
                      </a:r>
                    </a:p>
                  </a:txBody>
                  <a:tcPr marL="4119" marR="4119" marT="4119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ourier New"/>
                        </a:rPr>
                        <a:t>ACCTGGACCACGCTCTAC</a:t>
                      </a:r>
                    </a:p>
                  </a:txBody>
                  <a:tcPr marL="4119" marR="4119" marT="4119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1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efpR</a:t>
                      </a:r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locus</a:t>
                      </a:r>
                      <a:endParaRPr lang="en-US" sz="800" b="0" i="1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4119" marR="4119" marT="4119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82378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oAP4</a:t>
                      </a:r>
                    </a:p>
                  </a:txBody>
                  <a:tcPr marL="4119" marR="4119" marT="411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ourier New"/>
                        </a:rPr>
                        <a:t>CGCGAGAACACCGGAAAC</a:t>
                      </a:r>
                    </a:p>
                  </a:txBody>
                  <a:tcPr marL="4119" marR="4119" marT="411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1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efpR</a:t>
                      </a:r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locus </a:t>
                      </a:r>
                      <a:endParaRPr lang="en-US" sz="800" b="0" i="1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4119" marR="4119" marT="411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378">
                <a:tc gridSpan="2"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quantitative RT-PCR</a:t>
                      </a:r>
                    </a:p>
                  </a:txBody>
                  <a:tcPr marL="4119" marR="4119" marT="4119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4119" marR="4119" marT="4119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82378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efpR_L1</a:t>
                      </a:r>
                    </a:p>
                  </a:txBody>
                  <a:tcPr marL="4119" marR="4119" marT="4119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ourier New"/>
                        </a:rPr>
                        <a:t>GCAAGCGTGTCAAGCAATG</a:t>
                      </a:r>
                    </a:p>
                  </a:txBody>
                  <a:tcPr marL="4119" marR="4119" marT="4119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1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efpR</a:t>
                      </a:r>
                    </a:p>
                  </a:txBody>
                  <a:tcPr marL="4119" marR="4119" marT="4119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82378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efpR_R1</a:t>
                      </a:r>
                    </a:p>
                  </a:txBody>
                  <a:tcPr marL="4119" marR="4119" marT="411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ourier New"/>
                        </a:rPr>
                        <a:t>AACAGTTCGGAGAGCGTGAC</a:t>
                      </a:r>
                    </a:p>
                  </a:txBody>
                  <a:tcPr marL="4119" marR="4119" marT="411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1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efpR</a:t>
                      </a:r>
                    </a:p>
                  </a:txBody>
                  <a:tcPr marL="4119" marR="4119" marT="411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2378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RSc0368_F1</a:t>
                      </a:r>
                    </a:p>
                  </a:txBody>
                  <a:tcPr marL="4119" marR="4119" marT="411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ourier New"/>
                        </a:rPr>
                        <a:t>CATCGCCTTTGTGCTGATCC</a:t>
                      </a:r>
                    </a:p>
                  </a:txBody>
                  <a:tcPr marL="4119" marR="4119" marT="411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RSc0368</a:t>
                      </a:r>
                    </a:p>
                  </a:txBody>
                  <a:tcPr marL="4119" marR="4119" marT="411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2378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RSc0368_R1</a:t>
                      </a:r>
                    </a:p>
                  </a:txBody>
                  <a:tcPr marL="4119" marR="4119" marT="411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ourier New"/>
                        </a:rPr>
                        <a:t>CCGGTGCTGTGGATCCAG</a:t>
                      </a:r>
                    </a:p>
                  </a:txBody>
                  <a:tcPr marL="4119" marR="4119" marT="411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RSc0368</a:t>
                      </a:r>
                    </a:p>
                  </a:txBody>
                  <a:tcPr marL="4119" marR="4119" marT="411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2378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RSc0403_F1</a:t>
                      </a:r>
                    </a:p>
                  </a:txBody>
                  <a:tcPr marL="4119" marR="4119" marT="411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ourier New"/>
                        </a:rPr>
                        <a:t>CGCGCGTACATCAAGGAATT</a:t>
                      </a:r>
                    </a:p>
                  </a:txBody>
                  <a:tcPr marL="4119" marR="4119" marT="411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RSc0403</a:t>
                      </a:r>
                    </a:p>
                  </a:txBody>
                  <a:tcPr marL="4119" marR="4119" marT="411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2378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RSc0403_R1</a:t>
                      </a:r>
                    </a:p>
                  </a:txBody>
                  <a:tcPr marL="4119" marR="4119" marT="411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ourier New"/>
                        </a:rPr>
                        <a:t>GCTTTGCAGGAAGTCGATGA</a:t>
                      </a:r>
                    </a:p>
                  </a:txBody>
                  <a:tcPr marL="4119" marR="4119" marT="411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RSc0403</a:t>
                      </a:r>
                    </a:p>
                  </a:txBody>
                  <a:tcPr marL="4119" marR="4119" marT="411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2378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RSp0272_F1</a:t>
                      </a:r>
                    </a:p>
                  </a:txBody>
                  <a:tcPr marL="4119" marR="4119" marT="411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ourier New"/>
                        </a:rPr>
                        <a:t>AGGCTGTGCTTTATCGTTGC</a:t>
                      </a:r>
                    </a:p>
                  </a:txBody>
                  <a:tcPr marL="4119" marR="4119" marT="411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RSp0272</a:t>
                      </a:r>
                    </a:p>
                  </a:txBody>
                  <a:tcPr marL="4119" marR="4119" marT="411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2378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RSp0272_R1</a:t>
                      </a:r>
                    </a:p>
                  </a:txBody>
                  <a:tcPr marL="4119" marR="4119" marT="411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ourier New"/>
                        </a:rPr>
                        <a:t>AAAAGTCACTGATGCTGGCC</a:t>
                      </a:r>
                    </a:p>
                  </a:txBody>
                  <a:tcPr marL="4119" marR="4119" marT="411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RSp0272</a:t>
                      </a:r>
                    </a:p>
                  </a:txBody>
                  <a:tcPr marL="4119" marR="4119" marT="411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378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ribodepletion</a:t>
                      </a:r>
                    </a:p>
                  </a:txBody>
                  <a:tcPr marL="4119" marR="4119" marT="4119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ourier New"/>
                        </a:rPr>
                        <a:t> </a:t>
                      </a:r>
                    </a:p>
                  </a:txBody>
                  <a:tcPr marL="4119" marR="4119" marT="4119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4119" marR="4119" marT="4119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82378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oNP747</a:t>
                      </a:r>
                    </a:p>
                  </a:txBody>
                  <a:tcPr marL="4119" marR="4119" marT="4119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ourier New"/>
                        </a:rPr>
                        <a:t>AAGPCATCLACCACETGCALTTA</a:t>
                      </a:r>
                    </a:p>
                  </a:txBody>
                  <a:tcPr marL="4119" marR="4119" marT="4119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23S rRNA</a:t>
                      </a:r>
                    </a:p>
                  </a:txBody>
                  <a:tcPr marL="4119" marR="4119" marT="4119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82378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oNP748</a:t>
                      </a:r>
                    </a:p>
                  </a:txBody>
                  <a:tcPr marL="4119" marR="4119" marT="411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ourier New"/>
                        </a:rPr>
                        <a:t>ATGECCCAZACGGPCCGPGTTTC</a:t>
                      </a:r>
                    </a:p>
                  </a:txBody>
                  <a:tcPr marL="4119" marR="4119" marT="411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23S rRNA</a:t>
                      </a:r>
                    </a:p>
                  </a:txBody>
                  <a:tcPr marL="4119" marR="4119" marT="411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2378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oNP749</a:t>
                      </a:r>
                    </a:p>
                  </a:txBody>
                  <a:tcPr marL="4119" marR="4119" marT="411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ourier New"/>
                        </a:rPr>
                        <a:t>TCAGECAGGETTTCACPTGTCLC</a:t>
                      </a:r>
                    </a:p>
                  </a:txBody>
                  <a:tcPr marL="4119" marR="4119" marT="411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23S rRNA</a:t>
                      </a:r>
                    </a:p>
                  </a:txBody>
                  <a:tcPr marL="4119" marR="4119" marT="411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2378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oNP750</a:t>
                      </a:r>
                    </a:p>
                  </a:txBody>
                  <a:tcPr marL="4119" marR="4119" marT="411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ourier New"/>
                        </a:rPr>
                        <a:t>TTCAECCTGPCCATPGATAGETC</a:t>
                      </a:r>
                    </a:p>
                  </a:txBody>
                  <a:tcPr marL="4119" marR="4119" marT="411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23S rRNA</a:t>
                      </a:r>
                    </a:p>
                  </a:txBody>
                  <a:tcPr marL="4119" marR="4119" marT="411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2378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oNP751</a:t>
                      </a:r>
                    </a:p>
                  </a:txBody>
                  <a:tcPr marL="4119" marR="4119" marT="411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ourier New"/>
                        </a:rPr>
                        <a:t>TTCGGEGTTZGCTATGPCGGGPT</a:t>
                      </a:r>
                    </a:p>
                  </a:txBody>
                  <a:tcPr marL="4119" marR="4119" marT="411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23S rRNA</a:t>
                      </a:r>
                    </a:p>
                  </a:txBody>
                  <a:tcPr marL="4119" marR="4119" marT="411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2378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oNP752</a:t>
                      </a:r>
                    </a:p>
                  </a:txBody>
                  <a:tcPr marL="4119" marR="4119" marT="411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ourier New"/>
                        </a:rPr>
                        <a:t>AAGACECCTTLACAPGCTTALAG</a:t>
                      </a:r>
                    </a:p>
                  </a:txBody>
                  <a:tcPr marL="4119" marR="4119" marT="411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23S rRNA</a:t>
                      </a:r>
                    </a:p>
                  </a:txBody>
                  <a:tcPr marL="4119" marR="4119" marT="411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2378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oNP753</a:t>
                      </a:r>
                    </a:p>
                  </a:txBody>
                  <a:tcPr marL="4119" marR="4119" marT="411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ourier New"/>
                        </a:rPr>
                        <a:t>ACLTAACPTCGCTLGCCCCALAC</a:t>
                      </a:r>
                    </a:p>
                  </a:txBody>
                  <a:tcPr marL="4119" marR="4119" marT="411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23S rRNA</a:t>
                      </a:r>
                    </a:p>
                  </a:txBody>
                  <a:tcPr marL="4119" marR="4119" marT="411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2378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oNP754</a:t>
                      </a:r>
                    </a:p>
                  </a:txBody>
                  <a:tcPr marL="4119" marR="4119" marT="411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ourier New"/>
                        </a:rPr>
                        <a:t>GTTTALCGGGALTTCAETCAAPA</a:t>
                      </a:r>
                    </a:p>
                  </a:txBody>
                  <a:tcPr marL="4119" marR="4119" marT="411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23S rRNA</a:t>
                      </a:r>
                    </a:p>
                  </a:txBody>
                  <a:tcPr marL="4119" marR="4119" marT="411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2378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oNP755</a:t>
                      </a:r>
                    </a:p>
                  </a:txBody>
                  <a:tcPr marL="4119" marR="4119" marT="411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ourier New"/>
                        </a:rPr>
                        <a:t>CCEGGGTGGZATTTCAEGGTLGG</a:t>
                      </a:r>
                    </a:p>
                  </a:txBody>
                  <a:tcPr marL="4119" marR="4119" marT="411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23S rRNA</a:t>
                      </a:r>
                    </a:p>
                  </a:txBody>
                  <a:tcPr marL="4119" marR="4119" marT="411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2378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oNP756</a:t>
                      </a:r>
                    </a:p>
                  </a:txBody>
                  <a:tcPr marL="4119" marR="4119" marT="411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ourier New"/>
                        </a:rPr>
                        <a:t>TATLCCCAPAGTALCTTTTAZCC</a:t>
                      </a:r>
                    </a:p>
                  </a:txBody>
                  <a:tcPr marL="4119" marR="4119" marT="411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23S rRNA</a:t>
                      </a:r>
                    </a:p>
                  </a:txBody>
                  <a:tcPr marL="4119" marR="4119" marT="411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2378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oNP757</a:t>
                      </a:r>
                    </a:p>
                  </a:txBody>
                  <a:tcPr marL="4119" marR="4119" marT="411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ourier New"/>
                        </a:rPr>
                        <a:t>GPAATCLTCATCTZCAGGCGEGT</a:t>
                      </a:r>
                    </a:p>
                  </a:txBody>
                  <a:tcPr marL="4119" marR="4119" marT="411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23S rRNA</a:t>
                      </a:r>
                    </a:p>
                  </a:txBody>
                  <a:tcPr marL="4119" marR="4119" marT="411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2378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oNP758</a:t>
                      </a:r>
                    </a:p>
                  </a:txBody>
                  <a:tcPr marL="4119" marR="4119" marT="411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ourier New"/>
                        </a:rPr>
                        <a:t>CGGZATTAGLTAGTLTTTCPACT</a:t>
                      </a:r>
                    </a:p>
                  </a:txBody>
                  <a:tcPr marL="4119" marR="4119" marT="411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16S rRNA</a:t>
                      </a:r>
                    </a:p>
                  </a:txBody>
                  <a:tcPr marL="4119" marR="4119" marT="411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2378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oNP759</a:t>
                      </a:r>
                    </a:p>
                  </a:txBody>
                  <a:tcPr marL="4119" marR="4119" marT="411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ourier New"/>
                        </a:rPr>
                        <a:t>CCTTETTCTTLCGGZACCGTLAT</a:t>
                      </a:r>
                    </a:p>
                  </a:txBody>
                  <a:tcPr marL="4119" marR="4119" marT="411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16S rRNA</a:t>
                      </a:r>
                    </a:p>
                  </a:txBody>
                  <a:tcPr marL="4119" marR="4119" marT="411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2378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16S-740</a:t>
                      </a:r>
                      <a:r>
                        <a:rPr lang="en-US" sz="800" b="0" i="0" u="none" strike="noStrike" baseline="30000" dirty="0" smtClean="0">
                          <a:solidFill>
                            <a:srgbClr val="000000"/>
                          </a:solidFill>
                          <a:latin typeface="Arial"/>
                        </a:rPr>
                        <a:t>a</a:t>
                      </a:r>
                      <a:endParaRPr lang="en-US" sz="800" b="0" i="0" u="none" strike="noStrike" baseline="30000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4119" marR="4119" marT="411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ourier New"/>
                        </a:rPr>
                        <a:t>CCAPGGTATLTAATCLTGTTZGC</a:t>
                      </a:r>
                    </a:p>
                  </a:txBody>
                  <a:tcPr marL="4119" marR="4119" marT="411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16S rRNA</a:t>
                      </a:r>
                    </a:p>
                  </a:txBody>
                  <a:tcPr marL="4119" marR="4119" marT="411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2378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16S-1041</a:t>
                      </a:r>
                      <a:r>
                        <a:rPr lang="en-US" sz="800" b="0" i="0" u="none" strike="noStrike" baseline="30000" dirty="0" smtClean="0">
                          <a:solidFill>
                            <a:srgbClr val="000000"/>
                          </a:solidFill>
                          <a:latin typeface="Arial"/>
                        </a:rPr>
                        <a:t>a</a:t>
                      </a:r>
                      <a:endParaRPr lang="en-US" sz="800" b="0" i="0" u="none" strike="noStrike" baseline="30000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4119" marR="4119" marT="411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ourier New"/>
                        </a:rPr>
                        <a:t>GGGALTTAALCCAALATCTCECG</a:t>
                      </a:r>
                    </a:p>
                  </a:txBody>
                  <a:tcPr marL="4119" marR="4119" marT="411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16S rRNA</a:t>
                      </a:r>
                    </a:p>
                  </a:txBody>
                  <a:tcPr marL="4119" marR="4119" marT="411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2378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16S-1333</a:t>
                      </a:r>
                      <a:r>
                        <a:rPr lang="en-US" sz="800" b="0" i="0" u="none" strike="noStrike" baseline="30000" dirty="0" smtClean="0">
                          <a:solidFill>
                            <a:srgbClr val="000000"/>
                          </a:solidFill>
                          <a:latin typeface="Arial"/>
                        </a:rPr>
                        <a:t>a</a:t>
                      </a:r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4119" marR="4119" marT="411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ourier New"/>
                        </a:rPr>
                        <a:t>GGZGTGACPGGCGGZGTGTECAA</a:t>
                      </a:r>
                    </a:p>
                  </a:txBody>
                  <a:tcPr marL="4119" marR="4119" marT="411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16S rRNA</a:t>
                      </a:r>
                    </a:p>
                  </a:txBody>
                  <a:tcPr marL="4119" marR="4119" marT="411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2378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oNP760</a:t>
                      </a:r>
                    </a:p>
                  </a:txBody>
                  <a:tcPr marL="4119" marR="4119" marT="411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ourier New"/>
                        </a:rPr>
                        <a:t>TGAEACGALTCCGCPCCGATPAT</a:t>
                      </a:r>
                    </a:p>
                  </a:txBody>
                  <a:tcPr marL="4119" marR="4119" marT="411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5S rRNA</a:t>
                      </a:r>
                    </a:p>
                  </a:txBody>
                  <a:tcPr marL="4119" marR="4119" marT="411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2378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oNP761</a:t>
                      </a:r>
                    </a:p>
                  </a:txBody>
                  <a:tcPr marL="4119" marR="4119" marT="411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ourier New"/>
                        </a:rPr>
                        <a:t>ACCETAGCPAGTCGPTACCALCC</a:t>
                      </a:r>
                    </a:p>
                  </a:txBody>
                  <a:tcPr marL="4119" marR="4119" marT="411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5S rRNA</a:t>
                      </a:r>
                    </a:p>
                  </a:txBody>
                  <a:tcPr marL="4119" marR="4119" marT="411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2378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oNP762</a:t>
                      </a:r>
                    </a:p>
                  </a:txBody>
                  <a:tcPr marL="4119" marR="4119" marT="411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ourier New"/>
                        </a:rPr>
                        <a:t>TCAPGTGGTZAGAGCECCGTLTT</a:t>
                      </a:r>
                    </a:p>
                  </a:txBody>
                  <a:tcPr marL="4119" marR="4119" marT="411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tRNA-Ala(TGC)</a:t>
                      </a:r>
                    </a:p>
                  </a:txBody>
                  <a:tcPr marL="4119" marR="4119" marT="411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2378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oNP763</a:t>
                      </a:r>
                    </a:p>
                  </a:txBody>
                  <a:tcPr marL="4119" marR="4119" marT="411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ourier New"/>
                        </a:rPr>
                        <a:t>TCAPCTGGGEGAGCALCTGCZTT</a:t>
                      </a:r>
                    </a:p>
                  </a:txBody>
                  <a:tcPr marL="4119" marR="4119" marT="411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 dirty="0" err="1">
                          <a:solidFill>
                            <a:srgbClr val="000000"/>
                          </a:solidFill>
                          <a:latin typeface="Arial"/>
                        </a:rPr>
                        <a:t>tRNA</a:t>
                      </a:r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-Ile(GAT)</a:t>
                      </a:r>
                    </a:p>
                  </a:txBody>
                  <a:tcPr marL="4119" marR="4119" marT="411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ZoneTexte 4"/>
          <p:cNvSpPr txBox="1"/>
          <p:nvPr/>
        </p:nvSpPr>
        <p:spPr>
          <a:xfrm>
            <a:off x="949664" y="5844044"/>
            <a:ext cx="3919496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Note</a:t>
            </a:r>
            <a:r>
              <a:rPr lang="en-US" sz="1100" dirty="0">
                <a:latin typeface="Times New Roman" pitchFamily="18" charset="0"/>
                <a:cs typeface="Times New Roman" pitchFamily="18" charset="0"/>
              </a:rPr>
              <a:t>. All </a:t>
            </a:r>
            <a:r>
              <a:rPr lang="en-US" sz="1100" dirty="0" err="1" smtClean="0">
                <a:latin typeface="Times New Roman" pitchFamily="18" charset="0"/>
                <a:cs typeface="Times New Roman" pitchFamily="18" charset="0"/>
              </a:rPr>
              <a:t>oligos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 in </a:t>
            </a:r>
            <a:r>
              <a:rPr lang="en-US" sz="1100" dirty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1100" dirty="0" err="1" smtClean="0">
                <a:latin typeface="Times New Roman" pitchFamily="18" charset="0"/>
                <a:cs typeface="Times New Roman" pitchFamily="18" charset="0"/>
              </a:rPr>
              <a:t>ribodepletion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 section </a:t>
            </a:r>
            <a:r>
              <a:rPr lang="en-US" sz="1100" dirty="0">
                <a:latin typeface="Times New Roman" pitchFamily="18" charset="0"/>
                <a:cs typeface="Times New Roman" pitchFamily="18" charset="0"/>
              </a:rPr>
              <a:t>are 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modified in </a:t>
            </a:r>
            <a:r>
              <a:rPr lang="en-US" sz="1100" dirty="0">
                <a:latin typeface="Times New Roman" pitchFamily="18" charset="0"/>
                <a:cs typeface="Times New Roman" pitchFamily="18" charset="0"/>
              </a:rPr>
              <a:t>5’ 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with </a:t>
            </a:r>
            <a:r>
              <a:rPr lang="en-US" sz="1100" dirty="0" err="1" smtClean="0">
                <a:latin typeface="Times New Roman" pitchFamily="18" charset="0"/>
                <a:cs typeface="Times New Roman" pitchFamily="18" charset="0"/>
              </a:rPr>
              <a:t>Biotine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-TEG </a:t>
            </a:r>
            <a:r>
              <a:rPr lang="en-US" sz="1100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1100" dirty="0" err="1">
                <a:latin typeface="Times New Roman" pitchFamily="18" charset="0"/>
                <a:cs typeface="Times New Roman" pitchFamily="18" charset="0"/>
              </a:rPr>
              <a:t>Eurogentec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). Bases </a:t>
            </a:r>
            <a:r>
              <a:rPr lang="en-US" sz="1100" dirty="0">
                <a:latin typeface="Times New Roman" pitchFamily="18" charset="0"/>
                <a:cs typeface="Times New Roman" pitchFamily="18" charset="0"/>
              </a:rPr>
              <a:t>E, L, P and 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Z correspond </a:t>
            </a:r>
            <a:r>
              <a:rPr lang="en-US" sz="1100" dirty="0">
                <a:latin typeface="Times New Roman" pitchFamily="18" charset="0"/>
                <a:cs typeface="Times New Roman" pitchFamily="18" charset="0"/>
              </a:rPr>
              <a:t>to A, C, G and 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T, 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LNA bases respectively.</a:t>
            </a:r>
          </a:p>
          <a:p>
            <a:pPr algn="just"/>
            <a:endParaRPr lang="en-US" sz="11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fr-FR" sz="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800" baseline="30000" dirty="0" smtClean="0">
                <a:latin typeface="Times New Roman" pitchFamily="18" charset="0"/>
                <a:cs typeface="Times New Roman" pitchFamily="18" charset="0"/>
              </a:rPr>
              <a:t>a </a:t>
            </a:r>
            <a:r>
              <a:rPr lang="fr-FR" sz="800" dirty="0" err="1" smtClean="0">
                <a:latin typeface="Times New Roman" pitchFamily="18" charset="0"/>
                <a:cs typeface="Times New Roman" pitchFamily="18" charset="0"/>
              </a:rPr>
              <a:t>Sallet</a:t>
            </a:r>
            <a:r>
              <a:rPr lang="fr-FR" sz="800" dirty="0" smtClean="0">
                <a:latin typeface="Times New Roman" pitchFamily="18" charset="0"/>
                <a:cs typeface="Times New Roman" pitchFamily="18" charset="0"/>
              </a:rPr>
              <a:t> E, Roux B, </a:t>
            </a:r>
            <a:r>
              <a:rPr lang="fr-FR" sz="800" dirty="0" err="1" smtClean="0">
                <a:latin typeface="Times New Roman" pitchFamily="18" charset="0"/>
                <a:cs typeface="Times New Roman" pitchFamily="18" charset="0"/>
              </a:rPr>
              <a:t>Sauviac</a:t>
            </a:r>
            <a:r>
              <a:rPr lang="fr-FR" sz="800" dirty="0" smtClean="0">
                <a:latin typeface="Times New Roman" pitchFamily="18" charset="0"/>
                <a:cs typeface="Times New Roman" pitchFamily="18" charset="0"/>
              </a:rPr>
              <a:t> L, </a:t>
            </a:r>
            <a:r>
              <a:rPr lang="fr-FR" sz="800" dirty="0" err="1" smtClean="0">
                <a:latin typeface="Times New Roman" pitchFamily="18" charset="0"/>
                <a:cs typeface="Times New Roman" pitchFamily="18" charset="0"/>
              </a:rPr>
              <a:t>Jardinaud</a:t>
            </a:r>
            <a:r>
              <a:rPr lang="fr-FR" sz="800" dirty="0" smtClean="0">
                <a:latin typeface="Times New Roman" pitchFamily="18" charset="0"/>
                <a:cs typeface="Times New Roman" pitchFamily="18" charset="0"/>
              </a:rPr>
              <a:t> M-F, </a:t>
            </a:r>
            <a:r>
              <a:rPr lang="fr-FR" sz="800" dirty="0" err="1" smtClean="0">
                <a:latin typeface="Times New Roman" pitchFamily="18" charset="0"/>
                <a:cs typeface="Times New Roman" pitchFamily="18" charset="0"/>
              </a:rPr>
              <a:t>Carrere</a:t>
            </a:r>
            <a:r>
              <a:rPr lang="fr-FR" sz="800" dirty="0" smtClean="0">
                <a:latin typeface="Times New Roman" pitchFamily="18" charset="0"/>
                <a:cs typeface="Times New Roman" pitchFamily="18" charset="0"/>
              </a:rPr>
              <a:t> S, </a:t>
            </a:r>
            <a:r>
              <a:rPr lang="fr-FR" sz="800" dirty="0" err="1" smtClean="0">
                <a:latin typeface="Times New Roman" pitchFamily="18" charset="0"/>
                <a:cs typeface="Times New Roman" pitchFamily="18" charset="0"/>
              </a:rPr>
              <a:t>Faraut</a:t>
            </a:r>
            <a:r>
              <a:rPr lang="fr-FR" sz="800" dirty="0" smtClean="0">
                <a:latin typeface="Times New Roman" pitchFamily="18" charset="0"/>
                <a:cs typeface="Times New Roman" pitchFamily="18" charset="0"/>
              </a:rPr>
              <a:t> T, de Carvalho-</a:t>
            </a:r>
            <a:r>
              <a:rPr lang="fr-FR" sz="800" dirty="0" err="1" smtClean="0">
                <a:latin typeface="Times New Roman" pitchFamily="18" charset="0"/>
                <a:cs typeface="Times New Roman" pitchFamily="18" charset="0"/>
              </a:rPr>
              <a:t>Niebel</a:t>
            </a:r>
            <a:r>
              <a:rPr lang="fr-FR" sz="800" dirty="0" smtClean="0">
                <a:latin typeface="Times New Roman" pitchFamily="18" charset="0"/>
                <a:cs typeface="Times New Roman" pitchFamily="18" charset="0"/>
              </a:rPr>
              <a:t> F, </a:t>
            </a:r>
            <a:r>
              <a:rPr lang="fr-FR" sz="800" dirty="0" err="1" smtClean="0">
                <a:latin typeface="Times New Roman" pitchFamily="18" charset="0"/>
                <a:cs typeface="Times New Roman" pitchFamily="18" charset="0"/>
              </a:rPr>
              <a:t>Gouzy</a:t>
            </a:r>
            <a:r>
              <a:rPr lang="fr-FR" sz="800" dirty="0" smtClean="0">
                <a:latin typeface="Times New Roman" pitchFamily="18" charset="0"/>
                <a:cs typeface="Times New Roman" pitchFamily="18" charset="0"/>
              </a:rPr>
              <a:t> J, </a:t>
            </a:r>
            <a:r>
              <a:rPr lang="fr-FR" sz="800" dirty="0" err="1" smtClean="0">
                <a:latin typeface="Times New Roman" pitchFamily="18" charset="0"/>
                <a:cs typeface="Times New Roman" pitchFamily="18" charset="0"/>
              </a:rPr>
              <a:t>Gamas</a:t>
            </a:r>
            <a:r>
              <a:rPr lang="fr-FR" sz="800" dirty="0" smtClean="0">
                <a:latin typeface="Times New Roman" pitchFamily="18" charset="0"/>
                <a:cs typeface="Times New Roman" pitchFamily="18" charset="0"/>
              </a:rPr>
              <a:t> P, Capela D, </a:t>
            </a:r>
            <a:r>
              <a:rPr lang="fr-FR" sz="800" dirty="0" err="1" smtClean="0">
                <a:latin typeface="Times New Roman" pitchFamily="18" charset="0"/>
                <a:cs typeface="Times New Roman" pitchFamily="18" charset="0"/>
              </a:rPr>
              <a:t>Bruand</a:t>
            </a:r>
            <a:r>
              <a:rPr lang="fr-FR" sz="800" dirty="0" smtClean="0">
                <a:latin typeface="Times New Roman" pitchFamily="18" charset="0"/>
                <a:cs typeface="Times New Roman" pitchFamily="18" charset="0"/>
              </a:rPr>
              <a:t> C, </a:t>
            </a:r>
            <a:r>
              <a:rPr lang="fr-FR" sz="800" dirty="0" err="1" smtClean="0">
                <a:latin typeface="Times New Roman" pitchFamily="18" charset="0"/>
                <a:cs typeface="Times New Roman" pitchFamily="18" charset="0"/>
              </a:rPr>
              <a:t>Schiex</a:t>
            </a:r>
            <a:r>
              <a:rPr lang="fr-FR" sz="800" dirty="0" smtClean="0">
                <a:latin typeface="Times New Roman" pitchFamily="18" charset="0"/>
                <a:cs typeface="Times New Roman" pitchFamily="18" charset="0"/>
              </a:rPr>
              <a:t> T. 2013. </a:t>
            </a:r>
            <a:r>
              <a:rPr lang="fr-FR" sz="800" dirty="0" err="1" smtClean="0">
                <a:latin typeface="Times New Roman" pitchFamily="18" charset="0"/>
                <a:cs typeface="Times New Roman" pitchFamily="18" charset="0"/>
              </a:rPr>
              <a:t>Next</a:t>
            </a:r>
            <a:r>
              <a:rPr lang="fr-FR" sz="8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fr-FR" sz="800" dirty="0" err="1" smtClean="0">
                <a:latin typeface="Times New Roman" pitchFamily="18" charset="0"/>
                <a:cs typeface="Times New Roman" pitchFamily="18" charset="0"/>
              </a:rPr>
              <a:t>Generation</a:t>
            </a:r>
            <a:r>
              <a:rPr lang="fr-FR" sz="800" dirty="0" smtClean="0">
                <a:latin typeface="Times New Roman" pitchFamily="18" charset="0"/>
                <a:cs typeface="Times New Roman" pitchFamily="18" charset="0"/>
              </a:rPr>
              <a:t> Annotation of </a:t>
            </a:r>
            <a:r>
              <a:rPr lang="fr-FR" sz="800" dirty="0" err="1" smtClean="0">
                <a:latin typeface="Times New Roman" pitchFamily="18" charset="0"/>
                <a:cs typeface="Times New Roman" pitchFamily="18" charset="0"/>
              </a:rPr>
              <a:t>Prokaryotic</a:t>
            </a:r>
            <a:r>
              <a:rPr lang="fr-FR" sz="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800" dirty="0" err="1" smtClean="0">
                <a:latin typeface="Times New Roman" pitchFamily="18" charset="0"/>
                <a:cs typeface="Times New Roman" pitchFamily="18" charset="0"/>
              </a:rPr>
              <a:t>Genomes</a:t>
            </a:r>
            <a:r>
              <a:rPr lang="fr-FR" sz="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800" dirty="0" err="1" smtClean="0">
                <a:latin typeface="Times New Roman" pitchFamily="18" charset="0"/>
                <a:cs typeface="Times New Roman" pitchFamily="18" charset="0"/>
              </a:rPr>
              <a:t>with</a:t>
            </a:r>
            <a:r>
              <a:rPr lang="fr-FR" sz="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800" dirty="0" err="1" smtClean="0">
                <a:latin typeface="Times New Roman" pitchFamily="18" charset="0"/>
                <a:cs typeface="Times New Roman" pitchFamily="18" charset="0"/>
              </a:rPr>
              <a:t>EuGene</a:t>
            </a:r>
            <a:r>
              <a:rPr lang="fr-FR" sz="800" dirty="0" smtClean="0">
                <a:latin typeface="Times New Roman" pitchFamily="18" charset="0"/>
                <a:cs typeface="Times New Roman" pitchFamily="18" charset="0"/>
              </a:rPr>
              <a:t>-P: Application to </a:t>
            </a:r>
            <a:r>
              <a:rPr lang="fr-FR" sz="800" dirty="0" err="1" smtClean="0">
                <a:latin typeface="Times New Roman" pitchFamily="18" charset="0"/>
                <a:cs typeface="Times New Roman" pitchFamily="18" charset="0"/>
              </a:rPr>
              <a:t>Sinorhizobium</a:t>
            </a:r>
            <a:r>
              <a:rPr lang="fr-FR" sz="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800" dirty="0" err="1" smtClean="0">
                <a:latin typeface="Times New Roman" pitchFamily="18" charset="0"/>
                <a:cs typeface="Times New Roman" pitchFamily="18" charset="0"/>
              </a:rPr>
              <a:t>meliloti</a:t>
            </a:r>
            <a:r>
              <a:rPr lang="fr-FR" sz="800" dirty="0" smtClean="0">
                <a:latin typeface="Times New Roman" pitchFamily="18" charset="0"/>
                <a:cs typeface="Times New Roman" pitchFamily="18" charset="0"/>
              </a:rPr>
              <a:t> 2011. DNA </a:t>
            </a:r>
            <a:r>
              <a:rPr lang="fr-FR" sz="800" dirty="0" err="1" smtClean="0">
                <a:latin typeface="Times New Roman" pitchFamily="18" charset="0"/>
                <a:cs typeface="Times New Roman" pitchFamily="18" charset="0"/>
              </a:rPr>
              <a:t>Res</a:t>
            </a:r>
            <a:r>
              <a:rPr lang="fr-FR" sz="800" dirty="0" smtClean="0">
                <a:latin typeface="Times New Roman" pitchFamily="18" charset="0"/>
                <a:cs typeface="Times New Roman" pitchFamily="18" charset="0"/>
              </a:rPr>
              <a:t> 20:339–354. </a:t>
            </a:r>
          </a:p>
        </p:txBody>
      </p:sp>
      <p:sp>
        <p:nvSpPr>
          <p:cNvPr id="7" name="ZoneTexte 6"/>
          <p:cNvSpPr txBox="1"/>
          <p:nvPr/>
        </p:nvSpPr>
        <p:spPr>
          <a:xfrm>
            <a:off x="967080" y="755576"/>
            <a:ext cx="38884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S5 Table. Primers used in this study</a:t>
            </a:r>
            <a:endParaRPr lang="fr-FR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967080" y="395536"/>
            <a:ext cx="94448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smtClean="0">
                <a:latin typeface="Times New Roman" pitchFamily="18" charset="0"/>
                <a:cs typeface="Times New Roman" pitchFamily="18" charset="0"/>
              </a:rPr>
              <a:t>Perrier et al.</a:t>
            </a:r>
            <a:endParaRPr lang="fr-FR" sz="1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245</Words>
  <Application>Microsoft Office PowerPoint</Application>
  <PresentationFormat>Affichage à l'écran (4:3)</PresentationFormat>
  <Paragraphs>115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Diapositive 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anperrier</dc:creator>
  <cp:lastModifiedBy>aguidot</cp:lastModifiedBy>
  <cp:revision>10</cp:revision>
  <dcterms:created xsi:type="dcterms:W3CDTF">2016-10-14T11:12:00Z</dcterms:created>
  <dcterms:modified xsi:type="dcterms:W3CDTF">2016-10-14T13:32:34Z</dcterms:modified>
</cp:coreProperties>
</file>