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61" r:id="rId5"/>
    <p:sldId id="260" r:id="rId6"/>
  </p:sldIdLst>
  <p:sldSz cx="6858000" cy="9144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7029" autoAdjust="0"/>
  </p:normalViewPr>
  <p:slideViewPr>
    <p:cSldViewPr>
      <p:cViewPr>
        <p:scale>
          <a:sx n="70" d="100"/>
          <a:sy n="70" d="100"/>
        </p:scale>
        <p:origin x="-2064" y="-7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UTMXRTFS01NT\RO-ADMIN\Division\Dept.%20Exp%20Rad%20Oncology\Lab%20Files\Lab%20Lin\Holly's%20land\Research%20Data\animal%20work\01162015%20in%20vivo%20foci%20quantification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hliu5\Desktop\Caspase%207%20_RESULTS__score_data%2020150326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Sheet2!$M$3:$M$8</c:f>
                <c:numCache>
                  <c:formatCode>General</c:formatCode>
                  <c:ptCount val="6"/>
                  <c:pt idx="0">
                    <c:v>3.2145502536643185</c:v>
                  </c:pt>
                  <c:pt idx="1">
                    <c:v>9.2189418529942504</c:v>
                  </c:pt>
                  <c:pt idx="2">
                    <c:v>12.170090842352456</c:v>
                  </c:pt>
                  <c:pt idx="3">
                    <c:v>5.8404718226450756</c:v>
                  </c:pt>
                  <c:pt idx="4">
                    <c:v>8.6538366571647884</c:v>
                  </c:pt>
                  <c:pt idx="5">
                    <c:v>12.368867728651988</c:v>
                  </c:pt>
                </c:numCache>
              </c:numRef>
            </c:plus>
            <c:minus>
              <c:numRef>
                <c:f>Sheet2!$M$3:$M$8</c:f>
                <c:numCache>
                  <c:formatCode>General</c:formatCode>
                  <c:ptCount val="6"/>
                  <c:pt idx="0">
                    <c:v>3.2145502536643185</c:v>
                  </c:pt>
                  <c:pt idx="1">
                    <c:v>9.2189418529942504</c:v>
                  </c:pt>
                  <c:pt idx="2">
                    <c:v>12.170090842352456</c:v>
                  </c:pt>
                  <c:pt idx="3">
                    <c:v>5.8404718226450756</c:v>
                  </c:pt>
                  <c:pt idx="4">
                    <c:v>8.6538366571647884</c:v>
                  </c:pt>
                  <c:pt idx="5">
                    <c:v>12.368867728651988</c:v>
                  </c:pt>
                </c:numCache>
              </c:numRef>
            </c:minus>
          </c:errBars>
          <c:cat>
            <c:strRef>
              <c:f>Sheet2!$K$3:$K$8</c:f>
              <c:strCache>
                <c:ptCount val="6"/>
                <c:pt idx="0">
                  <c:v>control</c:v>
                </c:pt>
                <c:pt idx="1">
                  <c:v>IR</c:v>
                </c:pt>
                <c:pt idx="2">
                  <c:v>chemo</c:v>
                </c:pt>
                <c:pt idx="3">
                  <c:v>chemo+Gane</c:v>
                </c:pt>
                <c:pt idx="4">
                  <c:v>chemo+IR</c:v>
                </c:pt>
                <c:pt idx="5">
                  <c:v>chemo+IR+Gane</c:v>
                </c:pt>
              </c:strCache>
            </c:strRef>
          </c:cat>
          <c:val>
            <c:numRef>
              <c:f>Sheet2!$L$3:$L$8</c:f>
              <c:numCache>
                <c:formatCode>General</c:formatCode>
                <c:ptCount val="6"/>
                <c:pt idx="0">
                  <c:v>14</c:v>
                </c:pt>
                <c:pt idx="1">
                  <c:v>85.833333333333329</c:v>
                </c:pt>
                <c:pt idx="2">
                  <c:v>29.666666666666668</c:v>
                </c:pt>
                <c:pt idx="3">
                  <c:v>27.333333333333332</c:v>
                </c:pt>
                <c:pt idx="4">
                  <c:v>98.666666666666671</c:v>
                </c:pt>
                <c:pt idx="5">
                  <c:v>123.83333333333333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4426240"/>
        <c:axId val="114427776"/>
      </c:barChart>
      <c:catAx>
        <c:axId val="11442624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14427776"/>
        <c:crosses val="autoZero"/>
        <c:auto val="1"/>
        <c:lblAlgn val="ctr"/>
        <c:lblOffset val="100"/>
        <c:noMultiLvlLbl val="0"/>
      </c:catAx>
      <c:valAx>
        <c:axId val="114427776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 smtClean="0"/>
                  <a:t>53BP1 foci per field</a:t>
                </a:r>
                <a:endParaRPr lang="en-US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1442624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200" b="1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'score_Tum (3)'!$C$1</c:f>
              <c:strCache>
                <c:ptCount val="1"/>
                <c:pt idx="0">
                  <c:v>Score/tum cell</c:v>
                </c:pt>
              </c:strCache>
            </c:strRef>
          </c:tx>
          <c:spPr>
            <a:solidFill>
              <a:schemeClr val="tx1"/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'score_Tum (3)'!$F$2:$F$7</c:f>
                <c:numCache>
                  <c:formatCode>General</c:formatCode>
                  <c:ptCount val="6"/>
                  <c:pt idx="0">
                    <c:v>4.2711887737779501E-3</c:v>
                  </c:pt>
                  <c:pt idx="1">
                    <c:v>8.6579277477751742E-4</c:v>
                  </c:pt>
                  <c:pt idx="2">
                    <c:v>4.2267941075413151E-3</c:v>
                  </c:pt>
                  <c:pt idx="3">
                    <c:v>6.8697864584144419E-3</c:v>
                  </c:pt>
                  <c:pt idx="4">
                    <c:v>7.5456336761998552E-3</c:v>
                  </c:pt>
                  <c:pt idx="5">
                    <c:v>1.7038735420596255E-2</c:v>
                  </c:pt>
                </c:numCache>
              </c:numRef>
            </c:plus>
            <c:minus>
              <c:numRef>
                <c:f>'score_Tum (3)'!$F$2:$F$7</c:f>
                <c:numCache>
                  <c:formatCode>General</c:formatCode>
                  <c:ptCount val="6"/>
                  <c:pt idx="0">
                    <c:v>4.2711887737779501E-3</c:v>
                  </c:pt>
                  <c:pt idx="1">
                    <c:v>8.6579277477751742E-4</c:v>
                  </c:pt>
                  <c:pt idx="2">
                    <c:v>4.2267941075413151E-3</c:v>
                  </c:pt>
                  <c:pt idx="3">
                    <c:v>6.8697864584144419E-3</c:v>
                  </c:pt>
                  <c:pt idx="4">
                    <c:v>7.5456336761998552E-3</c:v>
                  </c:pt>
                  <c:pt idx="5">
                    <c:v>1.7038735420596255E-2</c:v>
                  </c:pt>
                </c:numCache>
              </c:numRef>
            </c:minus>
          </c:errBars>
          <c:cat>
            <c:strRef>
              <c:f>'score_Tum (3)'!$B$2:$B$7</c:f>
              <c:strCache>
                <c:ptCount val="6"/>
                <c:pt idx="0">
                  <c:v>control</c:v>
                </c:pt>
                <c:pt idx="1">
                  <c:v>Chemo</c:v>
                </c:pt>
                <c:pt idx="2">
                  <c:v>IR</c:v>
                </c:pt>
                <c:pt idx="3">
                  <c:v>Chemo+Gane</c:v>
                </c:pt>
                <c:pt idx="4">
                  <c:v>Chemo+IR</c:v>
                </c:pt>
                <c:pt idx="5">
                  <c:v>Chemo+IR+Gane</c:v>
                </c:pt>
              </c:strCache>
            </c:strRef>
          </c:cat>
          <c:val>
            <c:numRef>
              <c:f>'score_Tum (3)'!$C$2:$C$7</c:f>
              <c:numCache>
                <c:formatCode>0.00%</c:formatCode>
                <c:ptCount val="6"/>
                <c:pt idx="0">
                  <c:v>6.5593370083503978E-3</c:v>
                </c:pt>
                <c:pt idx="1">
                  <c:v>3.2012058322234234E-3</c:v>
                </c:pt>
                <c:pt idx="2">
                  <c:v>2.999468757549904E-2</c:v>
                </c:pt>
                <c:pt idx="3">
                  <c:v>2.5450262752139276E-2</c:v>
                </c:pt>
                <c:pt idx="4">
                  <c:v>6.1262634550706553E-2</c:v>
                </c:pt>
                <c:pt idx="5">
                  <c:v>9.9321885254039274E-2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4477312"/>
        <c:axId val="114487296"/>
      </c:barChart>
      <c:catAx>
        <c:axId val="11447731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en-US"/>
          </a:p>
        </c:txPr>
        <c:crossAx val="114487296"/>
        <c:crossesAt val="0"/>
        <c:auto val="1"/>
        <c:lblAlgn val="ctr"/>
        <c:lblOffset val="100"/>
        <c:noMultiLvlLbl val="0"/>
      </c:catAx>
      <c:valAx>
        <c:axId val="114487296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percentage of positive caspase-7 </a:t>
                </a:r>
              </a:p>
              <a:p>
                <a:pPr>
                  <a:defRPr/>
                </a:pPr>
                <a:r>
                  <a:rPr lang="en-US"/>
                  <a:t>in tumor cells</a:t>
                </a:r>
              </a:p>
            </c:rich>
          </c:tx>
          <c:layout/>
          <c:overlay val="0"/>
        </c:title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en-US"/>
          </a:p>
        </c:txPr>
        <c:crossAx val="11447731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0A66D997-EAB9-4EFA-A9ED-1863A4BDA50D}" type="datetimeFigureOut">
              <a:rPr lang="en-US" smtClean="0"/>
              <a:t>5/19/2016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97100" y="696913"/>
            <a:ext cx="2616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6A594E29-07F0-49BE-8A93-65C7A1E0A3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1577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594E29-07F0-49BE-8A93-65C7A1E0A33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1017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B1995-F4AF-4D54-AC90-A47E85FE6912}" type="datetimeFigureOut">
              <a:rPr lang="en-US" smtClean="0"/>
              <a:t>5/19/2016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BA8C8-52AC-433B-8495-386A28F56D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2970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B1995-F4AF-4D54-AC90-A47E85FE6912}" type="datetimeFigureOut">
              <a:rPr lang="en-US" smtClean="0"/>
              <a:t>5/19/2016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BA8C8-52AC-433B-8495-386A28F56D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9117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B1995-F4AF-4D54-AC90-A47E85FE6912}" type="datetimeFigureOut">
              <a:rPr lang="en-US" smtClean="0"/>
              <a:t>5/19/2016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BA8C8-52AC-433B-8495-386A28F56D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169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B1995-F4AF-4D54-AC90-A47E85FE6912}" type="datetimeFigureOut">
              <a:rPr lang="en-US" smtClean="0"/>
              <a:t>5/19/2016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BA8C8-52AC-433B-8495-386A28F56D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9825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B1995-F4AF-4D54-AC90-A47E85FE6912}" type="datetimeFigureOut">
              <a:rPr lang="en-US" smtClean="0"/>
              <a:t>5/19/2016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BA8C8-52AC-433B-8495-386A28F56D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9121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B1995-F4AF-4D54-AC90-A47E85FE6912}" type="datetimeFigureOut">
              <a:rPr lang="en-US" smtClean="0"/>
              <a:t>5/19/2016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BA8C8-52AC-433B-8495-386A28F56D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116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B1995-F4AF-4D54-AC90-A47E85FE6912}" type="datetimeFigureOut">
              <a:rPr lang="en-US" smtClean="0"/>
              <a:t>5/19/2016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BA8C8-52AC-433B-8495-386A28F56D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16040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B1995-F4AF-4D54-AC90-A47E85FE6912}" type="datetimeFigureOut">
              <a:rPr lang="en-US" smtClean="0"/>
              <a:t>5/19/2016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BA8C8-52AC-433B-8495-386A28F56D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63038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B1995-F4AF-4D54-AC90-A47E85FE6912}" type="datetimeFigureOut">
              <a:rPr lang="en-US" smtClean="0"/>
              <a:t>5/19/2016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BA8C8-52AC-433B-8495-386A28F56D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84083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B1995-F4AF-4D54-AC90-A47E85FE6912}" type="datetimeFigureOut">
              <a:rPr lang="en-US" smtClean="0"/>
              <a:t>5/19/2016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BA8C8-52AC-433B-8495-386A28F56D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1381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B1995-F4AF-4D54-AC90-A47E85FE6912}" type="datetimeFigureOut">
              <a:rPr lang="en-US" smtClean="0"/>
              <a:t>5/19/2016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BA8C8-52AC-433B-8495-386A28F56D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954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4B1995-F4AF-4D54-AC90-A47E85FE6912}" type="datetimeFigureOut">
              <a:rPr lang="en-US" smtClean="0"/>
              <a:t>5/19/2016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7BA8C8-52AC-433B-8495-386A28F56D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208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4.tiff"/><Relationship Id="rId18" Type="http://schemas.openxmlformats.org/officeDocument/2006/relationships/image" Target="../media/image19.tiff"/><Relationship Id="rId26" Type="http://schemas.openxmlformats.org/officeDocument/2006/relationships/image" Target="../media/image27.tiff"/><Relationship Id="rId39" Type="http://schemas.openxmlformats.org/officeDocument/2006/relationships/image" Target="../media/image40.tiff"/><Relationship Id="rId3" Type="http://schemas.openxmlformats.org/officeDocument/2006/relationships/image" Target="../media/image4.tiff"/><Relationship Id="rId21" Type="http://schemas.openxmlformats.org/officeDocument/2006/relationships/image" Target="../media/image22.tiff"/><Relationship Id="rId34" Type="http://schemas.openxmlformats.org/officeDocument/2006/relationships/image" Target="../media/image35.tiff"/><Relationship Id="rId42" Type="http://schemas.openxmlformats.org/officeDocument/2006/relationships/image" Target="../media/image43.tiff"/><Relationship Id="rId47" Type="http://schemas.openxmlformats.org/officeDocument/2006/relationships/image" Target="../media/image48.tiff"/><Relationship Id="rId50" Type="http://schemas.openxmlformats.org/officeDocument/2006/relationships/image" Target="../media/image51.tiff"/><Relationship Id="rId7" Type="http://schemas.openxmlformats.org/officeDocument/2006/relationships/image" Target="../media/image8.tiff"/><Relationship Id="rId12" Type="http://schemas.openxmlformats.org/officeDocument/2006/relationships/image" Target="../media/image13.tiff"/><Relationship Id="rId17" Type="http://schemas.openxmlformats.org/officeDocument/2006/relationships/image" Target="../media/image18.tiff"/><Relationship Id="rId25" Type="http://schemas.openxmlformats.org/officeDocument/2006/relationships/image" Target="../media/image26.tiff"/><Relationship Id="rId33" Type="http://schemas.openxmlformats.org/officeDocument/2006/relationships/image" Target="../media/image34.tiff"/><Relationship Id="rId38" Type="http://schemas.openxmlformats.org/officeDocument/2006/relationships/image" Target="../media/image39.tiff"/><Relationship Id="rId46" Type="http://schemas.openxmlformats.org/officeDocument/2006/relationships/image" Target="../media/image47.tiff"/><Relationship Id="rId2" Type="http://schemas.openxmlformats.org/officeDocument/2006/relationships/image" Target="../media/image3.tiff"/><Relationship Id="rId16" Type="http://schemas.openxmlformats.org/officeDocument/2006/relationships/image" Target="../media/image17.tiff"/><Relationship Id="rId20" Type="http://schemas.openxmlformats.org/officeDocument/2006/relationships/image" Target="../media/image21.tiff"/><Relationship Id="rId29" Type="http://schemas.openxmlformats.org/officeDocument/2006/relationships/image" Target="../media/image30.tiff"/><Relationship Id="rId41" Type="http://schemas.openxmlformats.org/officeDocument/2006/relationships/image" Target="../media/image42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tiff"/><Relationship Id="rId11" Type="http://schemas.openxmlformats.org/officeDocument/2006/relationships/image" Target="../media/image12.tiff"/><Relationship Id="rId24" Type="http://schemas.openxmlformats.org/officeDocument/2006/relationships/image" Target="../media/image25.tiff"/><Relationship Id="rId32" Type="http://schemas.openxmlformats.org/officeDocument/2006/relationships/image" Target="../media/image33.tiff"/><Relationship Id="rId37" Type="http://schemas.openxmlformats.org/officeDocument/2006/relationships/image" Target="../media/image38.tiff"/><Relationship Id="rId40" Type="http://schemas.openxmlformats.org/officeDocument/2006/relationships/image" Target="../media/image41.tiff"/><Relationship Id="rId45" Type="http://schemas.openxmlformats.org/officeDocument/2006/relationships/image" Target="../media/image46.tiff"/><Relationship Id="rId5" Type="http://schemas.openxmlformats.org/officeDocument/2006/relationships/image" Target="../media/image6.tiff"/><Relationship Id="rId15" Type="http://schemas.openxmlformats.org/officeDocument/2006/relationships/image" Target="../media/image16.tiff"/><Relationship Id="rId23" Type="http://schemas.openxmlformats.org/officeDocument/2006/relationships/image" Target="../media/image24.tiff"/><Relationship Id="rId28" Type="http://schemas.openxmlformats.org/officeDocument/2006/relationships/image" Target="../media/image29.tiff"/><Relationship Id="rId36" Type="http://schemas.openxmlformats.org/officeDocument/2006/relationships/image" Target="../media/image37.tiff"/><Relationship Id="rId49" Type="http://schemas.openxmlformats.org/officeDocument/2006/relationships/image" Target="../media/image50.tiff"/><Relationship Id="rId10" Type="http://schemas.openxmlformats.org/officeDocument/2006/relationships/image" Target="../media/image11.tiff"/><Relationship Id="rId19" Type="http://schemas.openxmlformats.org/officeDocument/2006/relationships/image" Target="../media/image20.tiff"/><Relationship Id="rId31" Type="http://schemas.openxmlformats.org/officeDocument/2006/relationships/image" Target="../media/image32.tiff"/><Relationship Id="rId44" Type="http://schemas.openxmlformats.org/officeDocument/2006/relationships/image" Target="../media/image45.tiff"/><Relationship Id="rId52" Type="http://schemas.openxmlformats.org/officeDocument/2006/relationships/image" Target="../media/image53.tiff"/><Relationship Id="rId4" Type="http://schemas.openxmlformats.org/officeDocument/2006/relationships/image" Target="../media/image5.tiff"/><Relationship Id="rId9" Type="http://schemas.openxmlformats.org/officeDocument/2006/relationships/image" Target="../media/image10.tiff"/><Relationship Id="rId14" Type="http://schemas.openxmlformats.org/officeDocument/2006/relationships/image" Target="../media/image15.tiff"/><Relationship Id="rId22" Type="http://schemas.openxmlformats.org/officeDocument/2006/relationships/image" Target="../media/image23.tiff"/><Relationship Id="rId27" Type="http://schemas.openxmlformats.org/officeDocument/2006/relationships/image" Target="../media/image28.tiff"/><Relationship Id="rId30" Type="http://schemas.openxmlformats.org/officeDocument/2006/relationships/image" Target="../media/image31.tiff"/><Relationship Id="rId35" Type="http://schemas.openxmlformats.org/officeDocument/2006/relationships/image" Target="../media/image36.tiff"/><Relationship Id="rId43" Type="http://schemas.openxmlformats.org/officeDocument/2006/relationships/image" Target="../media/image44.tiff"/><Relationship Id="rId48" Type="http://schemas.openxmlformats.org/officeDocument/2006/relationships/image" Target="../media/image49.tiff"/><Relationship Id="rId8" Type="http://schemas.openxmlformats.org/officeDocument/2006/relationships/image" Target="../media/image9.tiff"/><Relationship Id="rId51" Type="http://schemas.openxmlformats.org/officeDocument/2006/relationships/image" Target="../media/image52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jpeg"/><Relationship Id="rId13" Type="http://schemas.openxmlformats.org/officeDocument/2006/relationships/image" Target="../media/image65.png"/><Relationship Id="rId18" Type="http://schemas.openxmlformats.org/officeDocument/2006/relationships/image" Target="../media/image70.png"/><Relationship Id="rId3" Type="http://schemas.openxmlformats.org/officeDocument/2006/relationships/image" Target="../media/image56.png"/><Relationship Id="rId21" Type="http://schemas.openxmlformats.org/officeDocument/2006/relationships/image" Target="../media/image73.png"/><Relationship Id="rId7" Type="http://schemas.openxmlformats.org/officeDocument/2006/relationships/image" Target="../media/image60.png"/><Relationship Id="rId12" Type="http://schemas.openxmlformats.org/officeDocument/2006/relationships/image" Target="../media/image64.png"/><Relationship Id="rId17" Type="http://schemas.openxmlformats.org/officeDocument/2006/relationships/image" Target="../media/image69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68.png"/><Relationship Id="rId20" Type="http://schemas.openxmlformats.org/officeDocument/2006/relationships/image" Target="../media/image7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9.png"/><Relationship Id="rId11" Type="http://schemas.openxmlformats.org/officeDocument/2006/relationships/image" Target="../media/image63.png"/><Relationship Id="rId5" Type="http://schemas.openxmlformats.org/officeDocument/2006/relationships/image" Target="../media/image58.png"/><Relationship Id="rId15" Type="http://schemas.openxmlformats.org/officeDocument/2006/relationships/image" Target="../media/image67.png"/><Relationship Id="rId10" Type="http://schemas.openxmlformats.org/officeDocument/2006/relationships/image" Target="../media/image62.png"/><Relationship Id="rId19" Type="http://schemas.openxmlformats.org/officeDocument/2006/relationships/image" Target="../media/image71.png"/><Relationship Id="rId4" Type="http://schemas.openxmlformats.org/officeDocument/2006/relationships/image" Target="../media/image57.png"/><Relationship Id="rId9" Type="http://schemas.openxmlformats.org/officeDocument/2006/relationships/chart" Target="../charts/chart1.xml"/><Relationship Id="rId14" Type="http://schemas.openxmlformats.org/officeDocument/2006/relationships/image" Target="../media/image66.png"/><Relationship Id="rId22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40"/>
          <a:stretch/>
        </p:blipFill>
        <p:spPr>
          <a:xfrm rot="5400000">
            <a:off x="-464976" y="3154524"/>
            <a:ext cx="8321352" cy="2667000"/>
          </a:xfrm>
          <a:prstGeom prst="rect">
            <a:avLst/>
          </a:prstGeom>
        </p:spPr>
      </p:pic>
      <p:sp>
        <p:nvSpPr>
          <p:cNvPr id="6" name="Right Triangle 5"/>
          <p:cNvSpPr/>
          <p:nvPr/>
        </p:nvSpPr>
        <p:spPr>
          <a:xfrm flipV="1">
            <a:off x="3673646" y="8790640"/>
            <a:ext cx="593554" cy="76200"/>
          </a:xfrm>
          <a:prstGeom prst="rt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093864" y="8781593"/>
            <a:ext cx="5774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0(</a:t>
            </a:r>
            <a:r>
              <a:rPr lang="en-US" sz="1200" b="1" dirty="0" err="1" smtClean="0"/>
              <a:t>nM</a:t>
            </a:r>
            <a:r>
              <a:rPr lang="en-US" sz="1200" b="1" dirty="0" smtClean="0"/>
              <a:t>)</a:t>
            </a:r>
            <a:endParaRPr lang="en-US" sz="1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560906" y="8781593"/>
            <a:ext cx="4203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100</a:t>
            </a:r>
            <a:endParaRPr lang="en-US" sz="1200" b="1" dirty="0"/>
          </a:p>
        </p:txBody>
      </p:sp>
      <p:sp>
        <p:nvSpPr>
          <p:cNvPr id="9" name="Right Triangle 8"/>
          <p:cNvSpPr/>
          <p:nvPr/>
        </p:nvSpPr>
        <p:spPr>
          <a:xfrm flipV="1">
            <a:off x="3064046" y="8790640"/>
            <a:ext cx="593554" cy="76200"/>
          </a:xfrm>
          <a:prstGeom prst="rtTriangl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Triangle 9"/>
          <p:cNvSpPr/>
          <p:nvPr/>
        </p:nvSpPr>
        <p:spPr>
          <a:xfrm flipV="1">
            <a:off x="2457656" y="8790640"/>
            <a:ext cx="593554" cy="76200"/>
          </a:xfrm>
          <a:prstGeom prst="rt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469590" y="8783273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B050"/>
                </a:solidFill>
              </a:rPr>
              <a:t>0</a:t>
            </a:r>
            <a:endParaRPr lang="en-US" sz="1200" b="1" dirty="0">
              <a:solidFill>
                <a:srgbClr val="00B05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951704" y="8783273"/>
            <a:ext cx="4203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B050"/>
                </a:solidFill>
              </a:rPr>
              <a:t>100</a:t>
            </a:r>
            <a:endParaRPr lang="en-US" sz="1200" b="1" dirty="0">
              <a:solidFill>
                <a:srgbClr val="00B05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869198" y="8784953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0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331216" y="8784953"/>
            <a:ext cx="4203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100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483616" y="8576943"/>
            <a:ext cx="4308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4Gy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128568" y="8581340"/>
            <a:ext cx="4308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00B050"/>
                </a:solidFill>
              </a:rPr>
              <a:t>2</a:t>
            </a:r>
            <a:r>
              <a:rPr lang="en-US" sz="1200" b="1" dirty="0" smtClean="0">
                <a:solidFill>
                  <a:srgbClr val="00B050"/>
                </a:solidFill>
              </a:rPr>
              <a:t>Gy</a:t>
            </a:r>
            <a:endParaRPr lang="en-US" sz="1200" b="1" dirty="0">
              <a:solidFill>
                <a:srgbClr val="00B05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745483" y="8581340"/>
            <a:ext cx="4308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0Gy</a:t>
            </a:r>
            <a:endParaRPr lang="en-US" sz="12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19050" y="8288960"/>
            <a:ext cx="2286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Supplemental Figure 1</a:t>
            </a:r>
            <a:endParaRPr lang="en-US" dirty="0"/>
          </a:p>
        </p:txBody>
      </p:sp>
      <p:grpSp>
        <p:nvGrpSpPr>
          <p:cNvPr id="19" name="Group 42"/>
          <p:cNvGrpSpPr>
            <a:grpSpLocks/>
          </p:cNvGrpSpPr>
          <p:nvPr/>
        </p:nvGrpSpPr>
        <p:grpSpPr bwMode="auto">
          <a:xfrm>
            <a:off x="76200" y="801689"/>
            <a:ext cx="1411288" cy="569911"/>
            <a:chOff x="4706" y="192"/>
            <a:chExt cx="889" cy="359"/>
          </a:xfrm>
        </p:grpSpPr>
        <p:grpSp>
          <p:nvGrpSpPr>
            <p:cNvPr id="20" name="Group 43"/>
            <p:cNvGrpSpPr>
              <a:grpSpLocks/>
            </p:cNvGrpSpPr>
            <p:nvPr/>
          </p:nvGrpSpPr>
          <p:grpSpPr bwMode="auto">
            <a:xfrm>
              <a:off x="4781" y="344"/>
              <a:ext cx="667" cy="37"/>
              <a:chOff x="27" y="454"/>
              <a:chExt cx="667" cy="37"/>
            </a:xfrm>
          </p:grpSpPr>
          <p:sp>
            <p:nvSpPr>
              <p:cNvPr id="24" name="Rectangle 44"/>
              <p:cNvSpPr>
                <a:spLocks noChangeArrowheads="1"/>
              </p:cNvSpPr>
              <p:nvPr/>
            </p:nvSpPr>
            <p:spPr bwMode="auto">
              <a:xfrm flipH="1">
                <a:off x="361" y="454"/>
                <a:ext cx="333" cy="37"/>
              </a:xfrm>
              <a:prstGeom prst="rect">
                <a:avLst/>
              </a:prstGeom>
              <a:gradFill rotWithShape="0">
                <a:gsLst>
                  <a:gs pos="0">
                    <a:schemeClr val="tx1"/>
                  </a:gs>
                  <a:gs pos="100000">
                    <a:srgbClr val="FF0205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ea typeface="ＭＳ Ｐゴシック" pitchFamily="24" charset="-128"/>
                </a:endParaRPr>
              </a:p>
            </p:txBody>
          </p:sp>
          <p:sp>
            <p:nvSpPr>
              <p:cNvPr id="25" name="Rectangle 45"/>
              <p:cNvSpPr>
                <a:spLocks noChangeArrowheads="1"/>
              </p:cNvSpPr>
              <p:nvPr/>
            </p:nvSpPr>
            <p:spPr bwMode="auto">
              <a:xfrm flipH="1">
                <a:off x="27" y="454"/>
                <a:ext cx="334" cy="37"/>
              </a:xfrm>
              <a:prstGeom prst="rect">
                <a:avLst/>
              </a:prstGeom>
              <a:gradFill rotWithShape="0">
                <a:gsLst>
                  <a:gs pos="0">
                    <a:srgbClr val="00FF00"/>
                  </a:gs>
                  <a:gs pos="100000">
                    <a:schemeClr val="tx1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ea typeface="ＭＳ Ｐゴシック" pitchFamily="24" charset="-128"/>
                </a:endParaRPr>
              </a:p>
            </p:txBody>
          </p:sp>
        </p:grpSp>
        <p:sp>
          <p:nvSpPr>
            <p:cNvPr id="21" name="Text Box 46"/>
            <p:cNvSpPr txBox="1">
              <a:spLocks noChangeArrowheads="1"/>
            </p:cNvSpPr>
            <p:nvPr/>
          </p:nvSpPr>
          <p:spPr bwMode="auto">
            <a:xfrm>
              <a:off x="4706" y="376"/>
              <a:ext cx="443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charset="0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0" hangingPunct="0"/>
              <a:r>
                <a:rPr lang="en-US" sz="1200" b="1" dirty="0" smtClean="0">
                  <a:ea typeface="ＭＳ Ｐゴシック" pitchFamily="24" charset="-128"/>
                </a:rPr>
                <a:t>-3.9251</a:t>
              </a:r>
              <a:endParaRPr lang="en-US" sz="1200" b="1" dirty="0">
                <a:ea typeface="ＭＳ Ｐゴシック" pitchFamily="24" charset="-128"/>
              </a:endParaRPr>
            </a:p>
          </p:txBody>
        </p:sp>
        <p:sp>
          <p:nvSpPr>
            <p:cNvPr id="22" name="Text Box 47"/>
            <p:cNvSpPr txBox="1">
              <a:spLocks noChangeArrowheads="1"/>
            </p:cNvSpPr>
            <p:nvPr/>
          </p:nvSpPr>
          <p:spPr bwMode="auto">
            <a:xfrm>
              <a:off x="5184" y="377"/>
              <a:ext cx="411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charset="0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0" hangingPunct="0"/>
              <a:r>
                <a:rPr lang="en-US" sz="1200" b="1" dirty="0" smtClean="0">
                  <a:ea typeface="ＭＳ Ｐゴシック" pitchFamily="24" charset="-128"/>
                </a:rPr>
                <a:t>4.9660</a:t>
              </a:r>
              <a:endParaRPr lang="en-US" sz="1200" b="1" dirty="0">
                <a:ea typeface="ＭＳ Ｐゴシック" pitchFamily="24" charset="-128"/>
              </a:endParaRPr>
            </a:p>
          </p:txBody>
        </p:sp>
        <p:sp>
          <p:nvSpPr>
            <p:cNvPr id="23" name="Text Box 48"/>
            <p:cNvSpPr txBox="1">
              <a:spLocks noChangeArrowheads="1"/>
            </p:cNvSpPr>
            <p:nvPr/>
          </p:nvSpPr>
          <p:spPr bwMode="auto">
            <a:xfrm>
              <a:off x="4944" y="192"/>
              <a:ext cx="386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charset="0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0" hangingPunct="0"/>
              <a:r>
                <a:rPr lang="en-US" sz="1000" b="1">
                  <a:ea typeface="ＭＳ Ｐゴシック" pitchFamily="24" charset="-128"/>
                </a:rPr>
                <a:t>(Log 2)</a:t>
              </a:r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110944" y="457200"/>
            <a:ext cx="17577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RPPA of H460 cells</a:t>
            </a:r>
            <a:endParaRPr lang="en-US" sz="1600" b="1" dirty="0"/>
          </a:p>
        </p:txBody>
      </p:sp>
      <p:sp>
        <p:nvSpPr>
          <p:cNvPr id="27" name="Rectangle 26"/>
          <p:cNvSpPr/>
          <p:nvPr/>
        </p:nvSpPr>
        <p:spPr>
          <a:xfrm>
            <a:off x="2362199" y="7166938"/>
            <a:ext cx="2667001" cy="187850"/>
          </a:xfrm>
          <a:prstGeom prst="rect">
            <a:avLst/>
          </a:prstGeom>
          <a:noFill/>
          <a:ln w="952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5070144" y="7246298"/>
            <a:ext cx="1555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Cleaved Caspase-7</a:t>
            </a:r>
            <a:endParaRPr lang="en-US" sz="1400" b="1" dirty="0"/>
          </a:p>
        </p:txBody>
      </p:sp>
      <p:sp>
        <p:nvSpPr>
          <p:cNvPr id="29" name="Rectangle 28"/>
          <p:cNvSpPr/>
          <p:nvPr/>
        </p:nvSpPr>
        <p:spPr>
          <a:xfrm>
            <a:off x="2362200" y="2311121"/>
            <a:ext cx="2667001" cy="599551"/>
          </a:xfrm>
          <a:prstGeom prst="rect">
            <a:avLst/>
          </a:prstGeom>
          <a:noFill/>
          <a:ln w="952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2362199" y="4572000"/>
            <a:ext cx="2667001" cy="152400"/>
          </a:xfrm>
          <a:prstGeom prst="rect">
            <a:avLst/>
          </a:prstGeom>
          <a:noFill/>
          <a:ln w="952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5070144" y="4483925"/>
            <a:ext cx="6367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/>
              <a:t>mTOR</a:t>
            </a:r>
            <a:endParaRPr lang="en-US" sz="1400" b="1" dirty="0"/>
          </a:p>
        </p:txBody>
      </p:sp>
      <p:sp>
        <p:nvSpPr>
          <p:cNvPr id="2" name="Down Arrow 1"/>
          <p:cNvSpPr/>
          <p:nvPr/>
        </p:nvSpPr>
        <p:spPr>
          <a:xfrm rot="5400000">
            <a:off x="5022470" y="4585432"/>
            <a:ext cx="76199" cy="146462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Down Arrow 33"/>
          <p:cNvSpPr/>
          <p:nvPr/>
        </p:nvSpPr>
        <p:spPr>
          <a:xfrm rot="5400000">
            <a:off x="4988132" y="7127669"/>
            <a:ext cx="76199" cy="146462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5070144" y="2211410"/>
            <a:ext cx="5667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EGFR</a:t>
            </a:r>
            <a:endParaRPr lang="en-US" sz="1400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5070144" y="2511756"/>
            <a:ext cx="4418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/>
              <a:t>Akt</a:t>
            </a:r>
            <a:endParaRPr lang="en-US" sz="1400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5070144" y="2654829"/>
            <a:ext cx="7377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p70S6K</a:t>
            </a:r>
            <a:endParaRPr lang="en-US" sz="1400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5070144" y="2816423"/>
            <a:ext cx="360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S6</a:t>
            </a:r>
            <a:endParaRPr lang="en-US" sz="1400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5070144" y="6975673"/>
            <a:ext cx="4635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p21</a:t>
            </a:r>
            <a:endParaRPr lang="en-US" sz="1400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5070144" y="7121723"/>
            <a:ext cx="3818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/>
              <a:t>Rb</a:t>
            </a:r>
            <a:endParaRPr lang="en-US" sz="1400" b="1" dirty="0"/>
          </a:p>
        </p:txBody>
      </p:sp>
      <p:sp>
        <p:nvSpPr>
          <p:cNvPr id="41" name="Down Arrow 40"/>
          <p:cNvSpPr/>
          <p:nvPr/>
        </p:nvSpPr>
        <p:spPr>
          <a:xfrm rot="5400000">
            <a:off x="5000832" y="2295319"/>
            <a:ext cx="76199" cy="146462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Down Arrow 41"/>
          <p:cNvSpPr/>
          <p:nvPr/>
        </p:nvSpPr>
        <p:spPr>
          <a:xfrm rot="5400000">
            <a:off x="5000832" y="2631869"/>
            <a:ext cx="76199" cy="146462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Down Arrow 42"/>
          <p:cNvSpPr/>
          <p:nvPr/>
        </p:nvSpPr>
        <p:spPr>
          <a:xfrm rot="5400000">
            <a:off x="5007182" y="2714419"/>
            <a:ext cx="76199" cy="146462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Down Arrow 43"/>
          <p:cNvSpPr/>
          <p:nvPr/>
        </p:nvSpPr>
        <p:spPr>
          <a:xfrm rot="5400000">
            <a:off x="5000832" y="7261019"/>
            <a:ext cx="76199" cy="146462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2360151" y="4391352"/>
            <a:ext cx="2667001" cy="89976"/>
          </a:xfrm>
          <a:prstGeom prst="rect">
            <a:avLst/>
          </a:prstGeom>
          <a:noFill/>
          <a:ln w="952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/>
          <p:cNvSpPr txBox="1"/>
          <p:nvPr/>
        </p:nvSpPr>
        <p:spPr>
          <a:xfrm>
            <a:off x="5074647" y="4258508"/>
            <a:ext cx="4065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/>
              <a:t>Src</a:t>
            </a:r>
            <a:endParaRPr lang="en-US" sz="1400" b="1" dirty="0"/>
          </a:p>
        </p:txBody>
      </p:sp>
      <p:sp>
        <p:nvSpPr>
          <p:cNvPr id="47" name="Down Arrow 46"/>
          <p:cNvSpPr/>
          <p:nvPr/>
        </p:nvSpPr>
        <p:spPr>
          <a:xfrm rot="5400000">
            <a:off x="5026973" y="4360015"/>
            <a:ext cx="76199" cy="146462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2362200" y="3445044"/>
            <a:ext cx="2667001" cy="288756"/>
          </a:xfrm>
          <a:prstGeom prst="rect">
            <a:avLst/>
          </a:prstGeom>
          <a:noFill/>
          <a:ln w="952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/>
          <p:cNvSpPr txBox="1"/>
          <p:nvPr/>
        </p:nvSpPr>
        <p:spPr>
          <a:xfrm>
            <a:off x="5080227" y="3310647"/>
            <a:ext cx="4418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/>
              <a:t>Akt</a:t>
            </a:r>
            <a:endParaRPr lang="en-US" sz="1400" b="1" dirty="0"/>
          </a:p>
        </p:txBody>
      </p:sp>
      <p:sp>
        <p:nvSpPr>
          <p:cNvPr id="51" name="Down Arrow 50"/>
          <p:cNvSpPr/>
          <p:nvPr/>
        </p:nvSpPr>
        <p:spPr>
          <a:xfrm rot="5400000">
            <a:off x="5032553" y="3426278"/>
            <a:ext cx="76199" cy="146462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/>
          <p:cNvSpPr txBox="1"/>
          <p:nvPr/>
        </p:nvSpPr>
        <p:spPr>
          <a:xfrm>
            <a:off x="5076347" y="3443414"/>
            <a:ext cx="5725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GSK3</a:t>
            </a:r>
            <a:endParaRPr lang="en-US" sz="1400" b="1" dirty="0"/>
          </a:p>
        </p:txBody>
      </p:sp>
      <p:sp>
        <p:nvSpPr>
          <p:cNvPr id="53" name="Down Arrow 52"/>
          <p:cNvSpPr/>
          <p:nvPr/>
        </p:nvSpPr>
        <p:spPr>
          <a:xfrm rot="5400000">
            <a:off x="5028673" y="3530797"/>
            <a:ext cx="76199" cy="146462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/>
          <p:cNvSpPr txBox="1"/>
          <p:nvPr/>
        </p:nvSpPr>
        <p:spPr>
          <a:xfrm>
            <a:off x="5083758" y="3575820"/>
            <a:ext cx="6190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MEK1</a:t>
            </a:r>
            <a:endParaRPr lang="en-US" sz="1400" b="1" dirty="0"/>
          </a:p>
        </p:txBody>
      </p:sp>
      <p:sp>
        <p:nvSpPr>
          <p:cNvPr id="55" name="Down Arrow 54"/>
          <p:cNvSpPr/>
          <p:nvPr/>
        </p:nvSpPr>
        <p:spPr>
          <a:xfrm rot="5400000">
            <a:off x="5036084" y="3652610"/>
            <a:ext cx="76199" cy="146462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334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36"/>
          <a:stretch/>
        </p:blipFill>
        <p:spPr>
          <a:xfrm rot="5400000">
            <a:off x="-328948" y="2866578"/>
            <a:ext cx="8354096" cy="2971799"/>
          </a:xfrm>
          <a:prstGeom prst="rect">
            <a:avLst/>
          </a:prstGeom>
        </p:spPr>
      </p:pic>
      <p:sp>
        <p:nvSpPr>
          <p:cNvPr id="3" name="Right Triangle 2"/>
          <p:cNvSpPr/>
          <p:nvPr/>
        </p:nvSpPr>
        <p:spPr>
          <a:xfrm flipV="1">
            <a:off x="3626706" y="8666285"/>
            <a:ext cx="593554" cy="76200"/>
          </a:xfrm>
          <a:prstGeom prst="rt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4046924" y="8657238"/>
            <a:ext cx="5774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0(</a:t>
            </a:r>
            <a:r>
              <a:rPr lang="en-US" sz="1200" b="1" dirty="0" err="1" smtClean="0"/>
              <a:t>nM</a:t>
            </a:r>
            <a:r>
              <a:rPr lang="en-US" sz="1200" b="1" dirty="0" smtClean="0"/>
              <a:t>)</a:t>
            </a:r>
            <a:endParaRPr lang="en-US" sz="1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513966" y="8657238"/>
            <a:ext cx="4203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100</a:t>
            </a:r>
            <a:endParaRPr lang="en-US" sz="1200" b="1" dirty="0"/>
          </a:p>
        </p:txBody>
      </p:sp>
      <p:sp>
        <p:nvSpPr>
          <p:cNvPr id="6" name="Right Triangle 5"/>
          <p:cNvSpPr/>
          <p:nvPr/>
        </p:nvSpPr>
        <p:spPr>
          <a:xfrm flipV="1">
            <a:off x="3017106" y="8666285"/>
            <a:ext cx="593554" cy="76200"/>
          </a:xfrm>
          <a:prstGeom prst="rtTriangl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 flipV="1">
            <a:off x="2410716" y="8666285"/>
            <a:ext cx="593554" cy="76200"/>
          </a:xfrm>
          <a:prstGeom prst="rt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422650" y="8658918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B050"/>
                </a:solidFill>
              </a:rPr>
              <a:t>0</a:t>
            </a:r>
            <a:endParaRPr lang="en-US" sz="1200" b="1" dirty="0">
              <a:solidFill>
                <a:srgbClr val="00B05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04764" y="8658918"/>
            <a:ext cx="4203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B050"/>
                </a:solidFill>
              </a:rPr>
              <a:t>100</a:t>
            </a:r>
            <a:endParaRPr lang="en-US" sz="1200" b="1" dirty="0">
              <a:solidFill>
                <a:srgbClr val="00B05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822258" y="8660598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0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84276" y="8660598"/>
            <a:ext cx="4203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100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436676" y="8452588"/>
            <a:ext cx="4308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4Gy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081628" y="8456985"/>
            <a:ext cx="4308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00B050"/>
                </a:solidFill>
              </a:rPr>
              <a:t>2</a:t>
            </a:r>
            <a:r>
              <a:rPr lang="en-US" sz="1200" b="1" dirty="0" smtClean="0">
                <a:solidFill>
                  <a:srgbClr val="00B050"/>
                </a:solidFill>
              </a:rPr>
              <a:t>Gy</a:t>
            </a:r>
            <a:endParaRPr lang="en-US" sz="1200" b="1" dirty="0">
              <a:solidFill>
                <a:srgbClr val="00B05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698543" y="8456985"/>
            <a:ext cx="4308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0Gy</a:t>
            </a:r>
            <a:endParaRPr lang="en-US" sz="12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-1991" y="8344860"/>
            <a:ext cx="2286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Supplemental Figure 2</a:t>
            </a:r>
            <a:endParaRPr lang="en-US" dirty="0"/>
          </a:p>
        </p:txBody>
      </p:sp>
      <p:grpSp>
        <p:nvGrpSpPr>
          <p:cNvPr id="16" name="Group 42"/>
          <p:cNvGrpSpPr>
            <a:grpSpLocks/>
          </p:cNvGrpSpPr>
          <p:nvPr/>
        </p:nvGrpSpPr>
        <p:grpSpPr bwMode="auto">
          <a:xfrm>
            <a:off x="225356" y="838200"/>
            <a:ext cx="1374779" cy="566737"/>
            <a:chOff x="4706" y="192"/>
            <a:chExt cx="866" cy="357"/>
          </a:xfrm>
        </p:grpSpPr>
        <p:grpSp>
          <p:nvGrpSpPr>
            <p:cNvPr id="17" name="Group 43"/>
            <p:cNvGrpSpPr>
              <a:grpSpLocks/>
            </p:cNvGrpSpPr>
            <p:nvPr/>
          </p:nvGrpSpPr>
          <p:grpSpPr bwMode="auto">
            <a:xfrm>
              <a:off x="4781" y="344"/>
              <a:ext cx="667" cy="37"/>
              <a:chOff x="27" y="454"/>
              <a:chExt cx="667" cy="37"/>
            </a:xfrm>
          </p:grpSpPr>
          <p:sp>
            <p:nvSpPr>
              <p:cNvPr id="21" name="Rectangle 44"/>
              <p:cNvSpPr>
                <a:spLocks noChangeArrowheads="1"/>
              </p:cNvSpPr>
              <p:nvPr/>
            </p:nvSpPr>
            <p:spPr bwMode="auto">
              <a:xfrm flipH="1">
                <a:off x="361" y="454"/>
                <a:ext cx="333" cy="37"/>
              </a:xfrm>
              <a:prstGeom prst="rect">
                <a:avLst/>
              </a:prstGeom>
              <a:gradFill rotWithShape="0">
                <a:gsLst>
                  <a:gs pos="0">
                    <a:schemeClr val="tx1"/>
                  </a:gs>
                  <a:gs pos="100000">
                    <a:srgbClr val="FF0205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ea typeface="ＭＳ Ｐゴシック" pitchFamily="24" charset="-128"/>
                </a:endParaRPr>
              </a:p>
            </p:txBody>
          </p:sp>
          <p:sp>
            <p:nvSpPr>
              <p:cNvPr id="22" name="Rectangle 45"/>
              <p:cNvSpPr>
                <a:spLocks noChangeArrowheads="1"/>
              </p:cNvSpPr>
              <p:nvPr/>
            </p:nvSpPr>
            <p:spPr bwMode="auto">
              <a:xfrm flipH="1">
                <a:off x="27" y="454"/>
                <a:ext cx="334" cy="37"/>
              </a:xfrm>
              <a:prstGeom prst="rect">
                <a:avLst/>
              </a:prstGeom>
              <a:gradFill rotWithShape="0">
                <a:gsLst>
                  <a:gs pos="0">
                    <a:srgbClr val="00FF00"/>
                  </a:gs>
                  <a:gs pos="100000">
                    <a:schemeClr val="tx1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ea typeface="ＭＳ Ｐゴシック" pitchFamily="24" charset="-128"/>
                </a:endParaRPr>
              </a:p>
            </p:txBody>
          </p:sp>
        </p:grpSp>
        <p:sp>
          <p:nvSpPr>
            <p:cNvPr id="18" name="Text Box 46"/>
            <p:cNvSpPr txBox="1">
              <a:spLocks noChangeArrowheads="1"/>
            </p:cNvSpPr>
            <p:nvPr/>
          </p:nvSpPr>
          <p:spPr bwMode="auto">
            <a:xfrm>
              <a:off x="4706" y="376"/>
              <a:ext cx="417" cy="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sz="1100" b="1" dirty="0" smtClean="0">
                  <a:ea typeface="ＭＳ Ｐゴシック" pitchFamily="24" charset="-128"/>
                </a:rPr>
                <a:t>-1.8744</a:t>
              </a:r>
              <a:endParaRPr lang="en-US" sz="1100" b="1" dirty="0">
                <a:ea typeface="ＭＳ Ｐゴシック" pitchFamily="24" charset="-128"/>
              </a:endParaRPr>
            </a:p>
          </p:txBody>
        </p:sp>
        <p:sp>
          <p:nvSpPr>
            <p:cNvPr id="19" name="Text Box 47"/>
            <p:cNvSpPr txBox="1">
              <a:spLocks noChangeArrowheads="1"/>
            </p:cNvSpPr>
            <p:nvPr/>
          </p:nvSpPr>
          <p:spPr bwMode="auto">
            <a:xfrm>
              <a:off x="5184" y="384"/>
              <a:ext cx="388" cy="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sz="1100" b="1" dirty="0" smtClean="0">
                  <a:ea typeface="ＭＳ Ｐゴシック" pitchFamily="24" charset="-128"/>
                </a:rPr>
                <a:t>5.2989</a:t>
              </a:r>
              <a:endParaRPr lang="en-US" sz="1100" b="1" dirty="0">
                <a:ea typeface="ＭＳ Ｐゴシック" pitchFamily="24" charset="-128"/>
              </a:endParaRPr>
            </a:p>
          </p:txBody>
        </p:sp>
        <p:sp>
          <p:nvSpPr>
            <p:cNvPr id="20" name="Text Box 48"/>
            <p:cNvSpPr txBox="1">
              <a:spLocks noChangeArrowheads="1"/>
            </p:cNvSpPr>
            <p:nvPr/>
          </p:nvSpPr>
          <p:spPr bwMode="auto">
            <a:xfrm>
              <a:off x="4944" y="192"/>
              <a:ext cx="383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sz="1000" b="1" dirty="0">
                  <a:ea typeface="ＭＳ Ｐゴシック" pitchFamily="24" charset="-128"/>
                </a:rPr>
                <a:t>(Log 2)</a:t>
              </a: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110944" y="457200"/>
            <a:ext cx="17529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RPPA of A549 cells</a:t>
            </a:r>
            <a:endParaRPr lang="en-US" sz="1600" b="1" dirty="0"/>
          </a:p>
        </p:txBody>
      </p:sp>
      <p:sp>
        <p:nvSpPr>
          <p:cNvPr id="24" name="Rectangle 23"/>
          <p:cNvSpPr/>
          <p:nvPr/>
        </p:nvSpPr>
        <p:spPr>
          <a:xfrm>
            <a:off x="2362199" y="5450950"/>
            <a:ext cx="2667001" cy="340250"/>
          </a:xfrm>
          <a:prstGeom prst="rect">
            <a:avLst/>
          </a:prstGeom>
          <a:noFill/>
          <a:ln w="952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5057974" y="5330036"/>
            <a:ext cx="5533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Chk1</a:t>
            </a:r>
          </a:p>
        </p:txBody>
      </p:sp>
      <p:sp>
        <p:nvSpPr>
          <p:cNvPr id="27" name="Rectangle 26"/>
          <p:cNvSpPr/>
          <p:nvPr/>
        </p:nvSpPr>
        <p:spPr>
          <a:xfrm>
            <a:off x="2362200" y="6440992"/>
            <a:ext cx="2667001" cy="114300"/>
          </a:xfrm>
          <a:prstGeom prst="rect">
            <a:avLst/>
          </a:prstGeom>
          <a:noFill/>
          <a:ln w="952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5057974" y="6326837"/>
            <a:ext cx="3818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/>
              <a:t>Rb</a:t>
            </a:r>
            <a:endParaRPr lang="en-US" sz="1400" b="1" dirty="0" smtClean="0"/>
          </a:p>
        </p:txBody>
      </p:sp>
      <p:sp>
        <p:nvSpPr>
          <p:cNvPr id="29" name="Rectangle 28"/>
          <p:cNvSpPr/>
          <p:nvPr/>
        </p:nvSpPr>
        <p:spPr>
          <a:xfrm>
            <a:off x="2362200" y="3078144"/>
            <a:ext cx="2667001" cy="114300"/>
          </a:xfrm>
          <a:prstGeom prst="rect">
            <a:avLst/>
          </a:prstGeom>
          <a:noFill/>
          <a:ln w="952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5057974" y="2965789"/>
            <a:ext cx="4635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p21</a:t>
            </a:r>
          </a:p>
        </p:txBody>
      </p:sp>
      <p:sp>
        <p:nvSpPr>
          <p:cNvPr id="31" name="Rectangle 30"/>
          <p:cNvSpPr/>
          <p:nvPr/>
        </p:nvSpPr>
        <p:spPr>
          <a:xfrm>
            <a:off x="2362200" y="2292230"/>
            <a:ext cx="2667001" cy="207297"/>
          </a:xfrm>
          <a:prstGeom prst="rect">
            <a:avLst/>
          </a:prstGeom>
          <a:noFill/>
          <a:ln w="952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5057974" y="2312772"/>
            <a:ext cx="9771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E-cadherin</a:t>
            </a:r>
          </a:p>
        </p:txBody>
      </p:sp>
      <p:sp>
        <p:nvSpPr>
          <p:cNvPr id="33" name="Down Arrow 32"/>
          <p:cNvSpPr/>
          <p:nvPr/>
        </p:nvSpPr>
        <p:spPr>
          <a:xfrm rot="5400000">
            <a:off x="5000832" y="6422819"/>
            <a:ext cx="76199" cy="146462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5057974" y="5453259"/>
            <a:ext cx="360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S6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5057974" y="5576355"/>
            <a:ext cx="7377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p70S6K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5057974" y="2163964"/>
            <a:ext cx="4635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p27</a:t>
            </a:r>
          </a:p>
        </p:txBody>
      </p:sp>
      <p:sp>
        <p:nvSpPr>
          <p:cNvPr id="37" name="Down Arrow 36"/>
          <p:cNvSpPr/>
          <p:nvPr/>
        </p:nvSpPr>
        <p:spPr>
          <a:xfrm rot="5400000">
            <a:off x="5002163" y="5527469"/>
            <a:ext cx="76199" cy="146462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Down Arrow 37"/>
          <p:cNvSpPr/>
          <p:nvPr/>
        </p:nvSpPr>
        <p:spPr>
          <a:xfrm rot="5400000">
            <a:off x="5008228" y="5614557"/>
            <a:ext cx="76199" cy="146462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Down Arrow 38"/>
          <p:cNvSpPr/>
          <p:nvPr/>
        </p:nvSpPr>
        <p:spPr>
          <a:xfrm rot="5400000">
            <a:off x="5008228" y="5428669"/>
            <a:ext cx="76199" cy="146462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Down Arrow 39"/>
          <p:cNvSpPr/>
          <p:nvPr/>
        </p:nvSpPr>
        <p:spPr>
          <a:xfrm rot="5400000">
            <a:off x="5014932" y="3058085"/>
            <a:ext cx="76199" cy="146462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Down Arrow 40"/>
          <p:cNvSpPr/>
          <p:nvPr/>
        </p:nvSpPr>
        <p:spPr>
          <a:xfrm rot="5400000">
            <a:off x="5013252" y="2383173"/>
            <a:ext cx="76199" cy="146462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Down Arrow 41"/>
          <p:cNvSpPr/>
          <p:nvPr/>
        </p:nvSpPr>
        <p:spPr>
          <a:xfrm rot="5400000">
            <a:off x="5014932" y="2275989"/>
            <a:ext cx="76199" cy="146462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021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44669" y="734032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0</a:t>
            </a:r>
            <a:endParaRPr lang="en-US" sz="1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226175" y="734032"/>
            <a:ext cx="341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10</a:t>
            </a:r>
            <a:endParaRPr lang="en-US" sz="1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538930" y="734032"/>
            <a:ext cx="341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25</a:t>
            </a:r>
            <a:endParaRPr lang="en-US" sz="1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867249" y="734032"/>
            <a:ext cx="341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50</a:t>
            </a:r>
            <a:endParaRPr lang="en-US" sz="1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148674" y="734032"/>
            <a:ext cx="4203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100</a:t>
            </a:r>
            <a:endParaRPr lang="en-US" sz="1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541115" y="511935"/>
            <a:ext cx="4661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0 Gy</a:t>
            </a:r>
            <a:endParaRPr lang="en-US" sz="1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21100" y="1773674"/>
            <a:ext cx="6451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200"/>
            </a:lvl1pPr>
          </a:lstStyle>
          <a:p>
            <a:r>
              <a:rPr lang="en-US" dirty="0" err="1" smtClean="0"/>
              <a:t>pmTOR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49954" y="2158940"/>
            <a:ext cx="6163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200"/>
            </a:lvl1pPr>
          </a:lstStyle>
          <a:p>
            <a:r>
              <a:rPr lang="en-US" dirty="0" err="1" smtClean="0"/>
              <a:t>tmTOR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85055" y="1388408"/>
            <a:ext cx="4812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200"/>
            </a:lvl1pPr>
          </a:lstStyle>
          <a:p>
            <a:r>
              <a:rPr lang="en-US" dirty="0" err="1"/>
              <a:t>tAKT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43616" y="1003142"/>
            <a:ext cx="8226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200"/>
            </a:lvl1pPr>
          </a:lstStyle>
          <a:p>
            <a:r>
              <a:rPr lang="en-US" dirty="0" err="1"/>
              <a:t>pAKT</a:t>
            </a:r>
            <a:r>
              <a:rPr lang="en-US" dirty="0"/>
              <a:t> </a:t>
            </a:r>
            <a:r>
              <a:rPr lang="en-US" dirty="0" smtClean="0"/>
              <a:t>(</a:t>
            </a:r>
            <a:r>
              <a:rPr lang="en-US" dirty="0" err="1" smtClean="0"/>
              <a:t>thr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76244" y="2544206"/>
            <a:ext cx="5900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200"/>
            </a:lvl1pPr>
          </a:lstStyle>
          <a:p>
            <a:r>
              <a:rPr lang="en-US" dirty="0" err="1" smtClean="0"/>
              <a:t>pEGFR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05098" y="2929472"/>
            <a:ext cx="5611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200"/>
            </a:lvl1pPr>
          </a:lstStyle>
          <a:p>
            <a:r>
              <a:rPr lang="en-US" dirty="0" err="1" smtClean="0"/>
              <a:t>tEGFR</a:t>
            </a:r>
            <a:endParaRPr lang="en-US" dirty="0"/>
          </a:p>
        </p:txBody>
      </p:sp>
      <p:pic>
        <p:nvPicPr>
          <p:cNvPr id="14" name="Picture 5" descr="S:\Division\Dept. Exp Rad Oncology\Lab Files\Lab Lin\Jianhu\WesternBlot\H460 WB072214 AKT\H460 072914 gel1 pMTOR.tif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55" t="39349" r="40901" b="53421"/>
          <a:stretch/>
        </p:blipFill>
        <p:spPr bwMode="auto">
          <a:xfrm>
            <a:off x="921255" y="1764328"/>
            <a:ext cx="1712738" cy="315141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6" descr="S:\Division\Dept. Exp Rad Oncology\Lab Files\Lab Lin\Jianhu\WesternBlot\H460 WB072214 AKT\H460 072914 gel2 pMTOR.tif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02" t="51613" r="31644" b="37941"/>
          <a:stretch/>
        </p:blipFill>
        <p:spPr bwMode="auto">
          <a:xfrm>
            <a:off x="2759269" y="1763701"/>
            <a:ext cx="1749959" cy="315141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7" descr="S:\Division\Dept. Exp Rad Oncology\Lab Files\Lab Lin\Jianhu\WesternBlot\H460 WB072214 AKT\H460 072914 gel3 pMTOR.tif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00" t="44673" r="31894" b="44201"/>
          <a:stretch/>
        </p:blipFill>
        <p:spPr bwMode="auto">
          <a:xfrm>
            <a:off x="4664839" y="1742983"/>
            <a:ext cx="1733761" cy="32012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 descr="S:\Division\Dept. Exp Rad Oncology\Lab Files\Lab Lin\Jianhu\WesternBlot\H460 WB072214 AKT\H460 072914 gel1 tMTOR.tif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65" t="48103" r="38166" b="43969"/>
          <a:stretch/>
        </p:blipFill>
        <p:spPr bwMode="auto">
          <a:xfrm>
            <a:off x="921255" y="2145063"/>
            <a:ext cx="1699406" cy="32150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8" descr="S:\Division\Dept. Exp Rad Oncology\Lab Files\Lab Lin\Jianhu\WesternBlot\H460 WB072214 AKT\H460 072914 gel2 tMTOR.tif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28" t="50000" r="36621" b="40686"/>
          <a:stretch/>
        </p:blipFill>
        <p:spPr bwMode="auto">
          <a:xfrm>
            <a:off x="2759269" y="2148940"/>
            <a:ext cx="1752211" cy="313299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8" descr="S:\Division\Dept. Exp Rad Oncology\Lab Files\Lab Lin\Jianhu\WesternBlot\H460 WB072214 AKT\H460 072214 gel1 pAKTthr.tif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02" t="42697" r="40112" b="49632"/>
          <a:stretch/>
        </p:blipFill>
        <p:spPr bwMode="auto">
          <a:xfrm>
            <a:off x="921255" y="995062"/>
            <a:ext cx="1714980" cy="297141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9" descr="S:\Division\Dept. Exp Rad Oncology\Lab Files\Lab Lin\Jianhu\WesternBlot\H460 WB072214 AKT\H460 072214 gel2 pAKTthr.tif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01" t="44456" r="40782" b="48725"/>
          <a:stretch/>
        </p:blipFill>
        <p:spPr bwMode="auto">
          <a:xfrm>
            <a:off x="2745621" y="991756"/>
            <a:ext cx="1749958" cy="300447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10" descr="S:\Division\Dept. Exp Rad Oncology\Lab Files\Lab Lin\Jianhu\WesternBlot\H460 WB072214 AKT\H460 072214 gel3 pAKTthr.tif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48" t="34634" r="41398" b="57302"/>
          <a:stretch/>
        </p:blipFill>
        <p:spPr bwMode="auto">
          <a:xfrm>
            <a:off x="4647281" y="979083"/>
            <a:ext cx="1751320" cy="31312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 descr="S:\Division\Dept. Exp Rad Oncology\Lab Files\Lab Lin\Jianhu\WesternBlot\H460 WB072214 AKT\H460 072214 gel1 AKT.tif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57" t="49361" r="40138" b="41973"/>
          <a:stretch/>
        </p:blipFill>
        <p:spPr bwMode="auto">
          <a:xfrm>
            <a:off x="921255" y="1354491"/>
            <a:ext cx="1712737" cy="344243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4" descr="S:\Division\Dept. Exp Rad Oncology\Lab Files\Lab Lin\Jianhu\WesternBlot\H460 WB072214 AKT\H460 072214 gel2 AKT.tif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40" t="49561" r="40470" b="40424"/>
          <a:stretch/>
        </p:blipFill>
        <p:spPr bwMode="auto">
          <a:xfrm>
            <a:off x="2745621" y="1362301"/>
            <a:ext cx="1749959" cy="331302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5" descr="S:\Division\Dept. Exp Rad Oncology\Lab Files\Lab Lin\Jianhu\WesternBlot\H460 WB072214 AKT\H460 072214 gel3 AKT.tif"/>
          <p:cNvPicPr>
            <a:picLocks noChangeAspect="1" noChangeArrowheads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51" t="45353" r="38012" b="46178"/>
          <a:stretch/>
        </p:blipFill>
        <p:spPr bwMode="auto">
          <a:xfrm>
            <a:off x="4653447" y="1366738"/>
            <a:ext cx="1730310" cy="30171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4" descr="S:\Division\Dept. Exp Rad Oncology\Lab Files\Lab Lin\Jianhu\WesternBlot\H460 WB072214 AKT\H460 072914 gel3 tMTOR.tif"/>
          <p:cNvPicPr>
            <a:picLocks noChangeAspect="1" noChangeArrowheads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73" t="43781" r="30877" b="47632"/>
          <a:stretch/>
        </p:blipFill>
        <p:spPr bwMode="auto">
          <a:xfrm>
            <a:off x="4664840" y="2137643"/>
            <a:ext cx="1718917" cy="313521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4" descr="S:\Division\Dept. Exp Rad Oncology\Lab Files\Lab Lin\Jianhu\WesternBlot\H460 WB092014 Caspase\H460 092014 gel1 pEGFR 120s.tif"/>
          <p:cNvPicPr>
            <a:picLocks noChangeAspect="1" noChangeArrowheads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00" t="47701" r="36364" b="43085"/>
          <a:stretch/>
        </p:blipFill>
        <p:spPr bwMode="auto">
          <a:xfrm>
            <a:off x="921255" y="2532162"/>
            <a:ext cx="1690032" cy="30680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12" descr="S:\Division\Dept. Exp Rad Oncology\Lab Files\Lab Lin\Jianhu\WesternBlot\H460 WB092014 Caspase\H460 092014 gel2 pEGFR 120s.tif"/>
          <p:cNvPicPr>
            <a:picLocks noChangeAspect="1" noChangeArrowheads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83" t="47710" r="36858" b="42355"/>
          <a:stretch/>
        </p:blipFill>
        <p:spPr bwMode="auto">
          <a:xfrm>
            <a:off x="2759269" y="2532337"/>
            <a:ext cx="1755235" cy="323311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15" descr="S:\Division\Dept. Exp Rad Oncology\Lab Files\Lab Lin\Jianhu\WesternBlot\H460 WB092014 Caspase\H460 092014 gel3 pEGFR 120s.tif"/>
          <p:cNvPicPr>
            <a:picLocks noChangeAspect="1" noChangeArrowheads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95" t="47389" r="34773" b="42830"/>
          <a:stretch/>
        </p:blipFill>
        <p:spPr bwMode="auto">
          <a:xfrm>
            <a:off x="4670550" y="2525699"/>
            <a:ext cx="1739706" cy="316903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 descr="S:\Division\Dept. Exp Rad Oncology\Lab Files\Lab Lin\Jianhu\WesternBlot\H460 WB092014 Caspase\H460 092014 gel1 tEGFR 30s.tif"/>
          <p:cNvPicPr>
            <a:picLocks noChangeAspect="1" noChangeArrowheads="1"/>
          </p:cNvPicPr>
          <p:nvPr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19" t="42885" r="36535" b="47150"/>
          <a:stretch/>
        </p:blipFill>
        <p:spPr bwMode="auto">
          <a:xfrm>
            <a:off x="921255" y="2904560"/>
            <a:ext cx="1690031" cy="33869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3" descr="S:\Division\Dept. Exp Rad Oncology\Lab Files\Lab Lin\Jianhu\WesternBlot\H460 WB092014 Caspase\H460 092014 gel2 tEGFR 30s.tif"/>
          <p:cNvPicPr>
            <a:picLocks noChangeAspect="1" noChangeArrowheads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05" t="41754" r="33403" b="49509"/>
          <a:stretch/>
        </p:blipFill>
        <p:spPr bwMode="auto">
          <a:xfrm>
            <a:off x="2772917" y="2925746"/>
            <a:ext cx="1755235" cy="331643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4" descr="S:\Division\Dept. Exp Rad Oncology\Lab Files\Lab Lin\Jianhu\WesternBlot\H460 WB092014 Caspase\H460 092014 gel3 tEGFR 30s.tif"/>
          <p:cNvPicPr>
            <a:picLocks noChangeAspect="1" noChangeArrowheads="1"/>
          </p:cNvPicPr>
          <p:nvPr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84" t="43924" r="38854" b="43463"/>
          <a:stretch/>
        </p:blipFill>
        <p:spPr bwMode="auto">
          <a:xfrm>
            <a:off x="4678771" y="2917137"/>
            <a:ext cx="1719830" cy="325548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2" name="Straight Connector 31"/>
          <p:cNvCxnSpPr/>
          <p:nvPr/>
        </p:nvCxnSpPr>
        <p:spPr>
          <a:xfrm>
            <a:off x="1016901" y="745907"/>
            <a:ext cx="1448000" cy="14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2808919" y="734931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0</a:t>
            </a:r>
            <a:endParaRPr lang="en-US" sz="12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3090425" y="734931"/>
            <a:ext cx="341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10</a:t>
            </a:r>
            <a:endParaRPr lang="en-US" sz="12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3403180" y="734931"/>
            <a:ext cx="341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25</a:t>
            </a:r>
            <a:endParaRPr lang="en-US" sz="1200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3731499" y="734931"/>
            <a:ext cx="341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50</a:t>
            </a:r>
            <a:endParaRPr lang="en-US" sz="1200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4012924" y="734931"/>
            <a:ext cx="4203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100</a:t>
            </a:r>
            <a:endParaRPr lang="en-US" sz="1200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3405365" y="512834"/>
            <a:ext cx="4661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2 Gy</a:t>
            </a:r>
            <a:endParaRPr lang="en-US" sz="1200" b="1" dirty="0"/>
          </a:p>
        </p:txBody>
      </p:sp>
      <p:cxnSp>
        <p:nvCxnSpPr>
          <p:cNvPr id="39" name="Straight Connector 38"/>
          <p:cNvCxnSpPr/>
          <p:nvPr/>
        </p:nvCxnSpPr>
        <p:spPr>
          <a:xfrm>
            <a:off x="2881151" y="746806"/>
            <a:ext cx="1448000" cy="14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4713919" y="732956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0</a:t>
            </a:r>
            <a:endParaRPr lang="en-US" sz="1200" b="1" dirty="0"/>
          </a:p>
        </p:txBody>
      </p:sp>
      <p:sp>
        <p:nvSpPr>
          <p:cNvPr id="41" name="TextBox 40"/>
          <p:cNvSpPr txBox="1"/>
          <p:nvPr/>
        </p:nvSpPr>
        <p:spPr>
          <a:xfrm>
            <a:off x="4995425" y="732956"/>
            <a:ext cx="341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10</a:t>
            </a:r>
            <a:endParaRPr lang="en-US" sz="1200" b="1" dirty="0"/>
          </a:p>
        </p:txBody>
      </p:sp>
      <p:sp>
        <p:nvSpPr>
          <p:cNvPr id="42" name="TextBox 41"/>
          <p:cNvSpPr txBox="1"/>
          <p:nvPr/>
        </p:nvSpPr>
        <p:spPr>
          <a:xfrm>
            <a:off x="5308180" y="732956"/>
            <a:ext cx="341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25</a:t>
            </a:r>
            <a:endParaRPr lang="en-US" sz="1200" b="1" dirty="0"/>
          </a:p>
        </p:txBody>
      </p:sp>
      <p:sp>
        <p:nvSpPr>
          <p:cNvPr id="43" name="TextBox 42"/>
          <p:cNvSpPr txBox="1"/>
          <p:nvPr/>
        </p:nvSpPr>
        <p:spPr>
          <a:xfrm>
            <a:off x="5636499" y="732956"/>
            <a:ext cx="341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50</a:t>
            </a:r>
            <a:endParaRPr lang="en-US" sz="1200" b="1" dirty="0"/>
          </a:p>
        </p:txBody>
      </p:sp>
      <p:sp>
        <p:nvSpPr>
          <p:cNvPr id="44" name="TextBox 43"/>
          <p:cNvSpPr txBox="1"/>
          <p:nvPr/>
        </p:nvSpPr>
        <p:spPr>
          <a:xfrm>
            <a:off x="5917924" y="732956"/>
            <a:ext cx="4203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100</a:t>
            </a:r>
            <a:endParaRPr lang="en-US" sz="1200" b="1" dirty="0"/>
          </a:p>
        </p:txBody>
      </p:sp>
      <p:sp>
        <p:nvSpPr>
          <p:cNvPr id="45" name="TextBox 44"/>
          <p:cNvSpPr txBox="1"/>
          <p:nvPr/>
        </p:nvSpPr>
        <p:spPr>
          <a:xfrm>
            <a:off x="5310365" y="510859"/>
            <a:ext cx="4661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4 Gy</a:t>
            </a:r>
            <a:endParaRPr lang="en-US" sz="1200" b="1" dirty="0"/>
          </a:p>
        </p:txBody>
      </p:sp>
      <p:cxnSp>
        <p:nvCxnSpPr>
          <p:cNvPr id="46" name="Straight Connector 45"/>
          <p:cNvCxnSpPr/>
          <p:nvPr/>
        </p:nvCxnSpPr>
        <p:spPr>
          <a:xfrm>
            <a:off x="4786151" y="744831"/>
            <a:ext cx="1448000" cy="14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6268249" y="741434"/>
            <a:ext cx="4026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 smtClean="0"/>
              <a:t>nM</a:t>
            </a:r>
            <a:endParaRPr lang="en-US" sz="1200" b="1" dirty="0"/>
          </a:p>
        </p:txBody>
      </p:sp>
      <p:sp>
        <p:nvSpPr>
          <p:cNvPr id="48" name="TextBox 47"/>
          <p:cNvSpPr txBox="1"/>
          <p:nvPr/>
        </p:nvSpPr>
        <p:spPr>
          <a:xfrm>
            <a:off x="319465" y="3356689"/>
            <a:ext cx="6222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200"/>
            </a:lvl1pPr>
          </a:lstStyle>
          <a:p>
            <a:r>
              <a:rPr lang="en-US" dirty="0" smtClean="0">
                <a:latin typeface="Symbol" panose="05050102010706020507" pitchFamily="18" charset="2"/>
              </a:rPr>
              <a:t>b</a:t>
            </a:r>
            <a:r>
              <a:rPr lang="en-US" dirty="0" smtClean="0"/>
              <a:t>-actin</a:t>
            </a:r>
            <a:endParaRPr lang="en-US" dirty="0"/>
          </a:p>
        </p:txBody>
      </p:sp>
      <p:pic>
        <p:nvPicPr>
          <p:cNvPr id="49" name="Picture 48" descr="S:\Division\Dept. Exp Rad Oncology\Lab Files\Lab Lin\Jianhu\WesternBlot\H460 WB092414 Histon\H460 092414 gel1 Actin hrAuto.tif"/>
          <p:cNvPicPr>
            <a:picLocks noChangeAspect="1" noChangeArrowheads="1"/>
          </p:cNvPicPr>
          <p:nvPr/>
        </p:nvPicPr>
        <p:blipFill rotWithShape="1"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20" t="42995" r="37218" b="47642"/>
          <a:stretch/>
        </p:blipFill>
        <p:spPr bwMode="auto">
          <a:xfrm>
            <a:off x="924025" y="3336043"/>
            <a:ext cx="1694541" cy="306396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49" descr="S:\Division\Dept. Exp Rad Oncology\Lab Files\Lab Lin\Jianhu\WesternBlot\H460 WB092414 Histon\H460 092414 gel2 Actin hrAuto.tif"/>
          <p:cNvPicPr>
            <a:picLocks noChangeAspect="1" noChangeArrowheads="1"/>
          </p:cNvPicPr>
          <p:nvPr/>
        </p:nvPicPr>
        <p:blipFill rotWithShape="1"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08" t="41821" r="35835" b="49780"/>
          <a:stretch/>
        </p:blipFill>
        <p:spPr bwMode="auto">
          <a:xfrm>
            <a:off x="2779923" y="3337549"/>
            <a:ext cx="1741976" cy="30489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50" descr="S:\Division\Dept. Exp Rad Oncology\Lab Files\Lab Lin\Jianhu\WesternBlot\H460 WB092414 Histon\H460 092414 gel3 Actin hrAuto.tif"/>
          <p:cNvPicPr>
            <a:picLocks noChangeAspect="1" noChangeArrowheads="1"/>
          </p:cNvPicPr>
          <p:nvPr/>
        </p:nvPicPr>
        <p:blipFill rotWithShape="1"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03" t="36575" r="38195" b="54033"/>
          <a:stretch/>
        </p:blipFill>
        <p:spPr bwMode="auto">
          <a:xfrm>
            <a:off x="4690069" y="3327901"/>
            <a:ext cx="1729243" cy="314538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2" name="TextBox 51"/>
          <p:cNvSpPr txBox="1"/>
          <p:nvPr/>
        </p:nvSpPr>
        <p:spPr>
          <a:xfrm>
            <a:off x="190623" y="8610600"/>
            <a:ext cx="2286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Supplemental Figure 3</a:t>
            </a:r>
            <a:endParaRPr lang="en-US" dirty="0"/>
          </a:p>
        </p:txBody>
      </p:sp>
      <p:sp>
        <p:nvSpPr>
          <p:cNvPr id="53" name="TextBox 52"/>
          <p:cNvSpPr txBox="1"/>
          <p:nvPr/>
        </p:nvSpPr>
        <p:spPr>
          <a:xfrm>
            <a:off x="980671" y="4250948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0</a:t>
            </a:r>
            <a:endParaRPr lang="en-US" sz="1200" b="1" dirty="0"/>
          </a:p>
        </p:txBody>
      </p:sp>
      <p:sp>
        <p:nvSpPr>
          <p:cNvPr id="54" name="TextBox 53"/>
          <p:cNvSpPr txBox="1"/>
          <p:nvPr/>
        </p:nvSpPr>
        <p:spPr>
          <a:xfrm>
            <a:off x="1262177" y="4250948"/>
            <a:ext cx="341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10</a:t>
            </a:r>
            <a:endParaRPr lang="en-US" sz="1200" b="1" dirty="0"/>
          </a:p>
        </p:txBody>
      </p:sp>
      <p:sp>
        <p:nvSpPr>
          <p:cNvPr id="55" name="TextBox 54"/>
          <p:cNvSpPr txBox="1"/>
          <p:nvPr/>
        </p:nvSpPr>
        <p:spPr>
          <a:xfrm>
            <a:off x="1574932" y="4250948"/>
            <a:ext cx="341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25</a:t>
            </a:r>
            <a:endParaRPr lang="en-US" sz="1200" b="1" dirty="0"/>
          </a:p>
        </p:txBody>
      </p:sp>
      <p:sp>
        <p:nvSpPr>
          <p:cNvPr id="56" name="TextBox 55"/>
          <p:cNvSpPr txBox="1"/>
          <p:nvPr/>
        </p:nvSpPr>
        <p:spPr>
          <a:xfrm>
            <a:off x="1903251" y="4250948"/>
            <a:ext cx="341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50</a:t>
            </a:r>
            <a:endParaRPr lang="en-US" sz="1200" b="1" dirty="0"/>
          </a:p>
        </p:txBody>
      </p:sp>
      <p:sp>
        <p:nvSpPr>
          <p:cNvPr id="57" name="TextBox 56"/>
          <p:cNvSpPr txBox="1"/>
          <p:nvPr/>
        </p:nvSpPr>
        <p:spPr>
          <a:xfrm>
            <a:off x="2184676" y="4250948"/>
            <a:ext cx="4203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100</a:t>
            </a:r>
            <a:endParaRPr lang="en-US" sz="1200" b="1" dirty="0"/>
          </a:p>
        </p:txBody>
      </p:sp>
      <p:sp>
        <p:nvSpPr>
          <p:cNvPr id="58" name="TextBox 57"/>
          <p:cNvSpPr txBox="1"/>
          <p:nvPr/>
        </p:nvSpPr>
        <p:spPr>
          <a:xfrm>
            <a:off x="1577117" y="4028851"/>
            <a:ext cx="4661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0 Gy</a:t>
            </a:r>
            <a:endParaRPr lang="en-US" sz="1200" b="1" dirty="0"/>
          </a:p>
        </p:txBody>
      </p:sp>
      <p:sp>
        <p:nvSpPr>
          <p:cNvPr id="59" name="TextBox 58"/>
          <p:cNvSpPr txBox="1"/>
          <p:nvPr/>
        </p:nvSpPr>
        <p:spPr>
          <a:xfrm>
            <a:off x="359154" y="8157098"/>
            <a:ext cx="6431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200"/>
            </a:lvl1pPr>
          </a:lstStyle>
          <a:p>
            <a:r>
              <a:rPr lang="en-US" dirty="0"/>
              <a:t>GAPDH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268232" y="4500290"/>
            <a:ext cx="7340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200"/>
            </a:lvl1pPr>
          </a:lstStyle>
          <a:p>
            <a:r>
              <a:rPr lang="en-US" dirty="0" smtClean="0"/>
              <a:t>pP90RSK</a:t>
            </a:r>
            <a:endParaRPr lang="en-US" dirty="0"/>
          </a:p>
        </p:txBody>
      </p:sp>
      <p:sp>
        <p:nvSpPr>
          <p:cNvPr id="61" name="TextBox 60"/>
          <p:cNvSpPr txBox="1"/>
          <p:nvPr/>
        </p:nvSpPr>
        <p:spPr>
          <a:xfrm>
            <a:off x="297086" y="4917088"/>
            <a:ext cx="7051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200"/>
            </a:lvl1pPr>
          </a:lstStyle>
          <a:p>
            <a:r>
              <a:rPr lang="en-US" dirty="0" smtClean="0"/>
              <a:t>tP90RSK</a:t>
            </a:r>
            <a:endParaRPr lang="en-US" dirty="0"/>
          </a:p>
        </p:txBody>
      </p:sp>
      <p:sp>
        <p:nvSpPr>
          <p:cNvPr id="62" name="TextBox 61"/>
          <p:cNvSpPr txBox="1"/>
          <p:nvPr/>
        </p:nvSpPr>
        <p:spPr>
          <a:xfrm>
            <a:off x="580369" y="5684121"/>
            <a:ext cx="4219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200"/>
            </a:lvl1pPr>
          </a:lstStyle>
          <a:p>
            <a:r>
              <a:rPr lang="en-US" dirty="0" smtClean="0"/>
              <a:t>p21</a:t>
            </a:r>
            <a:endParaRPr lang="en-US" dirty="0"/>
          </a:p>
        </p:txBody>
      </p:sp>
      <p:sp>
        <p:nvSpPr>
          <p:cNvPr id="63" name="TextBox 62"/>
          <p:cNvSpPr txBox="1"/>
          <p:nvPr/>
        </p:nvSpPr>
        <p:spPr>
          <a:xfrm>
            <a:off x="431804" y="6652079"/>
            <a:ext cx="5725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200"/>
            </a:lvl1pPr>
          </a:lstStyle>
          <a:p>
            <a:r>
              <a:rPr lang="en-US" dirty="0" smtClean="0"/>
              <a:t>tCDC2</a:t>
            </a:r>
            <a:endParaRPr lang="en-US" dirty="0"/>
          </a:p>
        </p:txBody>
      </p:sp>
      <p:sp>
        <p:nvSpPr>
          <p:cNvPr id="64" name="TextBox 63"/>
          <p:cNvSpPr txBox="1"/>
          <p:nvPr/>
        </p:nvSpPr>
        <p:spPr>
          <a:xfrm>
            <a:off x="135544" y="6085153"/>
            <a:ext cx="9140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200"/>
            </a:lvl1pPr>
          </a:lstStyle>
          <a:p>
            <a:r>
              <a:rPr lang="en-US" dirty="0" smtClean="0"/>
              <a:t>pCDC2 (</a:t>
            </a:r>
            <a:r>
              <a:rPr lang="en-US" dirty="0" err="1" smtClean="0"/>
              <a:t>thr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65" name="TextBox 64"/>
          <p:cNvSpPr txBox="1"/>
          <p:nvPr/>
        </p:nvSpPr>
        <p:spPr>
          <a:xfrm>
            <a:off x="97864" y="7053124"/>
            <a:ext cx="9044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200"/>
            </a:lvl1pPr>
          </a:lstStyle>
          <a:p>
            <a:r>
              <a:rPr lang="el-GR" dirty="0" smtClean="0"/>
              <a:t>Δ</a:t>
            </a:r>
            <a:r>
              <a:rPr lang="en-US" dirty="0" smtClean="0"/>
              <a:t>Caspase-9</a:t>
            </a:r>
            <a:endParaRPr lang="en-US" dirty="0"/>
          </a:p>
        </p:txBody>
      </p:sp>
      <p:sp>
        <p:nvSpPr>
          <p:cNvPr id="66" name="TextBox 65"/>
          <p:cNvSpPr txBox="1"/>
          <p:nvPr/>
        </p:nvSpPr>
        <p:spPr>
          <a:xfrm>
            <a:off x="94130" y="7406858"/>
            <a:ext cx="9396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200"/>
            </a:lvl1pPr>
          </a:lstStyle>
          <a:p>
            <a:r>
              <a:rPr lang="el-GR" dirty="0" smtClean="0"/>
              <a:t>Δ</a:t>
            </a:r>
            <a:r>
              <a:rPr lang="en-US" dirty="0" smtClean="0"/>
              <a:t>Caspase-7</a:t>
            </a:r>
            <a:endParaRPr lang="en-US" dirty="0"/>
          </a:p>
        </p:txBody>
      </p:sp>
      <p:sp>
        <p:nvSpPr>
          <p:cNvPr id="67" name="TextBox 66"/>
          <p:cNvSpPr txBox="1"/>
          <p:nvPr/>
        </p:nvSpPr>
        <p:spPr>
          <a:xfrm>
            <a:off x="321229" y="7792124"/>
            <a:ext cx="6815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200"/>
            </a:lvl1pPr>
          </a:lstStyle>
          <a:p>
            <a:r>
              <a:rPr lang="en-US" dirty="0" smtClean="0"/>
              <a:t>p</a:t>
            </a:r>
            <a:r>
              <a:rPr lang="en-US" dirty="0" smtClean="0">
                <a:latin typeface="Symbol" panose="05050102010706020507" pitchFamily="18" charset="2"/>
              </a:rPr>
              <a:t>g</a:t>
            </a:r>
            <a:r>
              <a:rPr lang="en-US" dirty="0" smtClean="0"/>
              <a:t>H2AX</a:t>
            </a:r>
            <a:endParaRPr lang="en-US" dirty="0"/>
          </a:p>
        </p:txBody>
      </p:sp>
      <p:pic>
        <p:nvPicPr>
          <p:cNvPr id="68" name="Picture 2" descr="S:\Division\Dept. Exp Rad Oncology\Lab Files\Lab Lin\Jianhu\WesternBlot\H460 WB072214 AKT\H460 072214 gel1 GAPDH.tif"/>
          <p:cNvPicPr>
            <a:picLocks noChangeAspect="1" noChangeArrowheads="1"/>
          </p:cNvPicPr>
          <p:nvPr/>
        </p:nvPicPr>
        <p:blipFill rotWithShape="1"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50" t="42488" r="36139" b="47003"/>
          <a:stretch/>
        </p:blipFill>
        <p:spPr bwMode="auto">
          <a:xfrm>
            <a:off x="984553" y="8156468"/>
            <a:ext cx="1687684" cy="299659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3" descr="S:\Division\Dept. Exp Rad Oncology\Lab Files\Lab Lin\Jianhu\WesternBlot\H460 WB072214 AKT\H460 072214 gel2 GAPDH.tif"/>
          <p:cNvPicPr>
            <a:picLocks noChangeAspect="1" noChangeArrowheads="1"/>
          </p:cNvPicPr>
          <p:nvPr/>
        </p:nvPicPr>
        <p:blipFill rotWithShape="1"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35" t="44411" r="38387" b="47461"/>
          <a:stretch/>
        </p:blipFill>
        <p:spPr bwMode="auto">
          <a:xfrm>
            <a:off x="2840451" y="8151200"/>
            <a:ext cx="1725472" cy="315573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0" name="Picture 69" descr="S:\Division\Dept. Exp Rad Oncology\Lab Files\Lab Lin\Jianhu\WesternBlot\H460 WB072214 AKT\H460 072214 gel3 GAPDH.tif"/>
          <p:cNvPicPr>
            <a:picLocks noChangeAspect="1" noChangeArrowheads="1"/>
          </p:cNvPicPr>
          <p:nvPr/>
        </p:nvPicPr>
        <p:blipFill rotWithShape="1"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87" t="38407" r="37253" b="53885"/>
          <a:stretch/>
        </p:blipFill>
        <p:spPr bwMode="auto">
          <a:xfrm>
            <a:off x="4750770" y="8142712"/>
            <a:ext cx="1729069" cy="309967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" name="Picture 5" descr="S:\Division\Dept. Exp Rad Oncology\Lab Files\Lab Lin\Jianhu\WesternBlot\H460 WB092014 Caspase\H460 091714 gel1 pP90RSK 60s.tif"/>
          <p:cNvPicPr>
            <a:picLocks noChangeAspect="1" noChangeArrowheads="1"/>
          </p:cNvPicPr>
          <p:nvPr/>
        </p:nvPicPr>
        <p:blipFill rotWithShape="1"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53" t="53478" r="39867" b="35693"/>
          <a:stretch/>
        </p:blipFill>
        <p:spPr bwMode="auto">
          <a:xfrm>
            <a:off x="957257" y="4494401"/>
            <a:ext cx="1679501" cy="338009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" name="Picture 9" descr="S:\Division\Dept. Exp Rad Oncology\Lab Files\Lab Lin\Jianhu\WesternBlot\H460 WB092014 Caspase\H460 091714 gel2 pP90RSK 60s.tif"/>
          <p:cNvPicPr>
            <a:picLocks noChangeAspect="1" noChangeArrowheads="1"/>
          </p:cNvPicPr>
          <p:nvPr/>
        </p:nvPicPr>
        <p:blipFill rotWithShape="1"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98" t="46281" r="38727" b="43994"/>
          <a:stretch/>
        </p:blipFill>
        <p:spPr bwMode="auto">
          <a:xfrm>
            <a:off x="2808919" y="4513039"/>
            <a:ext cx="1731919" cy="330946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3" name="Picture 12" descr="S:\Division\Dept. Exp Rad Oncology\Lab Files\Lab Lin\Jianhu\WesternBlot\H460 WB092014 Caspase\H460 091714 gel3 pP90RSK 60s.tif"/>
          <p:cNvPicPr>
            <a:picLocks noChangeAspect="1" noChangeArrowheads="1"/>
          </p:cNvPicPr>
          <p:nvPr/>
        </p:nvPicPr>
        <p:blipFill rotWithShape="1"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68" t="41552" r="33995" b="47131"/>
          <a:stretch/>
        </p:blipFill>
        <p:spPr bwMode="auto">
          <a:xfrm>
            <a:off x="4709675" y="4502772"/>
            <a:ext cx="1750658" cy="333427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4" name="Picture 2" descr="S:\Division\Dept. Exp Rad Oncology\Lab Files\Lab Lin\Jianhu\WesternBlot\H460 WB092014 Caspase\H460 091714 gel1 tP90RSK hr15s.tif"/>
          <p:cNvPicPr>
            <a:picLocks noChangeAspect="1" noChangeArrowheads="1"/>
          </p:cNvPicPr>
          <p:nvPr/>
        </p:nvPicPr>
        <p:blipFill rotWithShape="1"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71" t="55899" r="38344" b="30037"/>
          <a:stretch/>
        </p:blipFill>
        <p:spPr bwMode="auto">
          <a:xfrm>
            <a:off x="957257" y="4898004"/>
            <a:ext cx="1687898" cy="334026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5" name="Picture 3" descr="S:\Division\Dept. Exp Rad Oncology\Lab Files\Lab Lin\Jianhu\WesternBlot\H460 WB092014 Caspase\H460 091714 gel2 tP90RSK hr15s.tif"/>
          <p:cNvPicPr>
            <a:picLocks noChangeAspect="1" noChangeArrowheads="1"/>
          </p:cNvPicPr>
          <p:nvPr/>
        </p:nvPicPr>
        <p:blipFill rotWithShape="1"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75" t="54364" r="37456" b="37473"/>
          <a:stretch/>
        </p:blipFill>
        <p:spPr bwMode="auto">
          <a:xfrm>
            <a:off x="2808919" y="4914083"/>
            <a:ext cx="1735939" cy="323869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6" name="Picture 5" descr="S:\Division\Dept. Exp Rad Oncology\Lab Files\Lab Lin\Jianhu\WesternBlot\H460 WB092014 Caspase\H460 091714 gel3 tP90RSK hr15s.tif"/>
          <p:cNvPicPr>
            <a:picLocks noChangeAspect="1" noChangeArrowheads="1"/>
          </p:cNvPicPr>
          <p:nvPr/>
        </p:nvPicPr>
        <p:blipFill rotWithShape="1"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23" t="52764" r="35868" b="38846"/>
          <a:stretch/>
        </p:blipFill>
        <p:spPr bwMode="auto">
          <a:xfrm>
            <a:off x="4716071" y="4910734"/>
            <a:ext cx="1744262" cy="325863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7" name="Picture 7" descr="S:\Division\Dept. Exp Rad Oncology\Lab Files\Lab Lin\Jianhu\WesternBlot\H460 WB011014 S6\H460 100714 pS6 gel321 hr.tif"/>
          <p:cNvPicPr>
            <a:picLocks noChangeAspect="1" noChangeArrowheads="1"/>
          </p:cNvPicPr>
          <p:nvPr/>
        </p:nvPicPr>
        <p:blipFill rotWithShape="1"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46" t="16711" r="36710" b="74557"/>
          <a:stretch/>
        </p:blipFill>
        <p:spPr bwMode="auto">
          <a:xfrm>
            <a:off x="4718801" y="5311132"/>
            <a:ext cx="1741532" cy="307306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8" name="Picture 8" descr="S:\Division\Dept. Exp Rad Oncology\Lab Files\Lab Lin\Jianhu\WesternBlot\H460 WB011014 S6\H460 100714 pS6 gel321 hr.tif"/>
          <p:cNvPicPr>
            <a:picLocks noChangeAspect="1" noChangeArrowheads="1"/>
          </p:cNvPicPr>
          <p:nvPr/>
        </p:nvPicPr>
        <p:blipFill rotWithShape="1"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03" t="72359" r="31043" b="16539"/>
          <a:stretch/>
        </p:blipFill>
        <p:spPr bwMode="auto">
          <a:xfrm>
            <a:off x="957257" y="5297624"/>
            <a:ext cx="1691513" cy="31562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9" name="Picture 9" descr="S:\Division\Dept. Exp Rad Oncology\Lab Files\Lab Lin\Jianhu\WesternBlot\H460 WB011014 S6\H460 100714 pS6 gel321 hr.tif"/>
          <p:cNvPicPr>
            <a:picLocks noChangeAspect="1" noChangeArrowheads="1"/>
          </p:cNvPicPr>
          <p:nvPr/>
        </p:nvPicPr>
        <p:blipFill rotWithShape="1"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65" t="46405" r="33670" b="44700"/>
          <a:stretch/>
        </p:blipFill>
        <p:spPr bwMode="auto">
          <a:xfrm>
            <a:off x="2808919" y="5308050"/>
            <a:ext cx="1735939" cy="29985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0" name="TextBox 79"/>
          <p:cNvSpPr txBox="1"/>
          <p:nvPr/>
        </p:nvSpPr>
        <p:spPr>
          <a:xfrm>
            <a:off x="609429" y="5302354"/>
            <a:ext cx="345552" cy="241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200"/>
            </a:lvl1pPr>
          </a:lstStyle>
          <a:p>
            <a:r>
              <a:rPr lang="en-US" dirty="0"/>
              <a:t>pS6</a:t>
            </a:r>
          </a:p>
        </p:txBody>
      </p:sp>
      <p:pic>
        <p:nvPicPr>
          <p:cNvPr id="81" name="Picture 5" descr="S:\Division\Dept. Exp Rad Oncology\Lab Files\Lab Lin\Jianhu\WesternBlot\H460 WB072214 AKT\H460 072214 gel1 P21.tif"/>
          <p:cNvPicPr>
            <a:picLocks noChangeAspect="1" noChangeArrowheads="1"/>
          </p:cNvPicPr>
          <p:nvPr/>
        </p:nvPicPr>
        <p:blipFill rotWithShape="1"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94" t="24381" r="39182" b="65817"/>
          <a:stretch/>
        </p:blipFill>
        <p:spPr bwMode="auto">
          <a:xfrm>
            <a:off x="957257" y="5678843"/>
            <a:ext cx="1691514" cy="31729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" name="Picture 6" descr="S:\Division\Dept. Exp Rad Oncology\Lab Files\Lab Lin\Jianhu\WesternBlot\H460 WB072214 AKT\H460 072214 gel2 P21.tif"/>
          <p:cNvPicPr>
            <a:picLocks noChangeAspect="1" noChangeArrowheads="1"/>
          </p:cNvPicPr>
          <p:nvPr/>
        </p:nvPicPr>
        <p:blipFill rotWithShape="1"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86" t="50000" r="37910" b="44065"/>
          <a:stretch/>
        </p:blipFill>
        <p:spPr bwMode="auto">
          <a:xfrm>
            <a:off x="2808919" y="5678003"/>
            <a:ext cx="1738563" cy="316679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3" name="Picture 7" descr="S:\Division\Dept. Exp Rad Oncology\Lab Files\Lab Lin\Jianhu\WesternBlot\H460 WB072214 AKT\H460 072214 gel3 P21.tif"/>
          <p:cNvPicPr>
            <a:picLocks noChangeAspect="1" noChangeArrowheads="1"/>
          </p:cNvPicPr>
          <p:nvPr/>
        </p:nvPicPr>
        <p:blipFill rotWithShape="1">
          <a:blip r:embed="rId3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15" t="50000" r="35661" b="44065"/>
          <a:stretch/>
        </p:blipFill>
        <p:spPr bwMode="auto">
          <a:xfrm>
            <a:off x="4735485" y="5692973"/>
            <a:ext cx="1710772" cy="31544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4" name="Picture 5" descr="S:\Division\Dept. Exp Rad Oncology\Lab Files\Lab Lin\Jianhu\WesternBlot\H460 WB092414 Histon\H460 092414 gel1 cdc2 hrAuto.tif"/>
          <p:cNvPicPr>
            <a:picLocks noChangeAspect="1" noChangeArrowheads="1"/>
          </p:cNvPicPr>
          <p:nvPr/>
        </p:nvPicPr>
        <p:blipFill rotWithShape="1">
          <a:blip r:embed="rId3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92" t="50131" r="37687" b="36603"/>
          <a:stretch/>
        </p:blipFill>
        <p:spPr bwMode="auto">
          <a:xfrm>
            <a:off x="957257" y="6491064"/>
            <a:ext cx="1704250" cy="408998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5" name="Picture 6" descr="S:\Division\Dept. Exp Rad Oncology\Lab Files\Lab Lin\Jianhu\WesternBlot\H460 WB092414 Histon\H460 092414 gel2 cdc2 hrAuto.tif"/>
          <p:cNvPicPr>
            <a:picLocks noChangeAspect="1" noChangeArrowheads="1"/>
          </p:cNvPicPr>
          <p:nvPr/>
        </p:nvPicPr>
        <p:blipFill rotWithShape="1">
          <a:blip r:embed="rId3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88" t="52321" r="36019" b="34456"/>
          <a:stretch/>
        </p:blipFill>
        <p:spPr bwMode="auto">
          <a:xfrm>
            <a:off x="2824685" y="6448546"/>
            <a:ext cx="1722797" cy="39707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6" name="Picture 7" descr="S:\Division\Dept. Exp Rad Oncology\Lab Files\Lab Lin\Jianhu\WesternBlot\H460 WB092414 Histon\H460 092414 gel3 cdc2 hrAuto.tif"/>
          <p:cNvPicPr>
            <a:picLocks noChangeAspect="1" noChangeArrowheads="1"/>
          </p:cNvPicPr>
          <p:nvPr/>
        </p:nvPicPr>
        <p:blipFill rotWithShape="1">
          <a:blip r:embed="rId4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64" t="46950" r="37060" b="39723"/>
          <a:stretch/>
        </p:blipFill>
        <p:spPr bwMode="auto">
          <a:xfrm>
            <a:off x="4739976" y="6476820"/>
            <a:ext cx="1706282" cy="413967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7" name="Picture 3" descr="S:\Division\Dept. Exp Rad Oncology\Lab Files\Lab Lin\Jianhu\WesternBlot\H460 WB092014 Caspase\H460 091714 gel1 pCDC thr121 60s.tif"/>
          <p:cNvPicPr>
            <a:picLocks noChangeAspect="1" noChangeArrowheads="1"/>
          </p:cNvPicPr>
          <p:nvPr/>
        </p:nvPicPr>
        <p:blipFill rotWithShape="1">
          <a:blip r:embed="rId4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37" t="51478" r="40568" b="38310"/>
          <a:stretch/>
        </p:blipFill>
        <p:spPr bwMode="auto">
          <a:xfrm>
            <a:off x="957257" y="6061732"/>
            <a:ext cx="1691514" cy="311792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8" name="Picture 6" descr="S:\Division\Dept. Exp Rad Oncology\Lab Files\Lab Lin\Jianhu\WesternBlot\H460 WB092014 Caspase\H460 091714 gel2 pCDC thr121 60s.tif"/>
          <p:cNvPicPr>
            <a:picLocks noChangeAspect="1" noChangeArrowheads="1"/>
          </p:cNvPicPr>
          <p:nvPr/>
        </p:nvPicPr>
        <p:blipFill rotWithShape="1">
          <a:blip r:embed="rId4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94" t="50000" r="38196" b="38831"/>
          <a:stretch/>
        </p:blipFill>
        <p:spPr bwMode="auto">
          <a:xfrm>
            <a:off x="2808919" y="6064780"/>
            <a:ext cx="1722663" cy="313668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9" name="Picture 8" descr="S:\Division\Dept. Exp Rad Oncology\Lab Files\Lab Lin\Jianhu\WesternBlot\H460 WB092014 Caspase\H460 091714 gel3 pCDC thr121 60s.tif"/>
          <p:cNvPicPr>
            <a:picLocks noChangeAspect="1" noChangeArrowheads="1"/>
          </p:cNvPicPr>
          <p:nvPr/>
        </p:nvPicPr>
        <p:blipFill rotWithShape="1">
          <a:blip r:embed="rId4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08" t="54649" r="37974" b="35076"/>
          <a:stretch/>
        </p:blipFill>
        <p:spPr bwMode="auto">
          <a:xfrm>
            <a:off x="4728582" y="6082953"/>
            <a:ext cx="1717675" cy="319332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0" name="Picture 2" descr="S:\Division\Dept. Exp Rad Oncology\Lab Files\Lab Lin\Jianhu\WesternBlot\H460 WB092014 Caspase\H460 092014 gel1 cas7 90s.tif"/>
          <p:cNvPicPr>
            <a:picLocks noChangeAspect="1" noChangeArrowheads="1"/>
          </p:cNvPicPr>
          <p:nvPr/>
        </p:nvPicPr>
        <p:blipFill rotWithShape="1">
          <a:blip r:embed="rId4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19" t="48412" r="33785" b="41969"/>
          <a:stretch/>
        </p:blipFill>
        <p:spPr bwMode="auto">
          <a:xfrm>
            <a:off x="984553" y="7404950"/>
            <a:ext cx="1694542" cy="30274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1" name="Picture 3" descr="S:\Division\Dept. Exp Rad Oncology\Lab Files\Lab Lin\Jianhu\WesternBlot\H460 WB092014 Caspase\H460 092014 gel1 cas9 120s.tif"/>
          <p:cNvPicPr>
            <a:picLocks noChangeAspect="1" noChangeArrowheads="1"/>
          </p:cNvPicPr>
          <p:nvPr/>
        </p:nvPicPr>
        <p:blipFill rotWithShape="1">
          <a:blip r:embed="rId4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63" t="56143" r="35691" b="36711"/>
          <a:stretch/>
        </p:blipFill>
        <p:spPr bwMode="auto">
          <a:xfrm>
            <a:off x="984553" y="7018733"/>
            <a:ext cx="1682971" cy="30697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" name="Picture 5" descr="S:\Division\Dept. Exp Rad Oncology\Lab Files\Lab Lin\Jianhu\WesternBlot\H460 WB092014 Caspase\H460 092014 gel2 cas7 90s.tif"/>
          <p:cNvPicPr>
            <a:picLocks noChangeAspect="1" noChangeArrowheads="1"/>
          </p:cNvPicPr>
          <p:nvPr/>
        </p:nvPicPr>
        <p:blipFill rotWithShape="1">
          <a:blip r:embed="rId4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06" t="41245" r="34067" b="49845"/>
          <a:stretch/>
        </p:blipFill>
        <p:spPr bwMode="auto">
          <a:xfrm>
            <a:off x="2840451" y="7382093"/>
            <a:ext cx="1729071" cy="30293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3" name="Picture 7" descr="S:\Division\Dept. Exp Rad Oncology\Lab Files\Lab Lin\Jianhu\WesternBlot\H460 WB092014 Caspase\H460 092014 gel2 cas9 120s.tif"/>
          <p:cNvPicPr>
            <a:picLocks noChangeAspect="1" noChangeArrowheads="1"/>
          </p:cNvPicPr>
          <p:nvPr/>
        </p:nvPicPr>
        <p:blipFill rotWithShape="1">
          <a:blip r:embed="rId4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96" t="57318" r="38739" b="34667"/>
          <a:stretch/>
        </p:blipFill>
        <p:spPr bwMode="auto">
          <a:xfrm>
            <a:off x="2840451" y="6991615"/>
            <a:ext cx="1726496" cy="32038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4" name="Picture 13" descr="S:\Division\Dept. Exp Rad Oncology\Lab Files\Lab Lin\Jianhu\WesternBlot\H460 WB092014 Caspase\H460 092014 gel3 Cas7 90s.tif"/>
          <p:cNvPicPr>
            <a:picLocks noChangeAspect="1" noChangeArrowheads="1"/>
          </p:cNvPicPr>
          <p:nvPr/>
        </p:nvPicPr>
        <p:blipFill rotWithShape="1">
          <a:blip r:embed="rId4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55" t="38262" r="37151" b="52780"/>
          <a:stretch/>
        </p:blipFill>
        <p:spPr bwMode="auto">
          <a:xfrm>
            <a:off x="4751437" y="7377618"/>
            <a:ext cx="1717676" cy="298439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5" name="Picture 14" descr="S:\Division\Dept. Exp Rad Oncology\Lab Files\Lab Lin\Jianhu\WesternBlot\H460 WB092014 Caspase\H460 092014 gel3 cas9 120s.tif"/>
          <p:cNvPicPr>
            <a:picLocks noChangeAspect="1" noChangeArrowheads="1"/>
          </p:cNvPicPr>
          <p:nvPr/>
        </p:nvPicPr>
        <p:blipFill rotWithShape="1">
          <a:blip r:embed="rId4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40" t="58427" r="37938" b="34044"/>
          <a:stretch/>
        </p:blipFill>
        <p:spPr bwMode="auto">
          <a:xfrm>
            <a:off x="4751437" y="7003054"/>
            <a:ext cx="1717676" cy="300029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6" name="Picture 25" descr="S:\Division\Dept. Exp Rad Oncology\Lab Files\Lab Lin\Jianhu\WesternBlot\H460 WB092414 Histon\H460 092414 gel1 pHisH2Ax Hr30s.tif"/>
          <p:cNvPicPr>
            <a:picLocks noChangeAspect="1" noChangeArrowheads="1"/>
          </p:cNvPicPr>
          <p:nvPr/>
        </p:nvPicPr>
        <p:blipFill rotWithShape="1">
          <a:blip r:embed="rId5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86" t="46484" r="38684" b="45750"/>
          <a:stretch/>
        </p:blipFill>
        <p:spPr bwMode="auto">
          <a:xfrm>
            <a:off x="998201" y="7773289"/>
            <a:ext cx="1680894" cy="31758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7" name="Picture 27" descr="S:\Division\Dept. Exp Rad Oncology\Lab Files\Lab Lin\Jianhu\WesternBlot\H460 WB092414 Histon\H460 092414 gel2 pHisH2Ax Hr30s.tif"/>
          <p:cNvPicPr>
            <a:picLocks noChangeAspect="1" noChangeArrowheads="1"/>
          </p:cNvPicPr>
          <p:nvPr/>
        </p:nvPicPr>
        <p:blipFill rotWithShape="1">
          <a:blip r:embed="rId5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01" t="47495" r="37783" b="45291"/>
          <a:stretch/>
        </p:blipFill>
        <p:spPr bwMode="auto">
          <a:xfrm>
            <a:off x="2856217" y="7755121"/>
            <a:ext cx="1717675" cy="325981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8" name="Picture 29" descr="S:\Division\Dept. Exp Rad Oncology\Lab Files\Lab Lin\Jianhu\WesternBlot\H460 WB092414 Histon\H460 092414 gel3 pHisH2Ax Hr30s.tif"/>
          <p:cNvPicPr>
            <a:picLocks noChangeAspect="1" noChangeArrowheads="1"/>
          </p:cNvPicPr>
          <p:nvPr/>
        </p:nvPicPr>
        <p:blipFill rotWithShape="1">
          <a:blip r:embed="rId5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47" t="45923" r="36732" b="43487"/>
          <a:stretch/>
        </p:blipFill>
        <p:spPr bwMode="auto">
          <a:xfrm>
            <a:off x="4742671" y="7750592"/>
            <a:ext cx="1737169" cy="31758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9" name="Straight Connector 98"/>
          <p:cNvCxnSpPr/>
          <p:nvPr/>
        </p:nvCxnSpPr>
        <p:spPr>
          <a:xfrm>
            <a:off x="1052903" y="4262823"/>
            <a:ext cx="1448000" cy="14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/>
        </p:nvSpPr>
        <p:spPr>
          <a:xfrm>
            <a:off x="2844921" y="4251847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0</a:t>
            </a:r>
            <a:endParaRPr lang="en-US" sz="1200" b="1" dirty="0"/>
          </a:p>
        </p:txBody>
      </p:sp>
      <p:sp>
        <p:nvSpPr>
          <p:cNvPr id="101" name="TextBox 100"/>
          <p:cNvSpPr txBox="1"/>
          <p:nvPr/>
        </p:nvSpPr>
        <p:spPr>
          <a:xfrm>
            <a:off x="3126427" y="4251847"/>
            <a:ext cx="341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10</a:t>
            </a:r>
            <a:endParaRPr lang="en-US" sz="1200" b="1" dirty="0"/>
          </a:p>
        </p:txBody>
      </p:sp>
      <p:sp>
        <p:nvSpPr>
          <p:cNvPr id="102" name="TextBox 101"/>
          <p:cNvSpPr txBox="1"/>
          <p:nvPr/>
        </p:nvSpPr>
        <p:spPr>
          <a:xfrm>
            <a:off x="3439182" y="4251847"/>
            <a:ext cx="341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25</a:t>
            </a:r>
            <a:endParaRPr lang="en-US" sz="1200" b="1" dirty="0"/>
          </a:p>
        </p:txBody>
      </p:sp>
      <p:sp>
        <p:nvSpPr>
          <p:cNvPr id="103" name="TextBox 102"/>
          <p:cNvSpPr txBox="1"/>
          <p:nvPr/>
        </p:nvSpPr>
        <p:spPr>
          <a:xfrm>
            <a:off x="3767501" y="4251847"/>
            <a:ext cx="341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50</a:t>
            </a:r>
            <a:endParaRPr lang="en-US" sz="1200" b="1" dirty="0"/>
          </a:p>
        </p:txBody>
      </p:sp>
      <p:sp>
        <p:nvSpPr>
          <p:cNvPr id="104" name="TextBox 103"/>
          <p:cNvSpPr txBox="1"/>
          <p:nvPr/>
        </p:nvSpPr>
        <p:spPr>
          <a:xfrm>
            <a:off x="4048926" y="4251847"/>
            <a:ext cx="4203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100</a:t>
            </a:r>
            <a:endParaRPr lang="en-US" sz="1200" b="1" dirty="0"/>
          </a:p>
        </p:txBody>
      </p:sp>
      <p:sp>
        <p:nvSpPr>
          <p:cNvPr id="105" name="TextBox 104"/>
          <p:cNvSpPr txBox="1"/>
          <p:nvPr/>
        </p:nvSpPr>
        <p:spPr>
          <a:xfrm>
            <a:off x="3441367" y="4029750"/>
            <a:ext cx="4661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2 Gy</a:t>
            </a:r>
            <a:endParaRPr lang="en-US" sz="1200" b="1" dirty="0"/>
          </a:p>
        </p:txBody>
      </p:sp>
      <p:cxnSp>
        <p:nvCxnSpPr>
          <p:cNvPr id="106" name="Straight Connector 105"/>
          <p:cNvCxnSpPr/>
          <p:nvPr/>
        </p:nvCxnSpPr>
        <p:spPr>
          <a:xfrm>
            <a:off x="2917153" y="4263722"/>
            <a:ext cx="1448000" cy="14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TextBox 106"/>
          <p:cNvSpPr txBox="1"/>
          <p:nvPr/>
        </p:nvSpPr>
        <p:spPr>
          <a:xfrm>
            <a:off x="4749921" y="4249872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0</a:t>
            </a:r>
            <a:endParaRPr lang="en-US" sz="1200" b="1" dirty="0"/>
          </a:p>
        </p:txBody>
      </p:sp>
      <p:sp>
        <p:nvSpPr>
          <p:cNvPr id="108" name="TextBox 107"/>
          <p:cNvSpPr txBox="1"/>
          <p:nvPr/>
        </p:nvSpPr>
        <p:spPr>
          <a:xfrm>
            <a:off x="5031427" y="4249872"/>
            <a:ext cx="341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10</a:t>
            </a:r>
            <a:endParaRPr lang="en-US" sz="1200" b="1" dirty="0"/>
          </a:p>
        </p:txBody>
      </p:sp>
      <p:sp>
        <p:nvSpPr>
          <p:cNvPr id="109" name="TextBox 108"/>
          <p:cNvSpPr txBox="1"/>
          <p:nvPr/>
        </p:nvSpPr>
        <p:spPr>
          <a:xfrm>
            <a:off x="5344182" y="4249872"/>
            <a:ext cx="341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25</a:t>
            </a:r>
            <a:endParaRPr lang="en-US" sz="1200" b="1" dirty="0"/>
          </a:p>
        </p:txBody>
      </p:sp>
      <p:sp>
        <p:nvSpPr>
          <p:cNvPr id="110" name="TextBox 109"/>
          <p:cNvSpPr txBox="1"/>
          <p:nvPr/>
        </p:nvSpPr>
        <p:spPr>
          <a:xfrm>
            <a:off x="5672501" y="4249872"/>
            <a:ext cx="341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50</a:t>
            </a:r>
            <a:endParaRPr lang="en-US" sz="1200" b="1" dirty="0"/>
          </a:p>
        </p:txBody>
      </p:sp>
      <p:sp>
        <p:nvSpPr>
          <p:cNvPr id="111" name="TextBox 110"/>
          <p:cNvSpPr txBox="1"/>
          <p:nvPr/>
        </p:nvSpPr>
        <p:spPr>
          <a:xfrm>
            <a:off x="5953926" y="4249872"/>
            <a:ext cx="4203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100</a:t>
            </a:r>
            <a:endParaRPr lang="en-US" sz="1200" b="1" dirty="0"/>
          </a:p>
        </p:txBody>
      </p:sp>
      <p:sp>
        <p:nvSpPr>
          <p:cNvPr id="112" name="TextBox 111"/>
          <p:cNvSpPr txBox="1"/>
          <p:nvPr/>
        </p:nvSpPr>
        <p:spPr>
          <a:xfrm>
            <a:off x="5346367" y="4027775"/>
            <a:ext cx="4661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4 Gy</a:t>
            </a:r>
            <a:endParaRPr lang="en-US" sz="1200" b="1" dirty="0"/>
          </a:p>
        </p:txBody>
      </p:sp>
      <p:cxnSp>
        <p:nvCxnSpPr>
          <p:cNvPr id="113" name="Straight Connector 112"/>
          <p:cNvCxnSpPr/>
          <p:nvPr/>
        </p:nvCxnSpPr>
        <p:spPr>
          <a:xfrm>
            <a:off x="4822153" y="4261747"/>
            <a:ext cx="1448000" cy="14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TextBox 113"/>
          <p:cNvSpPr txBox="1"/>
          <p:nvPr/>
        </p:nvSpPr>
        <p:spPr>
          <a:xfrm>
            <a:off x="6304251" y="4258350"/>
            <a:ext cx="4026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 smtClean="0"/>
              <a:t>nM</a:t>
            </a:r>
            <a:endParaRPr lang="en-US" sz="1200" b="1" dirty="0"/>
          </a:p>
        </p:txBody>
      </p:sp>
      <p:sp>
        <p:nvSpPr>
          <p:cNvPr id="115" name="TextBox 114"/>
          <p:cNvSpPr txBox="1"/>
          <p:nvPr/>
        </p:nvSpPr>
        <p:spPr>
          <a:xfrm>
            <a:off x="370996" y="3845084"/>
            <a:ext cx="2384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16" name="TextBox 115"/>
          <p:cNvSpPr txBox="1"/>
          <p:nvPr/>
        </p:nvSpPr>
        <p:spPr>
          <a:xfrm>
            <a:off x="291713" y="375499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958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7695" y="8610600"/>
            <a:ext cx="2286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Supplemental Figure 4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574942" y="742872"/>
            <a:ext cx="2384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22142" y="742872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pic>
        <p:nvPicPr>
          <p:cNvPr id="3" name="Picture 2" descr="C:\Users\ywang45\Desktop\H460 apop fina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858" y="1112204"/>
            <a:ext cx="2657475" cy="2457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ywang45\Desktop\A549 apop final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3375" y="1112204"/>
            <a:ext cx="2662238" cy="2490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2622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2676525" y="5002768"/>
            <a:ext cx="14668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000" b="1"/>
            </a:lvl1pPr>
          </a:lstStyle>
          <a:p>
            <a:r>
              <a:rPr lang="en-US" dirty="0" err="1"/>
              <a:t>Chemo+IR+Ganetespib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1704975" y="3819598"/>
            <a:ext cx="6902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000" b="1"/>
            </a:lvl1pPr>
          </a:lstStyle>
          <a:p>
            <a:r>
              <a:rPr lang="en-US" dirty="0"/>
              <a:t>Chemo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619251" y="5002768"/>
            <a:ext cx="8462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000" b="1"/>
            </a:lvl1pPr>
          </a:lstStyle>
          <a:p>
            <a:r>
              <a:rPr lang="en-US" dirty="0" err="1"/>
              <a:t>Chemo+IR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88835" y="5002768"/>
            <a:ext cx="57331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000" b="1"/>
            </a:lvl1pPr>
          </a:lstStyle>
          <a:p>
            <a:r>
              <a:rPr lang="en-US" dirty="0"/>
              <a:t>IR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29890" y="3819598"/>
            <a:ext cx="6226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control</a:t>
            </a:r>
            <a:endParaRPr lang="en-US" sz="10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2724150" y="3819598"/>
            <a:ext cx="122101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000" b="1"/>
            </a:lvl1pPr>
          </a:lstStyle>
          <a:p>
            <a:r>
              <a:rPr lang="en-US" dirty="0" err="1"/>
              <a:t>Chemo+Ganetespib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191457" y="3600200"/>
            <a:ext cx="2384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grpSp>
        <p:nvGrpSpPr>
          <p:cNvPr id="24" name="Group 23"/>
          <p:cNvGrpSpPr/>
          <p:nvPr/>
        </p:nvGrpSpPr>
        <p:grpSpPr>
          <a:xfrm>
            <a:off x="6071409" y="4075240"/>
            <a:ext cx="348441" cy="95979"/>
            <a:chOff x="6172200" y="1752600"/>
            <a:chExt cx="762000" cy="228600"/>
          </a:xfrm>
        </p:grpSpPr>
        <p:cxnSp>
          <p:nvCxnSpPr>
            <p:cNvPr id="25" name="Straight Connector 24"/>
            <p:cNvCxnSpPr/>
            <p:nvPr/>
          </p:nvCxnSpPr>
          <p:spPr>
            <a:xfrm>
              <a:off x="6172200" y="1752600"/>
              <a:ext cx="76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6934200" y="1752600"/>
              <a:ext cx="0" cy="228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6172200" y="1752600"/>
              <a:ext cx="0" cy="228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TextBox 27"/>
          <p:cNvSpPr txBox="1"/>
          <p:nvPr/>
        </p:nvSpPr>
        <p:spPr>
          <a:xfrm>
            <a:off x="5962650" y="3876675"/>
            <a:ext cx="6094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 smtClean="0"/>
              <a:t>P</a:t>
            </a:r>
            <a:r>
              <a:rPr lang="en-US" sz="1000" dirty="0" smtClean="0"/>
              <a:t>=0.043</a:t>
            </a:r>
            <a:endParaRPr lang="en-US" sz="1000" dirty="0"/>
          </a:p>
        </p:txBody>
      </p:sp>
      <p:sp>
        <p:nvSpPr>
          <p:cNvPr id="29" name="TextBox 28"/>
          <p:cNvSpPr txBox="1"/>
          <p:nvPr/>
        </p:nvSpPr>
        <p:spPr>
          <a:xfrm>
            <a:off x="196140" y="22860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pic>
        <p:nvPicPr>
          <p:cNvPr id="3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81" t="16022" r="29533" b="55250"/>
          <a:stretch/>
        </p:blipFill>
        <p:spPr bwMode="auto">
          <a:xfrm rot="5400000">
            <a:off x="249410" y="2405741"/>
            <a:ext cx="1148196" cy="4411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88" t="50338" b="13053"/>
          <a:stretch/>
        </p:blipFill>
        <p:spPr bwMode="auto">
          <a:xfrm rot="5400000">
            <a:off x="249967" y="790232"/>
            <a:ext cx="1134058" cy="449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" name="Picture 4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38" t="23218" r="28659" b="45077"/>
          <a:stretch/>
        </p:blipFill>
        <p:spPr bwMode="auto">
          <a:xfrm rot="5400000">
            <a:off x="921623" y="786924"/>
            <a:ext cx="1141055" cy="455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" name="Picture 2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66" t="31830" r="6780" b="37256"/>
          <a:stretch/>
        </p:blipFill>
        <p:spPr bwMode="auto">
          <a:xfrm rot="5400000">
            <a:off x="1567320" y="808953"/>
            <a:ext cx="1134061" cy="3942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" name="Picture 4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10" t="27286" r="15761" b="41949"/>
          <a:stretch/>
        </p:blipFill>
        <p:spPr bwMode="auto">
          <a:xfrm rot="5400000">
            <a:off x="921911" y="2426271"/>
            <a:ext cx="1131055" cy="4172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" name="Picture 3" descr="S:\Division\Dept. Exp Rad Oncology\Lab Files\Lab Lin\Jianhu\Animal\Tumor picture\ChemIRGane 306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96" t="23622" r="6800" b="32820"/>
          <a:stretch/>
        </p:blipFill>
        <p:spPr bwMode="auto">
          <a:xfrm rot="5400000">
            <a:off x="1590541" y="2416912"/>
            <a:ext cx="1131054" cy="435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TextBox 35"/>
          <p:cNvSpPr txBox="1"/>
          <p:nvPr/>
        </p:nvSpPr>
        <p:spPr>
          <a:xfrm>
            <a:off x="1855663" y="251635"/>
            <a:ext cx="6902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000" b="1"/>
            </a:lvl1pPr>
          </a:lstStyle>
          <a:p>
            <a:r>
              <a:rPr lang="en-US" dirty="0"/>
              <a:t>Chemo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513901" y="251635"/>
            <a:ext cx="6226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control</a:t>
            </a:r>
            <a:endParaRPr lang="en-US" sz="1000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1114280" y="1699745"/>
            <a:ext cx="8252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000" b="1"/>
            </a:lvl1pPr>
          </a:lstStyle>
          <a:p>
            <a:r>
              <a:rPr lang="en-US" dirty="0"/>
              <a:t>Chemo</a:t>
            </a:r>
            <a:r>
              <a:rPr lang="en-US" dirty="0" smtClean="0"/>
              <a:t>+</a:t>
            </a:r>
          </a:p>
          <a:p>
            <a:r>
              <a:rPr lang="en-US" dirty="0" err="1" smtClean="0"/>
              <a:t>Ganetespib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1777290" y="1699745"/>
            <a:ext cx="9334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000" b="1"/>
            </a:lvl1pPr>
          </a:lstStyle>
          <a:p>
            <a:r>
              <a:rPr lang="en-US" dirty="0" err="1"/>
              <a:t>Chemo+IR</a:t>
            </a:r>
            <a:r>
              <a:rPr lang="en-US" dirty="0" smtClean="0"/>
              <a:t>+</a:t>
            </a:r>
          </a:p>
          <a:p>
            <a:r>
              <a:rPr lang="en-US" dirty="0" err="1" smtClean="0"/>
              <a:t>Ganetespib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447775" y="1786268"/>
            <a:ext cx="8462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000" b="1"/>
            </a:lvl1pPr>
          </a:lstStyle>
          <a:p>
            <a:r>
              <a:rPr lang="en-US" dirty="0" err="1"/>
              <a:t>Chemo+IR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1322261" y="251635"/>
            <a:ext cx="57331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000" b="1"/>
            </a:lvl1pPr>
          </a:lstStyle>
          <a:p>
            <a:r>
              <a:rPr lang="en-US" dirty="0"/>
              <a:t>IR</a:t>
            </a:r>
          </a:p>
        </p:txBody>
      </p:sp>
      <p:graphicFrame>
        <p:nvGraphicFramePr>
          <p:cNvPr id="42" name="Chart 4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15336579"/>
              </p:ext>
            </p:extLst>
          </p:nvPr>
        </p:nvGraphicFramePr>
        <p:xfrm>
          <a:off x="4005368" y="3845957"/>
          <a:ext cx="2669849" cy="25907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43" name="Rectangle 42"/>
          <p:cNvSpPr/>
          <p:nvPr/>
        </p:nvSpPr>
        <p:spPr>
          <a:xfrm>
            <a:off x="36030" y="8805446"/>
            <a:ext cx="362157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1600" b="1" dirty="0" smtClean="0"/>
              <a:t>Supplemental Figure 5. </a:t>
            </a:r>
            <a:endParaRPr lang="en-US" sz="1600" b="1" dirty="0"/>
          </a:p>
        </p:txBody>
      </p:sp>
      <p:pic>
        <p:nvPicPr>
          <p:cNvPr id="44" name="Picture 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825" y="4038601"/>
            <a:ext cx="1241432" cy="913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" name="Picture 3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1427" y="4038600"/>
            <a:ext cx="1235573" cy="919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" name="Picture 8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6827" y="4038600"/>
            <a:ext cx="1235573" cy="913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" name="Picture 9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6827" y="5210175"/>
            <a:ext cx="1238249" cy="9167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" name="Picture 11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601888" y="5057888"/>
            <a:ext cx="913591" cy="1235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" name="Picture 12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80961" y="5057549"/>
            <a:ext cx="922330" cy="1245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" name="TextBox 49"/>
          <p:cNvSpPr txBox="1"/>
          <p:nvPr/>
        </p:nvSpPr>
        <p:spPr>
          <a:xfrm>
            <a:off x="306643" y="6183868"/>
            <a:ext cx="2384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pic>
        <p:nvPicPr>
          <p:cNvPr id="51" name="Picture 13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001" y="6648897"/>
            <a:ext cx="1243438" cy="918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" name="TextBox 51"/>
          <p:cNvSpPr txBox="1"/>
          <p:nvPr/>
        </p:nvSpPr>
        <p:spPr>
          <a:xfrm>
            <a:off x="1700945" y="6425711"/>
            <a:ext cx="6902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000" b="1"/>
            </a:lvl1pPr>
          </a:lstStyle>
          <a:p>
            <a:r>
              <a:rPr lang="en-US" dirty="0"/>
              <a:t>Chemo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425860" y="6425711"/>
            <a:ext cx="6226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control</a:t>
            </a:r>
            <a:endParaRPr lang="en-US" sz="1000" b="1" dirty="0"/>
          </a:p>
        </p:txBody>
      </p:sp>
      <p:sp>
        <p:nvSpPr>
          <p:cNvPr id="54" name="TextBox 53"/>
          <p:cNvSpPr txBox="1"/>
          <p:nvPr/>
        </p:nvSpPr>
        <p:spPr>
          <a:xfrm>
            <a:off x="2720120" y="6425711"/>
            <a:ext cx="122101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000" b="1"/>
            </a:lvl1pPr>
          </a:lstStyle>
          <a:p>
            <a:r>
              <a:rPr lang="en-US" dirty="0" err="1"/>
              <a:t>Chemo+Ganetespib</a:t>
            </a:r>
            <a:endParaRPr lang="en-US" dirty="0"/>
          </a:p>
        </p:txBody>
      </p:sp>
      <p:pic>
        <p:nvPicPr>
          <p:cNvPr id="55" name="Picture 14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75" y="7761231"/>
            <a:ext cx="1231521" cy="9255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" name="TextBox 55"/>
          <p:cNvSpPr txBox="1"/>
          <p:nvPr/>
        </p:nvSpPr>
        <p:spPr>
          <a:xfrm>
            <a:off x="2668590" y="7585554"/>
            <a:ext cx="14668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000" b="1"/>
            </a:lvl1pPr>
          </a:lstStyle>
          <a:p>
            <a:r>
              <a:rPr lang="en-US" dirty="0" err="1"/>
              <a:t>Chemo+IR+Ganetespib</a:t>
            </a:r>
            <a:endParaRPr lang="en-US" dirty="0"/>
          </a:p>
        </p:txBody>
      </p:sp>
      <p:sp>
        <p:nvSpPr>
          <p:cNvPr id="57" name="TextBox 56"/>
          <p:cNvSpPr txBox="1"/>
          <p:nvPr/>
        </p:nvSpPr>
        <p:spPr>
          <a:xfrm>
            <a:off x="1611316" y="7585554"/>
            <a:ext cx="8462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000" b="1"/>
            </a:lvl1pPr>
          </a:lstStyle>
          <a:p>
            <a:r>
              <a:rPr lang="en-US" dirty="0" err="1"/>
              <a:t>Chemo+IR</a:t>
            </a:r>
            <a:endParaRPr lang="en-US" dirty="0"/>
          </a:p>
        </p:txBody>
      </p:sp>
      <p:sp>
        <p:nvSpPr>
          <p:cNvPr id="58" name="TextBox 57"/>
          <p:cNvSpPr txBox="1"/>
          <p:nvPr/>
        </p:nvSpPr>
        <p:spPr>
          <a:xfrm>
            <a:off x="580900" y="7585554"/>
            <a:ext cx="57331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000" b="1"/>
            </a:lvl1pPr>
          </a:lstStyle>
          <a:p>
            <a:r>
              <a:rPr lang="en-US" dirty="0"/>
              <a:t>IR</a:t>
            </a:r>
          </a:p>
        </p:txBody>
      </p:sp>
      <p:pic>
        <p:nvPicPr>
          <p:cNvPr id="59" name="Picture 15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4315" y="6656166"/>
            <a:ext cx="1212685" cy="909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" name="Picture 16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3347" y="7776998"/>
            <a:ext cx="1213653" cy="925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" name="Picture 17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7292" y="6674979"/>
            <a:ext cx="1187812" cy="890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" name="Picture 18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6079" y="7791508"/>
            <a:ext cx="1214887" cy="9110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5" name="Chart 6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98740952"/>
              </p:ext>
            </p:extLst>
          </p:nvPr>
        </p:nvGraphicFramePr>
        <p:xfrm>
          <a:off x="3935104" y="6379015"/>
          <a:ext cx="2842105" cy="26592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2"/>
          </a:graphicData>
        </a:graphic>
      </p:graphicFrame>
      <p:cxnSp>
        <p:nvCxnSpPr>
          <p:cNvPr id="66" name="Straight Connector 65"/>
          <p:cNvCxnSpPr/>
          <p:nvPr/>
        </p:nvCxnSpPr>
        <p:spPr>
          <a:xfrm>
            <a:off x="4888056" y="7120329"/>
            <a:ext cx="128137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5604942" y="6648897"/>
            <a:ext cx="0" cy="4714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5604942" y="6656166"/>
            <a:ext cx="8738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>
            <a:off x="6478758" y="6648897"/>
            <a:ext cx="0" cy="13290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5796594" y="6465782"/>
            <a:ext cx="54373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 smtClean="0"/>
              <a:t>P</a:t>
            </a:r>
            <a:r>
              <a:rPr lang="en-US" sz="1000" dirty="0" smtClean="0"/>
              <a:t>&lt;0.05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518062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370</TotalTime>
  <Words>190</Words>
  <Application>Microsoft Office PowerPoint</Application>
  <PresentationFormat>On-screen Show (4:3)</PresentationFormat>
  <Paragraphs>138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M. D. Anderson Cancer Center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Liu,Holly</dc:creator>
  <cp:lastModifiedBy>Wang,Yifan</cp:lastModifiedBy>
  <cp:revision>26</cp:revision>
  <cp:lastPrinted>2016-04-27T03:39:01Z</cp:lastPrinted>
  <dcterms:created xsi:type="dcterms:W3CDTF">2015-05-07T05:37:54Z</dcterms:created>
  <dcterms:modified xsi:type="dcterms:W3CDTF">2016-05-20T03:44:18Z</dcterms:modified>
</cp:coreProperties>
</file>