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340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2" pos="4320" userDrawn="1">
          <p15:clr>
            <a:srgbClr val="A4A3A4"/>
          </p15:clr>
        </p15:guide>
        <p15:guide id="3" orient="horz" pos="57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auryn Klevorn" initials="LEK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173" autoAdjust="0"/>
    <p:restoredTop sz="92198" autoAdjust="0"/>
  </p:normalViewPr>
  <p:slideViewPr>
    <p:cSldViewPr snapToGrid="0">
      <p:cViewPr>
        <p:scale>
          <a:sx n="150" d="100"/>
          <a:sy n="150" d="100"/>
        </p:scale>
        <p:origin x="-1064" y="-80"/>
      </p:cViewPr>
      <p:guideLst>
        <p:guide orient="horz" pos="5760"/>
        <p:guide pos="43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commentAuthors" Target="commentAuthors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B6B197-F68F-304F-9046-446810C92A62}" type="datetimeFigureOut">
              <a:rPr lang="en-US" smtClean="0"/>
              <a:pPr/>
              <a:t>10/3/16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EA7E1A-C5BB-FC47-921B-11A594D7776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42313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70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8BDEF-CEEE-D943-AC83-AD90FF0D0B94}" type="datetimeFigureOut">
              <a:rPr lang="en-US" smtClean="0"/>
              <a:pPr/>
              <a:t>10/3/16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AB51F-E95F-114E-BC85-6E3C1688CD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7930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8BDEF-CEEE-D943-AC83-AD90FF0D0B94}" type="datetimeFigureOut">
              <a:rPr lang="en-US" smtClean="0"/>
              <a:pPr/>
              <a:t>10/3/16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AB51F-E95F-114E-BC85-6E3C1688CD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2480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8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8BDEF-CEEE-D943-AC83-AD90FF0D0B94}" type="datetimeFigureOut">
              <a:rPr lang="en-US" smtClean="0"/>
              <a:pPr/>
              <a:t>10/3/16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AB51F-E95F-114E-BC85-6E3C1688CD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0715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8BDEF-CEEE-D943-AC83-AD90FF0D0B94}" type="datetimeFigureOut">
              <a:rPr lang="en-US" smtClean="0"/>
              <a:pPr/>
              <a:t>10/3/16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AB51F-E95F-114E-BC85-6E3C1688CD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8177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1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8BDEF-CEEE-D943-AC83-AD90FF0D0B94}" type="datetimeFigureOut">
              <a:rPr lang="en-US" smtClean="0"/>
              <a:pPr/>
              <a:t>10/3/16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AB51F-E95F-114E-BC85-6E3C1688CD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6633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4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4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8BDEF-CEEE-D943-AC83-AD90FF0D0B94}" type="datetimeFigureOut">
              <a:rPr lang="en-US" smtClean="0"/>
              <a:pPr/>
              <a:t>10/3/16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AB51F-E95F-114E-BC85-6E3C1688CD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78303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2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2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1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1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8BDEF-CEEE-D943-AC83-AD90FF0D0B94}" type="datetimeFigureOut">
              <a:rPr lang="en-US" smtClean="0"/>
              <a:pPr/>
              <a:t>10/3/16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AB51F-E95F-114E-BC85-6E3C1688CD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6409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8BDEF-CEEE-D943-AC83-AD90FF0D0B94}" type="datetimeFigureOut">
              <a:rPr lang="en-US" smtClean="0"/>
              <a:pPr/>
              <a:t>10/3/16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AB51F-E95F-114E-BC85-6E3C1688CD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980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8BDEF-CEEE-D943-AC83-AD90FF0D0B94}" type="datetimeFigureOut">
              <a:rPr lang="en-US" smtClean="0"/>
              <a:pPr/>
              <a:t>10/3/16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AB51F-E95F-114E-BC85-6E3C1688CD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12264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2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9" y="364070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913470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8BDEF-CEEE-D943-AC83-AD90FF0D0B94}" type="datetimeFigureOut">
              <a:rPr lang="en-US" smtClean="0"/>
              <a:pPr/>
              <a:t>10/3/16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AB51F-E95F-114E-BC85-6E3C1688CD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375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8BDEF-CEEE-D943-AC83-AD90FF0D0B94}" type="datetimeFigureOut">
              <a:rPr lang="en-US" smtClean="0"/>
              <a:pPr/>
              <a:t>10/3/16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AB51F-E95F-114E-BC85-6E3C1688CD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8475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4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7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F8BDEF-CEEE-D943-AC83-AD90FF0D0B94}" type="datetimeFigureOut">
              <a:rPr lang="en-US" smtClean="0"/>
              <a:pPr/>
              <a:t>10/3/16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7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7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4AB51F-E95F-114E-BC85-6E3C1688CD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9468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pic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59" t="21739" r="291" b="26811"/>
          <a:stretch/>
        </p:blipFill>
        <p:spPr>
          <a:xfrm>
            <a:off x="2048925" y="2192866"/>
            <a:ext cx="2827866" cy="1803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" y="0"/>
            <a:ext cx="19040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Suppl. Figure </a:t>
            </a:r>
            <a:r>
              <a:rPr lang="en-US" dirty="0" smtClean="0">
                <a:latin typeface="Arial"/>
                <a:cs typeface="Arial"/>
                <a:sym typeface="Wingdings"/>
              </a:rPr>
              <a:t>S2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49795" y="4791475"/>
            <a:ext cx="3158411" cy="938719"/>
          </a:xfrm>
          <a:prstGeom prst="rect">
            <a:avLst/>
          </a:prstGeom>
          <a:ln w="6350" cmpd="sng"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100" b="1" dirty="0" smtClean="0"/>
              <a:t>Figure </a:t>
            </a:r>
            <a:r>
              <a:rPr lang="en-US" sz="1100" b="1" dirty="0" smtClean="0"/>
              <a:t>S2. </a:t>
            </a:r>
            <a:r>
              <a:rPr lang="en-US" sz="1100" b="1" i="1" dirty="0">
                <a:cs typeface="Arial"/>
              </a:rPr>
              <a:t>Tbx21</a:t>
            </a:r>
            <a:r>
              <a:rPr lang="en-US" sz="1100" b="1" i="1" baseline="30000" dirty="0">
                <a:cs typeface="Arial"/>
              </a:rPr>
              <a:t>-/- </a:t>
            </a:r>
            <a:r>
              <a:rPr lang="en-US" sz="1100" b="1" dirty="0" smtClean="0">
                <a:cs typeface="Arial"/>
              </a:rPr>
              <a:t>T cells produce less </a:t>
            </a:r>
            <a:r>
              <a:rPr lang="en-US" sz="1100" b="1" dirty="0" err="1" smtClean="0">
                <a:cs typeface="Arial"/>
              </a:rPr>
              <a:t>IFN</a:t>
            </a:r>
            <a:r>
              <a:rPr lang="en-US" sz="1100" b="1" dirty="0" err="1" smtClean="0">
                <a:latin typeface="Symbol" charset="2"/>
                <a:cs typeface="Symbol" charset="2"/>
              </a:rPr>
              <a:t>g</a:t>
            </a:r>
            <a:r>
              <a:rPr lang="en-US" sz="1100" b="1" dirty="0" smtClean="0">
                <a:latin typeface="Symbol" charset="2"/>
                <a:cs typeface="Symbol" charset="2"/>
              </a:rPr>
              <a:t> </a:t>
            </a:r>
            <a:r>
              <a:rPr lang="en-US" sz="1100" b="1" dirty="0" smtClean="0"/>
              <a:t>after IL-2c treatment compared to WT. </a:t>
            </a:r>
            <a:r>
              <a:rPr lang="en-US" sz="1100" dirty="0" smtClean="0"/>
              <a:t>MFI of </a:t>
            </a:r>
            <a:r>
              <a:rPr lang="en-US" sz="1100" dirty="0" err="1" smtClean="0">
                <a:cs typeface="Arial"/>
              </a:rPr>
              <a:t>IFN</a:t>
            </a:r>
            <a:r>
              <a:rPr lang="en-US" sz="1100" dirty="0" err="1" smtClean="0">
                <a:latin typeface="Symbol" charset="2"/>
                <a:cs typeface="Symbol" charset="2"/>
              </a:rPr>
              <a:t>g</a:t>
            </a:r>
            <a:r>
              <a:rPr lang="en-US" sz="1100" dirty="0">
                <a:latin typeface="Symbol" charset="2"/>
                <a:cs typeface="Symbol" charset="2"/>
              </a:rPr>
              <a:t> </a:t>
            </a:r>
            <a:r>
              <a:rPr lang="en-US" sz="1100" dirty="0" smtClean="0"/>
              <a:t>staining was assessed by intracellular flow cytometry in </a:t>
            </a:r>
            <a:r>
              <a:rPr lang="en-US" sz="1100" i="1" dirty="0">
                <a:cs typeface="Arial"/>
              </a:rPr>
              <a:t>Tbx21</a:t>
            </a:r>
            <a:r>
              <a:rPr lang="en-US" sz="1100" i="1" baseline="30000" dirty="0">
                <a:cs typeface="Arial"/>
              </a:rPr>
              <a:t>-/</a:t>
            </a:r>
            <a:r>
              <a:rPr lang="en-US" sz="1100" i="1" baseline="30000" dirty="0" smtClean="0">
                <a:cs typeface="Arial"/>
              </a:rPr>
              <a:t>- </a:t>
            </a:r>
            <a:r>
              <a:rPr lang="en-US" sz="1100" dirty="0" smtClean="0">
                <a:cs typeface="Arial"/>
              </a:rPr>
              <a:t>and WT T cells after </a:t>
            </a:r>
            <a:r>
              <a:rPr lang="en-US" sz="1100" i="1" dirty="0" smtClean="0">
                <a:cs typeface="Arial"/>
              </a:rPr>
              <a:t>ex vivo </a:t>
            </a:r>
            <a:r>
              <a:rPr lang="en-US" sz="1100" dirty="0" smtClean="0">
                <a:cs typeface="Arial"/>
              </a:rPr>
              <a:t>restimulation with Gag peptide.</a:t>
            </a:r>
            <a:endParaRPr lang="en-US" sz="1100" i="1" baseline="30000" dirty="0"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 rot="16200000">
            <a:off x="1384561" y="2897336"/>
            <a:ext cx="9066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latin typeface="Arial"/>
                <a:cs typeface="Arial"/>
              </a:rPr>
              <a:t>MFI </a:t>
            </a:r>
            <a:r>
              <a:rPr lang="en-US" sz="1400" dirty="0" err="1">
                <a:cs typeface="Arial"/>
              </a:rPr>
              <a:t>IFN</a:t>
            </a:r>
            <a:r>
              <a:rPr lang="en-US" sz="1400" dirty="0" err="1">
                <a:latin typeface="Symbol" charset="2"/>
                <a:cs typeface="Symbol" charset="2"/>
              </a:rPr>
              <a:t>g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8" name="Right Bracket 7"/>
          <p:cNvSpPr/>
          <p:nvPr/>
        </p:nvSpPr>
        <p:spPr>
          <a:xfrm rot="16200000" flipV="1">
            <a:off x="3574031" y="1931505"/>
            <a:ext cx="50454" cy="1014134"/>
          </a:xfrm>
          <a:prstGeom prst="rightBracket">
            <a:avLst/>
          </a:prstGeom>
          <a:ln w="9525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n w="38100" cmpd="sng">
                <a:solidFill>
                  <a:srgbClr val="000000"/>
                </a:solidFill>
              </a:ln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41424" y="2141456"/>
            <a:ext cx="7040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 smtClean="0">
                <a:latin typeface="Arial"/>
                <a:cs typeface="Arial"/>
              </a:rPr>
              <a:t>P</a:t>
            </a:r>
            <a:r>
              <a:rPr lang="en-US" sz="1000" dirty="0" smtClean="0">
                <a:latin typeface="Arial"/>
                <a:cs typeface="Arial"/>
              </a:rPr>
              <a:t>&lt;.005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69269" y="3957504"/>
            <a:ext cx="8224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i="1" dirty="0" smtClean="0">
                <a:latin typeface="Arial"/>
                <a:cs typeface="Arial"/>
              </a:rPr>
              <a:t>Tbx21</a:t>
            </a:r>
            <a:r>
              <a:rPr lang="en-US" sz="1400" i="1" baseline="30000" dirty="0" smtClean="0">
                <a:latin typeface="Arial"/>
                <a:cs typeface="Arial"/>
              </a:rPr>
              <a:t>-/-</a:t>
            </a:r>
            <a:endParaRPr lang="en-US" sz="1400" i="1" baseline="30000" dirty="0">
              <a:latin typeface="Arial"/>
              <a:cs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70246" y="3957505"/>
            <a:ext cx="4605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latin typeface="Arial"/>
                <a:cs typeface="Arial"/>
              </a:rPr>
              <a:t>WT</a:t>
            </a:r>
          </a:p>
        </p:txBody>
      </p:sp>
    </p:spTree>
    <p:extLst>
      <p:ext uri="{BB962C8B-B14F-4D97-AF65-F5344CB8AC3E}">
        <p14:creationId xmlns:p14="http://schemas.microsoft.com/office/powerpoint/2010/main" val="15181437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48756</TotalTime>
  <Words>63</Words>
  <Application>Microsoft Macintosh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Saint Louis University School of Medicine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Ryan Teague</dc:creator>
  <cp:lastModifiedBy>Lauryn Klevorn</cp:lastModifiedBy>
  <cp:revision>833</cp:revision>
  <cp:lastPrinted>2016-04-15T15:35:40Z</cp:lastPrinted>
  <dcterms:created xsi:type="dcterms:W3CDTF">2013-05-28T15:49:27Z</dcterms:created>
  <dcterms:modified xsi:type="dcterms:W3CDTF">2016-10-03T20:23:41Z</dcterms:modified>
</cp:coreProperties>
</file>