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34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4320" userDrawn="1">
          <p15:clr>
            <a:srgbClr val="A4A3A4"/>
          </p15:clr>
        </p15:guide>
        <p15:guide id="3" orient="horz" pos="57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uryn Klevorn" initials="LE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73" autoAdjust="0"/>
    <p:restoredTop sz="92198" autoAdjust="0"/>
  </p:normalViewPr>
  <p:slideViewPr>
    <p:cSldViewPr snapToGrid="0">
      <p:cViewPr>
        <p:scale>
          <a:sx n="150" d="100"/>
          <a:sy n="150" d="100"/>
        </p:scale>
        <p:origin x="-1064" y="-80"/>
      </p:cViewPr>
      <p:guideLst>
        <p:guide orient="horz" pos="5760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6B197-F68F-304F-9046-446810C92A62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A7E1A-C5BB-FC47-921B-11A594D777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231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930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48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71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7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63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830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40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8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22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7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475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46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" y="0"/>
            <a:ext cx="1904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Suppl. Figure </a:t>
            </a:r>
            <a:r>
              <a:rPr lang="en-US" dirty="0" smtClean="0">
                <a:latin typeface="Arial"/>
                <a:cs typeface="Arial"/>
              </a:rPr>
              <a:t>S4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39908" y="6177589"/>
            <a:ext cx="3233225" cy="1277273"/>
          </a:xfrm>
          <a:prstGeom prst="rect">
            <a:avLst/>
          </a:prstGeom>
          <a:ln w="635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 smtClean="0"/>
              <a:t>Figure </a:t>
            </a:r>
            <a:r>
              <a:rPr lang="en-US" sz="1100" b="1" dirty="0" smtClean="0"/>
              <a:t>S4. </a:t>
            </a:r>
            <a:r>
              <a:rPr lang="en-US" sz="1100" b="1" dirty="0" smtClean="0"/>
              <a:t>IL-2/JES6-5H4 complex selectively expands CD8</a:t>
            </a:r>
            <a:r>
              <a:rPr lang="en-US" sz="1100" b="1" baseline="30000" dirty="0" smtClean="0"/>
              <a:t>+</a:t>
            </a:r>
            <a:r>
              <a:rPr lang="en-US" sz="1100" b="1" dirty="0" smtClean="0"/>
              <a:t> T cells and NK cells. </a:t>
            </a:r>
            <a:r>
              <a:rPr lang="en-US" sz="1100" dirty="0" smtClean="0"/>
              <a:t>The frequency of specified endogenous cell populations was determined in the spleen (upper) and TIL (lower) of FBL-bearing Alb:Gag mice left untreated (open circles) or after 7 daily treatments with IL-2c (closed circles).    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1200925" y="2570134"/>
            <a:ext cx="13395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Frequency in spleen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7" name="Right Bracket 6"/>
          <p:cNvSpPr/>
          <p:nvPr/>
        </p:nvSpPr>
        <p:spPr>
          <a:xfrm rot="16200000" flipV="1">
            <a:off x="3119428" y="1778627"/>
            <a:ext cx="45719" cy="269068"/>
          </a:xfrm>
          <a:prstGeom prst="righ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38100" cmpd="sng">
                <a:solidFill>
                  <a:srgbClr val="000000"/>
                </a:solidFill>
              </a:ln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4451" y="1701379"/>
            <a:ext cx="7040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latin typeface="Arial"/>
                <a:cs typeface="Arial"/>
              </a:rPr>
              <a:t>P</a:t>
            </a:r>
            <a:r>
              <a:rPr lang="en-US" sz="800" dirty="0" smtClean="0">
                <a:latin typeface="Arial"/>
                <a:cs typeface="Arial"/>
              </a:rPr>
              <a:t>&lt;0.001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60334" y="3416047"/>
            <a:ext cx="49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CD4</a:t>
            </a:r>
          </a:p>
        </p:txBody>
      </p:sp>
      <p:sp>
        <p:nvSpPr>
          <p:cNvPr id="10" name="Right Bracket 9"/>
          <p:cNvSpPr/>
          <p:nvPr/>
        </p:nvSpPr>
        <p:spPr>
          <a:xfrm rot="16200000" flipV="1">
            <a:off x="3644361" y="2515226"/>
            <a:ext cx="45719" cy="269068"/>
          </a:xfrm>
          <a:prstGeom prst="righ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38100" cmpd="sng">
                <a:solidFill>
                  <a:srgbClr val="000000"/>
                </a:solidFill>
              </a:ln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17851" y="2429513"/>
            <a:ext cx="7040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latin typeface="Arial"/>
                <a:cs typeface="Arial"/>
              </a:rPr>
              <a:t>P</a:t>
            </a:r>
            <a:r>
              <a:rPr lang="en-US" sz="800" dirty="0" smtClean="0">
                <a:latin typeface="Arial"/>
                <a:cs typeface="Arial"/>
              </a:rPr>
              <a:t>&lt;0.001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0667" y="3424514"/>
            <a:ext cx="49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CD8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88988" y="3416047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NK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76039" y="3416047"/>
            <a:ext cx="495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Treg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091487" y="1879790"/>
            <a:ext cx="2463800" cy="1617135"/>
            <a:chOff x="2142067" y="2861732"/>
            <a:chExt cx="2463800" cy="1617135"/>
          </a:xfrm>
        </p:grpSpPr>
        <p:pic>
          <p:nvPicPr>
            <p:cNvPr id="5" name="Picture 4" descr="pic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46" t="39033" r="29247" b="23969"/>
            <a:stretch/>
          </p:blipFill>
          <p:spPr>
            <a:xfrm>
              <a:off x="2142067" y="2861732"/>
              <a:ext cx="2463800" cy="1617135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2286000" y="4403725"/>
              <a:ext cx="2311400" cy="53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660650" y="4397375"/>
              <a:ext cx="0" cy="4762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197225" y="4400550"/>
              <a:ext cx="0" cy="4762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733800" y="4397375"/>
              <a:ext cx="0" cy="4762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264025" y="4400550"/>
              <a:ext cx="0" cy="47625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4042741" y="1396699"/>
            <a:ext cx="618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untreated</a:t>
            </a:r>
          </a:p>
          <a:p>
            <a:r>
              <a:rPr lang="en-US" sz="800" dirty="0" smtClean="0">
                <a:latin typeface="Arial"/>
                <a:cs typeface="Arial"/>
              </a:rPr>
              <a:t>IL-2c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6" name="Oval 25"/>
          <p:cNvSpPr/>
          <p:nvPr/>
        </p:nvSpPr>
        <p:spPr>
          <a:xfrm flipH="1">
            <a:off x="4053644" y="1485640"/>
            <a:ext cx="60325" cy="60325"/>
          </a:xfrm>
          <a:prstGeom prst="ellipse">
            <a:avLst/>
          </a:prstGeom>
          <a:solidFill>
            <a:srgbClr val="FFFFFF"/>
          </a:solidFill>
          <a:ln w="635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 flipH="1">
            <a:off x="4053644" y="1593590"/>
            <a:ext cx="60325" cy="60325"/>
          </a:xfrm>
          <a:prstGeom prst="ellipse">
            <a:avLst/>
          </a:prstGeom>
          <a:solidFill>
            <a:schemeClr val="tx1"/>
          </a:solidFill>
          <a:ln w="635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8863" t="50760" r="23170" b="19328"/>
          <a:stretch/>
        </p:blipFill>
        <p:spPr>
          <a:xfrm>
            <a:off x="2133600" y="4106386"/>
            <a:ext cx="2497666" cy="166511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 rot="16200000">
            <a:off x="1314378" y="4856130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Frequency in TIL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77263" y="5702043"/>
            <a:ext cx="49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CD4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27596" y="5710510"/>
            <a:ext cx="492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CD8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05917" y="5702043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NK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92968" y="5702043"/>
            <a:ext cx="4953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Treg</a:t>
            </a:r>
          </a:p>
        </p:txBody>
      </p:sp>
      <p:sp>
        <p:nvSpPr>
          <p:cNvPr id="31" name="Right Bracket 30"/>
          <p:cNvSpPr/>
          <p:nvPr/>
        </p:nvSpPr>
        <p:spPr>
          <a:xfrm rot="16200000" flipV="1">
            <a:off x="4211625" y="2515226"/>
            <a:ext cx="45719" cy="269068"/>
          </a:xfrm>
          <a:prstGeom prst="righ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38100" cmpd="sng">
                <a:solidFill>
                  <a:srgbClr val="000000"/>
                </a:solidFill>
              </a:ln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76648" y="2446445"/>
            <a:ext cx="7040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/>
                <a:cs typeface="Arial"/>
              </a:rPr>
              <a:t>ns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33" name="Right Bracket 32"/>
          <p:cNvSpPr/>
          <p:nvPr/>
        </p:nvSpPr>
        <p:spPr>
          <a:xfrm rot="16200000" flipV="1">
            <a:off x="2577557" y="2515226"/>
            <a:ext cx="45719" cy="269068"/>
          </a:xfrm>
          <a:prstGeom prst="righ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38100" cmpd="sng">
                <a:solidFill>
                  <a:srgbClr val="000000"/>
                </a:solidFill>
              </a:ln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42580" y="2446445"/>
            <a:ext cx="7040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/>
                <a:cs typeface="Arial"/>
              </a:rPr>
              <a:t>ns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35" name="Right Bracket 34"/>
          <p:cNvSpPr/>
          <p:nvPr/>
        </p:nvSpPr>
        <p:spPr>
          <a:xfrm rot="16200000" flipV="1">
            <a:off x="3136359" y="4056159"/>
            <a:ext cx="45719" cy="269068"/>
          </a:xfrm>
          <a:prstGeom prst="righ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38100" cmpd="sng">
                <a:solidFill>
                  <a:srgbClr val="000000"/>
                </a:solidFill>
              </a:ln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01382" y="3961979"/>
            <a:ext cx="7040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latin typeface="Arial"/>
                <a:cs typeface="Arial"/>
              </a:rPr>
              <a:t>P</a:t>
            </a:r>
            <a:r>
              <a:rPr lang="en-US" sz="800" dirty="0" smtClean="0">
                <a:latin typeface="Arial"/>
                <a:cs typeface="Arial"/>
              </a:rPr>
              <a:t>&lt;0.02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37" name="Right Bracket 36"/>
          <p:cNvSpPr/>
          <p:nvPr/>
        </p:nvSpPr>
        <p:spPr>
          <a:xfrm rot="16200000" flipV="1">
            <a:off x="3678226" y="4335540"/>
            <a:ext cx="45719" cy="269068"/>
          </a:xfrm>
          <a:prstGeom prst="righ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38100" cmpd="sng">
                <a:solidFill>
                  <a:srgbClr val="000000"/>
                </a:solidFill>
              </a:ln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51715" y="4232893"/>
            <a:ext cx="7040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latin typeface="Arial"/>
                <a:cs typeface="Arial"/>
              </a:rPr>
              <a:t>P</a:t>
            </a:r>
            <a:r>
              <a:rPr lang="en-US" sz="800" dirty="0" smtClean="0">
                <a:latin typeface="Arial"/>
                <a:cs typeface="Arial"/>
              </a:rPr>
              <a:t>&lt;0.01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40" name="Right Bracket 39"/>
          <p:cNvSpPr/>
          <p:nvPr/>
        </p:nvSpPr>
        <p:spPr>
          <a:xfrm rot="16200000" flipV="1">
            <a:off x="4228556" y="4792758"/>
            <a:ext cx="45719" cy="269068"/>
          </a:xfrm>
          <a:prstGeom prst="righ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38100" cmpd="sng">
                <a:solidFill>
                  <a:srgbClr val="000000"/>
                </a:solidFill>
              </a:ln>
              <a:latin typeface="Arial"/>
              <a:cs typeface="Arial"/>
            </a:endParaRPr>
          </a:p>
        </p:txBody>
      </p:sp>
      <p:sp>
        <p:nvSpPr>
          <p:cNvPr id="42" name="Right Bracket 41"/>
          <p:cNvSpPr/>
          <p:nvPr/>
        </p:nvSpPr>
        <p:spPr>
          <a:xfrm rot="16200000" flipV="1">
            <a:off x="2594488" y="4792758"/>
            <a:ext cx="45719" cy="269068"/>
          </a:xfrm>
          <a:prstGeom prst="righ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38100" cmpd="sng">
                <a:solidFill>
                  <a:srgbClr val="000000"/>
                </a:solidFill>
              </a:ln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42581" y="4690094"/>
            <a:ext cx="7040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latin typeface="Arial"/>
                <a:cs typeface="Arial"/>
              </a:rPr>
              <a:t>P</a:t>
            </a:r>
            <a:r>
              <a:rPr lang="en-US" sz="800" dirty="0" smtClean="0">
                <a:latin typeface="Arial"/>
                <a:cs typeface="Arial"/>
              </a:rPr>
              <a:t>&lt;0.01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93580" y="4673162"/>
            <a:ext cx="7040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latin typeface="Arial"/>
                <a:cs typeface="Arial"/>
              </a:rPr>
              <a:t>P</a:t>
            </a:r>
            <a:r>
              <a:rPr lang="en-US" sz="800" dirty="0" smtClean="0">
                <a:latin typeface="Arial"/>
                <a:cs typeface="Arial"/>
              </a:rPr>
              <a:t>&lt;0.02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2239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48757</TotalTime>
  <Words>109</Words>
  <Application>Microsoft Macintosh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Saint Louis University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Teague</dc:creator>
  <cp:lastModifiedBy>Lauryn Klevorn</cp:lastModifiedBy>
  <cp:revision>835</cp:revision>
  <cp:lastPrinted>2016-04-15T15:35:40Z</cp:lastPrinted>
  <dcterms:created xsi:type="dcterms:W3CDTF">2013-05-28T15:49:27Z</dcterms:created>
  <dcterms:modified xsi:type="dcterms:W3CDTF">2016-10-03T20:24:27Z</dcterms:modified>
</cp:coreProperties>
</file>