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9" r:id="rId2"/>
  </p:sldIdLst>
  <p:sldSz cx="6858000" cy="9906000" type="A4"/>
  <p:notesSz cx="7102475" cy="10233025"/>
  <p:defaultTextStyle>
    <a:defPPr>
      <a:defRPr lang="en-US"/>
    </a:defPPr>
    <a:lvl1pPr marL="0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1pPr>
    <a:lvl2pPr marL="478894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2pPr>
    <a:lvl3pPr marL="957789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3pPr>
    <a:lvl4pPr marL="1436683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4pPr>
    <a:lvl5pPr marL="1915578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5pPr>
    <a:lvl6pPr marL="2394472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6pPr>
    <a:lvl7pPr marL="2873367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7pPr>
    <a:lvl8pPr marL="3352261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8pPr>
    <a:lvl9pPr marL="3831156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6F1972D-33FA-4C49-AD4A-3845C5CEF0D0}">
          <p14:sldIdLst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239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0"/>
    <a:srgbClr val="FF4D4D"/>
    <a:srgbClr val="8B4BBD"/>
    <a:srgbClr val="6699FF"/>
    <a:srgbClr val="F577DA"/>
    <a:srgbClr val="5D9FC6"/>
    <a:srgbClr val="30AF2E"/>
    <a:srgbClr val="FCFDDB"/>
    <a:srgbClr val="E0B92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91" autoAdjust="0"/>
    <p:restoredTop sz="99416" autoAdjust="0"/>
  </p:normalViewPr>
  <p:slideViewPr>
    <p:cSldViewPr>
      <p:cViewPr>
        <p:scale>
          <a:sx n="150" d="100"/>
          <a:sy n="150" d="100"/>
        </p:scale>
        <p:origin x="778" y="-3422"/>
      </p:cViewPr>
      <p:guideLst>
        <p:guide orient="horz" pos="6239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860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94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3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32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7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5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03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0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0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32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02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19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3" cy="8454497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5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856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700"/>
            <a:ext cx="6172200" cy="1651000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1" y="9181396"/>
            <a:ext cx="2171700" cy="527402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292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Box 414"/>
          <p:cNvSpPr txBox="1"/>
          <p:nvPr/>
        </p:nvSpPr>
        <p:spPr>
          <a:xfrm>
            <a:off x="1741073" y="6980257"/>
            <a:ext cx="3362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cs typeface="Arial" panose="020B0604020202020204" pitchFamily="34" charset="0"/>
              </a:rPr>
              <a:t>Supplementary file 1: Metadata for all recordings.</a:t>
            </a:r>
            <a:endParaRPr lang="en-GB" sz="1200" b="1" dirty="0"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870175"/>
              </p:ext>
            </p:extLst>
          </p:nvPr>
        </p:nvGraphicFramePr>
        <p:xfrm>
          <a:off x="181020" y="1136576"/>
          <a:ext cx="6480720" cy="5102280"/>
        </p:xfrm>
        <a:graphic>
          <a:graphicData uri="http://schemas.openxmlformats.org/drawingml/2006/table">
            <a:tbl>
              <a:tblPr/>
              <a:tblGrid>
                <a:gridCol w="458550">
                  <a:extLst>
                    <a:ext uri="{9D8B030D-6E8A-4147-A177-3AD203B41FA5}">
                      <a16:colId xmlns:a16="http://schemas.microsoft.com/office/drawing/2014/main" val="1446497787"/>
                    </a:ext>
                  </a:extLst>
                </a:gridCol>
                <a:gridCol w="376385">
                  <a:extLst>
                    <a:ext uri="{9D8B030D-6E8A-4147-A177-3AD203B41FA5}">
                      <a16:colId xmlns:a16="http://schemas.microsoft.com/office/drawing/2014/main" val="1378525245"/>
                    </a:ext>
                  </a:extLst>
                </a:gridCol>
                <a:gridCol w="752771">
                  <a:extLst>
                    <a:ext uri="{9D8B030D-6E8A-4147-A177-3AD203B41FA5}">
                      <a16:colId xmlns:a16="http://schemas.microsoft.com/office/drawing/2014/main" val="1018774926"/>
                    </a:ext>
                  </a:extLst>
                </a:gridCol>
                <a:gridCol w="572534">
                  <a:extLst>
                    <a:ext uri="{9D8B030D-6E8A-4147-A177-3AD203B41FA5}">
                      <a16:colId xmlns:a16="http://schemas.microsoft.com/office/drawing/2014/main" val="356194219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564101841"/>
                    </a:ext>
                  </a:extLst>
                </a:gridCol>
                <a:gridCol w="616697">
                  <a:extLst>
                    <a:ext uri="{9D8B030D-6E8A-4147-A177-3AD203B41FA5}">
                      <a16:colId xmlns:a16="http://schemas.microsoft.com/office/drawing/2014/main" val="1890031174"/>
                    </a:ext>
                  </a:extLst>
                </a:gridCol>
                <a:gridCol w="680903">
                  <a:extLst>
                    <a:ext uri="{9D8B030D-6E8A-4147-A177-3AD203B41FA5}">
                      <a16:colId xmlns:a16="http://schemas.microsoft.com/office/drawing/2014/main" val="2417715697"/>
                    </a:ext>
                  </a:extLst>
                </a:gridCol>
                <a:gridCol w="656802">
                  <a:extLst>
                    <a:ext uri="{9D8B030D-6E8A-4147-A177-3AD203B41FA5}">
                      <a16:colId xmlns:a16="http://schemas.microsoft.com/office/drawing/2014/main" val="2910866879"/>
                    </a:ext>
                  </a:extLst>
                </a:gridCol>
                <a:gridCol w="808142">
                  <a:extLst>
                    <a:ext uri="{9D8B030D-6E8A-4147-A177-3AD203B41FA5}">
                      <a16:colId xmlns:a16="http://schemas.microsoft.com/office/drawing/2014/main" val="1482936920"/>
                    </a:ext>
                  </a:extLst>
                </a:gridCol>
                <a:gridCol w="477816">
                  <a:extLst>
                    <a:ext uri="{9D8B030D-6E8A-4147-A177-3AD203B41FA5}">
                      <a16:colId xmlns:a16="http://schemas.microsoft.com/office/drawing/2014/main" val="259688211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4131676486"/>
                    </a:ext>
                  </a:extLst>
                </a:gridCol>
              </a:tblGrid>
              <a:tr h="6377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Animals</a:t>
                      </a:r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Brain region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State / </a:t>
                      </a:r>
                      <a:r>
                        <a:rPr lang="en-GB" sz="8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800" b="1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nesthesia</a:t>
                      </a:r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</a:t>
                      </a:r>
                      <a:r>
                        <a:rPr lang="en-GB" sz="8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recordings</a:t>
                      </a:r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animals</a:t>
                      </a:r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Spont</a:t>
                      </a:r>
                      <a:r>
                        <a:rPr lang="en-GB" sz="8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duration (s)</a:t>
                      </a:r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Stimulus </a:t>
                      </a:r>
                      <a:r>
                        <a:rPr lang="en-GB" sz="8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Trials x duration (s)</a:t>
                      </a:r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neurons</a:t>
                      </a:r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Figures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Comments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9741679"/>
                  </a:ext>
                </a:extLst>
              </a:tr>
              <a:tr h="6377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Awake, freely moving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Tones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~750 x 1s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 total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1,3,4,5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only cells &gt;0.5 Hz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6148486"/>
                  </a:ext>
                </a:extLst>
              </a:tr>
              <a:tr h="6377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Mice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V1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Awake, restrained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GB" sz="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Natural</a:t>
                      </a:r>
                      <a:r>
                        <a:rPr lang="en-GB" sz="8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movie</a:t>
                      </a:r>
                      <a:endParaRPr lang="en-GB" sz="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~30 x 3s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 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FS,</a:t>
                      </a:r>
                      <a:r>
                        <a:rPr lang="en-GB" sz="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722 </a:t>
                      </a: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1,3,4,5,6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only cells &gt;0.5 Hz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1454791"/>
                  </a:ext>
                </a:extLst>
              </a:tr>
              <a:tr h="6377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Gerbils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Ketamine/</a:t>
                      </a:r>
                    </a:p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Xylazine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Speech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~256 x 2.5s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 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FS,</a:t>
                      </a:r>
                      <a:r>
                        <a:rPr lang="en-GB" sz="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501 </a:t>
                      </a: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1,3,4,5</a:t>
                      </a:r>
                      <a:endParaRPr lang="en-GB" sz="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GB" sz="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1889790"/>
                  </a:ext>
                </a:extLst>
              </a:tr>
              <a:tr h="6377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Gerbils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Fentanyl/</a:t>
                      </a:r>
                    </a:p>
                    <a:p>
                      <a:pPr algn="ctr" rtl="0" fontAlgn="b"/>
                      <a:r>
                        <a:rPr lang="en-GB" sz="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Medetomdine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</a:p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Midazolam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GB" sz="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Speech</a:t>
                      </a:r>
                      <a:endParaRPr lang="en-GB" sz="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~256 x 2.5s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 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FS,</a:t>
                      </a:r>
                      <a:r>
                        <a:rPr lang="en-GB" sz="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381 </a:t>
                      </a: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1,3,4,5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GB" sz="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313979"/>
                  </a:ext>
                </a:extLst>
              </a:tr>
              <a:tr h="6377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Gerbils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Urethane synchronized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GB" sz="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Speech</a:t>
                      </a:r>
                      <a:endParaRPr lang="en-GB" sz="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~256 x 2.5s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 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FS,</a:t>
                      </a:r>
                      <a:r>
                        <a:rPr lang="en-GB" sz="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 </a:t>
                      </a:r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1,3,4,5,6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GB" sz="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888252"/>
                  </a:ext>
                </a:extLst>
              </a:tr>
              <a:tr h="6377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Gerbils 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Urethane desynchronized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GB" sz="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Speech</a:t>
                      </a:r>
                      <a:endParaRPr lang="en-GB" sz="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~256 x 2.5s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FS 220 RS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1,3,4,5,6</a:t>
                      </a: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36432"/>
                  </a:ext>
                </a:extLst>
              </a:tr>
              <a:tr h="6377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Mice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Awake,</a:t>
                      </a:r>
                      <a:r>
                        <a:rPr lang="en-GB" sz="800" baseline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treadmill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GB" sz="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Drifting gratings</a:t>
                      </a:r>
                      <a:endParaRPr lang="en-GB" sz="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 x 2.5s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 FS, 384 RS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47511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only cells &gt;0.1 Hz</a:t>
                      </a:r>
                    </a:p>
                    <a:p>
                      <a:pPr algn="ctr" rtl="0" fontAlgn="b"/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921" marR="9921" marT="6614" marB="661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508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21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15124</TotalTime>
  <Words>182</Words>
  <Application>Microsoft Office PowerPoint</Application>
  <PresentationFormat>A4 Paper (210x297 mm)</PresentationFormat>
  <Paragraphs>88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lesica</dc:creator>
  <cp:lastModifiedBy>lesica</cp:lastModifiedBy>
  <cp:revision>676</cp:revision>
  <cp:lastPrinted>2015-01-14T18:04:09Z</cp:lastPrinted>
  <dcterms:created xsi:type="dcterms:W3CDTF">2013-07-24T10:34:39Z</dcterms:created>
  <dcterms:modified xsi:type="dcterms:W3CDTF">2016-10-26T15:52:40Z</dcterms:modified>
</cp:coreProperties>
</file>