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1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yD88%20Steady%20State%20Condition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yD88%20Steady%20State%20Condition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yD88%20Steady%20State%20Condition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yD88%20Steady%20State%20Conditions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yD88%20Steady%20State%20Conditions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abuser\Desktop\Mateusz\Projekty\MyD88\MyD88%20Steady%20State%20Conditions.xlsx" TargetMode="External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Hematologia!$A$4</c:f>
              <c:strCache>
                <c:ptCount val="1"/>
                <c:pt idx="0">
                  <c:v>C57BL/6J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Hematologia!$D$9:$I$9</c:f>
                <c:numCache>
                  <c:formatCode>General</c:formatCode>
                  <c:ptCount val="6"/>
                  <c:pt idx="0">
                    <c:v>1.6263455967290581</c:v>
                  </c:pt>
                  <c:pt idx="1">
                    <c:v>0.68589357775095339</c:v>
                  </c:pt>
                  <c:pt idx="2">
                    <c:v>0.56568542494923824</c:v>
                  </c:pt>
                  <c:pt idx="3">
                    <c:v>0.28991378028648518</c:v>
                  </c:pt>
                  <c:pt idx="4">
                    <c:v>8.4852813742385694E-2</c:v>
                  </c:pt>
                  <c:pt idx="5">
                    <c:v>0</c:v>
                  </c:pt>
                </c:numCache>
              </c:numRef>
            </c:plus>
            <c:minus>
              <c:numRef>
                <c:f>Hematologia!$D$9:$I$9</c:f>
                <c:numCache>
                  <c:formatCode>General</c:formatCode>
                  <c:ptCount val="6"/>
                  <c:pt idx="0">
                    <c:v>1.6263455967290581</c:v>
                  </c:pt>
                  <c:pt idx="1">
                    <c:v>0.68589357775095339</c:v>
                  </c:pt>
                  <c:pt idx="2">
                    <c:v>0.56568542494923824</c:v>
                  </c:pt>
                  <c:pt idx="3">
                    <c:v>0.28991378028648518</c:v>
                  </c:pt>
                  <c:pt idx="4">
                    <c:v>8.4852813742385694E-2</c:v>
                  </c:pt>
                  <c:pt idx="5">
                    <c:v>0</c:v>
                  </c:pt>
                </c:numCache>
              </c:numRef>
            </c:minus>
            <c:spPr>
              <a:ln w="25400" cap="sq"/>
            </c:spPr>
          </c:errBars>
          <c:cat>
            <c:strRef>
              <c:f>Hematologia!$D$3:$G$3</c:f>
              <c:strCache>
                <c:ptCount val="4"/>
                <c:pt idx="0">
                  <c:v>WBC</c:v>
                </c:pt>
                <c:pt idx="1">
                  <c:v>NE</c:v>
                </c:pt>
                <c:pt idx="2">
                  <c:v>LY</c:v>
                </c:pt>
                <c:pt idx="3">
                  <c:v>MO</c:v>
                </c:pt>
              </c:strCache>
            </c:strRef>
          </c:cat>
          <c:val>
            <c:numRef>
              <c:f>Hematologia!$D$8:$G$8</c:f>
              <c:numCache>
                <c:formatCode>0.00</c:formatCode>
                <c:ptCount val="4"/>
                <c:pt idx="0">
                  <c:v>5.91</c:v>
                </c:pt>
                <c:pt idx="1">
                  <c:v>2.5049999999999999</c:v>
                </c:pt>
                <c:pt idx="2">
                  <c:v>3.8</c:v>
                </c:pt>
                <c:pt idx="3">
                  <c:v>1.415</c:v>
                </c:pt>
              </c:numCache>
            </c:numRef>
          </c:val>
        </c:ser>
        <c:ser>
          <c:idx val="1"/>
          <c:order val="1"/>
          <c:tx>
            <c:strRef>
              <c:f>Hematologia!$A$10</c:f>
              <c:strCache>
                <c:ptCount val="1"/>
                <c:pt idx="0">
                  <c:v>MyD88-KO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Hematologia!$D$15:$I$15</c:f>
                <c:numCache>
                  <c:formatCode>General</c:formatCode>
                  <c:ptCount val="6"/>
                  <c:pt idx="0">
                    <c:v>4.2426406871192576E-2</c:v>
                  </c:pt>
                  <c:pt idx="1">
                    <c:v>0.36769552621700863</c:v>
                  </c:pt>
                  <c:pt idx="2">
                    <c:v>0.36769552621700441</c:v>
                  </c:pt>
                  <c:pt idx="3">
                    <c:v>4.2426406871192736E-2</c:v>
                  </c:pt>
                  <c:pt idx="4">
                    <c:v>9.1923881554251255E-2</c:v>
                  </c:pt>
                  <c:pt idx="5">
                    <c:v>7.0710678118654753E-3</c:v>
                  </c:pt>
                </c:numCache>
              </c:numRef>
            </c:plus>
            <c:minus>
              <c:numRef>
                <c:f>Hematologia!$D$15:$I$15</c:f>
                <c:numCache>
                  <c:formatCode>General</c:formatCode>
                  <c:ptCount val="6"/>
                  <c:pt idx="0">
                    <c:v>4.2426406871192576E-2</c:v>
                  </c:pt>
                  <c:pt idx="1">
                    <c:v>0.36769552621700863</c:v>
                  </c:pt>
                  <c:pt idx="2">
                    <c:v>0.36769552621700441</c:v>
                  </c:pt>
                  <c:pt idx="3">
                    <c:v>4.2426406871192736E-2</c:v>
                  </c:pt>
                  <c:pt idx="4">
                    <c:v>9.1923881554251255E-2</c:v>
                  </c:pt>
                  <c:pt idx="5">
                    <c:v>7.0710678118654753E-3</c:v>
                  </c:pt>
                </c:numCache>
              </c:numRef>
            </c:minus>
            <c:spPr>
              <a:ln w="25400" cap="sq"/>
            </c:spPr>
          </c:errBars>
          <c:cat>
            <c:strRef>
              <c:f>Hematologia!$D$3:$G$3</c:f>
              <c:strCache>
                <c:ptCount val="4"/>
                <c:pt idx="0">
                  <c:v>WBC</c:v>
                </c:pt>
                <c:pt idx="1">
                  <c:v>NE</c:v>
                </c:pt>
                <c:pt idx="2">
                  <c:v>LY</c:v>
                </c:pt>
                <c:pt idx="3">
                  <c:v>MO</c:v>
                </c:pt>
              </c:strCache>
            </c:strRef>
          </c:cat>
          <c:val>
            <c:numRef>
              <c:f>Hematologia!$D$14:$G$14</c:f>
              <c:numCache>
                <c:formatCode>0.00</c:formatCode>
                <c:ptCount val="4"/>
                <c:pt idx="0">
                  <c:v>6.27</c:v>
                </c:pt>
                <c:pt idx="1">
                  <c:v>2.1799999999999997</c:v>
                </c:pt>
                <c:pt idx="2">
                  <c:v>4.49</c:v>
                </c:pt>
                <c:pt idx="3">
                  <c:v>1.37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557504"/>
        <c:axId val="31559040"/>
      </c:barChart>
      <c:catAx>
        <c:axId val="3155750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31559040"/>
        <c:crosses val="autoZero"/>
        <c:auto val="1"/>
        <c:lblAlgn val="ctr"/>
        <c:lblOffset val="100"/>
        <c:noMultiLvlLbl val="0"/>
      </c:catAx>
      <c:valAx>
        <c:axId val="315590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K/</a:t>
                </a:r>
                <a:r>
                  <a:rPr lang="el-GR"/>
                  <a:t>μ</a:t>
                </a:r>
                <a:r>
                  <a:rPr lang="en-US"/>
                  <a:t>l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315575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5074651563230056"/>
          <c:y val="2.7777777777777776E-2"/>
          <c:w val="0.54471882656520643"/>
          <c:h val="9.4923811606882458E-2"/>
        </c:manualLayout>
      </c:layout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Hematologia!$A$4</c:f>
              <c:strCache>
                <c:ptCount val="1"/>
                <c:pt idx="0">
                  <c:v>C57BL/6J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Hematologia!$Q$9</c:f>
                <c:numCache>
                  <c:formatCode>General</c:formatCode>
                  <c:ptCount val="1"/>
                  <c:pt idx="0">
                    <c:v>28.991378028648448</c:v>
                  </c:pt>
                </c:numCache>
              </c:numRef>
            </c:plus>
            <c:minus>
              <c:numRef>
                <c:f>Hematologia!$Q$9</c:f>
                <c:numCache>
                  <c:formatCode>General</c:formatCode>
                  <c:ptCount val="1"/>
                  <c:pt idx="0">
                    <c:v>28.991378028648448</c:v>
                  </c:pt>
                </c:numCache>
              </c:numRef>
            </c:minus>
            <c:spPr>
              <a:ln w="25400" cap="sq"/>
            </c:spPr>
          </c:errBars>
          <c:cat>
            <c:strRef>
              <c:f>Hematologia!$Q$3</c:f>
              <c:strCache>
                <c:ptCount val="1"/>
                <c:pt idx="0">
                  <c:v>PLT</c:v>
                </c:pt>
              </c:strCache>
            </c:strRef>
          </c:cat>
          <c:val>
            <c:numRef>
              <c:f>Hematologia!$Q$8</c:f>
              <c:numCache>
                <c:formatCode>0.00</c:formatCode>
                <c:ptCount val="1"/>
                <c:pt idx="0">
                  <c:v>805.5</c:v>
                </c:pt>
              </c:numCache>
            </c:numRef>
          </c:val>
        </c:ser>
        <c:ser>
          <c:idx val="1"/>
          <c:order val="1"/>
          <c:tx>
            <c:strRef>
              <c:f>Hematologia!$A$10</c:f>
              <c:strCache>
                <c:ptCount val="1"/>
                <c:pt idx="0">
                  <c:v>MyD88-KO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Hematologia!$Q$15</c:f>
                <c:numCache>
                  <c:formatCode>General</c:formatCode>
                  <c:ptCount val="1"/>
                  <c:pt idx="0">
                    <c:v>102.53048327204939</c:v>
                  </c:pt>
                </c:numCache>
              </c:numRef>
            </c:plus>
            <c:minus>
              <c:numRef>
                <c:f>Hematologia!$Q$15</c:f>
                <c:numCache>
                  <c:formatCode>General</c:formatCode>
                  <c:ptCount val="1"/>
                  <c:pt idx="0">
                    <c:v>102.53048327204939</c:v>
                  </c:pt>
                </c:numCache>
              </c:numRef>
            </c:minus>
            <c:spPr>
              <a:ln w="25400" cap="sq"/>
            </c:spPr>
          </c:errBars>
          <c:cat>
            <c:strRef>
              <c:f>Hematologia!$Q$3</c:f>
              <c:strCache>
                <c:ptCount val="1"/>
                <c:pt idx="0">
                  <c:v>PLT</c:v>
                </c:pt>
              </c:strCache>
            </c:strRef>
          </c:cat>
          <c:val>
            <c:numRef>
              <c:f>Hematologia!$Q$14</c:f>
              <c:numCache>
                <c:formatCode>0.00</c:formatCode>
                <c:ptCount val="1"/>
                <c:pt idx="0">
                  <c:v>739.5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0"/>
        <c:axId val="33043584"/>
        <c:axId val="33045120"/>
      </c:barChart>
      <c:catAx>
        <c:axId val="33043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33045120"/>
        <c:crosses val="autoZero"/>
        <c:auto val="1"/>
        <c:lblAlgn val="ctr"/>
        <c:lblOffset val="100"/>
        <c:noMultiLvlLbl val="0"/>
      </c:catAx>
      <c:valAx>
        <c:axId val="33045120"/>
        <c:scaling>
          <c:orientation val="minMax"/>
          <c:min val="360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330435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effectLst>
      <a:outerShdw blurRad="63500" dist="1663700" sx="1000" sy="1000" algn="ctr" rotWithShape="0">
        <a:srgbClr val="000000"/>
      </a:outerShdw>
      <a:softEdge rad="0"/>
    </a:effectLst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Hematologia!$A$4</c:f>
              <c:strCache>
                <c:ptCount val="1"/>
                <c:pt idx="0">
                  <c:v>C57BL/6J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Hematologia!$J$9:$P$9</c:f>
                <c:numCache>
                  <c:formatCode>General</c:formatCode>
                  <c:ptCount val="7"/>
                  <c:pt idx="0">
                    <c:v>0.26870057685088861</c:v>
                  </c:pt>
                  <c:pt idx="1">
                    <c:v>0.14142135623731025</c:v>
                  </c:pt>
                  <c:pt idx="2">
                    <c:v>1.0606601717798212</c:v>
                  </c:pt>
                  <c:pt idx="3">
                    <c:v>0.21213203435596223</c:v>
                  </c:pt>
                  <c:pt idx="4">
                    <c:v>0.141421356237309</c:v>
                  </c:pt>
                  <c:pt idx="5">
                    <c:v>0.28284271247461801</c:v>
                  </c:pt>
                  <c:pt idx="6">
                    <c:v>0.21213203435596475</c:v>
                  </c:pt>
                </c:numCache>
              </c:numRef>
            </c:plus>
            <c:minus>
              <c:numRef>
                <c:f>Hematologia!$J$9:$P$9</c:f>
                <c:numCache>
                  <c:formatCode>General</c:formatCode>
                  <c:ptCount val="7"/>
                  <c:pt idx="0">
                    <c:v>0.26870057685088861</c:v>
                  </c:pt>
                  <c:pt idx="1">
                    <c:v>0.14142135623731025</c:v>
                  </c:pt>
                  <c:pt idx="2">
                    <c:v>1.0606601717798212</c:v>
                  </c:pt>
                  <c:pt idx="3">
                    <c:v>0.21213203435596223</c:v>
                  </c:pt>
                  <c:pt idx="4">
                    <c:v>0.141421356237309</c:v>
                  </c:pt>
                  <c:pt idx="5">
                    <c:v>0.28284271247461801</c:v>
                  </c:pt>
                  <c:pt idx="6">
                    <c:v>0.21213203435596475</c:v>
                  </c:pt>
                </c:numCache>
              </c:numRef>
            </c:minus>
            <c:spPr>
              <a:ln w="25400" cap="sq"/>
            </c:spPr>
          </c:errBars>
          <c:cat>
            <c:strRef>
              <c:f>Hematologia!$J$3:$P$3</c:f>
              <c:strCache>
                <c:ptCount val="7"/>
                <c:pt idx="0">
                  <c:v>RBC (M/uL)</c:v>
                </c:pt>
                <c:pt idx="1">
                  <c:v>Hb (g/dL)</c:v>
                </c:pt>
                <c:pt idx="2">
                  <c:v>HCT (%)</c:v>
                </c:pt>
                <c:pt idx="3">
                  <c:v>MCV (fL)</c:v>
                </c:pt>
                <c:pt idx="4">
                  <c:v>MCH (pg)</c:v>
                </c:pt>
                <c:pt idx="5">
                  <c:v>MCHC (g/dL)</c:v>
                </c:pt>
                <c:pt idx="6">
                  <c:v>RDW (%)</c:v>
                </c:pt>
              </c:strCache>
            </c:strRef>
          </c:cat>
          <c:val>
            <c:numRef>
              <c:f>Hematologia!$J$8:$P$8</c:f>
              <c:numCache>
                <c:formatCode>0.00</c:formatCode>
                <c:ptCount val="7"/>
                <c:pt idx="0">
                  <c:v>11.030000000000001</c:v>
                </c:pt>
                <c:pt idx="1">
                  <c:v>13.8</c:v>
                </c:pt>
                <c:pt idx="2">
                  <c:v>52.65</c:v>
                </c:pt>
                <c:pt idx="3">
                  <c:v>47.75</c:v>
                </c:pt>
                <c:pt idx="4">
                  <c:v>12.5</c:v>
                </c:pt>
                <c:pt idx="5">
                  <c:v>26.2</c:v>
                </c:pt>
                <c:pt idx="6">
                  <c:v>17.350000000000001</c:v>
                </c:pt>
              </c:numCache>
            </c:numRef>
          </c:val>
        </c:ser>
        <c:ser>
          <c:idx val="1"/>
          <c:order val="1"/>
          <c:tx>
            <c:strRef>
              <c:f>Hematologia!$A$10</c:f>
              <c:strCache>
                <c:ptCount val="1"/>
                <c:pt idx="0">
                  <c:v>MyD88-KO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Hematologia!$J$15:$P$15</c:f>
                <c:numCache>
                  <c:formatCode>General</c:formatCode>
                  <c:ptCount val="7"/>
                  <c:pt idx="0">
                    <c:v>0.29698484809834991</c:v>
                  </c:pt>
                  <c:pt idx="1">
                    <c:v>0.70710678118654757</c:v>
                  </c:pt>
                  <c:pt idx="2">
                    <c:v>0.42426406871192951</c:v>
                  </c:pt>
                  <c:pt idx="3">
                    <c:v>0.98994949366116547</c:v>
                  </c:pt>
                  <c:pt idx="4">
                    <c:v>0.35355339059327379</c:v>
                  </c:pt>
                  <c:pt idx="5">
                    <c:v>1.2020815280171302</c:v>
                  </c:pt>
                  <c:pt idx="6">
                    <c:v>0.42426406871192701</c:v>
                  </c:pt>
                </c:numCache>
              </c:numRef>
            </c:plus>
            <c:minus>
              <c:numRef>
                <c:f>Hematologia!$J$15:$P$15</c:f>
                <c:numCache>
                  <c:formatCode>General</c:formatCode>
                  <c:ptCount val="7"/>
                  <c:pt idx="0">
                    <c:v>0.29698484809834991</c:v>
                  </c:pt>
                  <c:pt idx="1">
                    <c:v>0.70710678118654757</c:v>
                  </c:pt>
                  <c:pt idx="2">
                    <c:v>0.42426406871192951</c:v>
                  </c:pt>
                  <c:pt idx="3">
                    <c:v>0.98994949366116547</c:v>
                  </c:pt>
                  <c:pt idx="4">
                    <c:v>0.35355339059327379</c:v>
                  </c:pt>
                  <c:pt idx="5">
                    <c:v>1.2020815280171302</c:v>
                  </c:pt>
                  <c:pt idx="6">
                    <c:v>0.42426406871192701</c:v>
                  </c:pt>
                </c:numCache>
              </c:numRef>
            </c:minus>
            <c:spPr>
              <a:ln w="25400" cap="sq"/>
            </c:spPr>
          </c:errBars>
          <c:cat>
            <c:strRef>
              <c:f>Hematologia!$J$3:$P$3</c:f>
              <c:strCache>
                <c:ptCount val="7"/>
                <c:pt idx="0">
                  <c:v>RBC (M/uL)</c:v>
                </c:pt>
                <c:pt idx="1">
                  <c:v>Hb (g/dL)</c:v>
                </c:pt>
                <c:pt idx="2">
                  <c:v>HCT (%)</c:v>
                </c:pt>
                <c:pt idx="3">
                  <c:v>MCV (fL)</c:v>
                </c:pt>
                <c:pt idx="4">
                  <c:v>MCH (pg)</c:v>
                </c:pt>
                <c:pt idx="5">
                  <c:v>MCHC (g/dL)</c:v>
                </c:pt>
                <c:pt idx="6">
                  <c:v>RDW (%)</c:v>
                </c:pt>
              </c:strCache>
            </c:strRef>
          </c:cat>
          <c:val>
            <c:numRef>
              <c:f>Hematologia!$J$14:$P$14</c:f>
              <c:numCache>
                <c:formatCode>0.00</c:formatCode>
                <c:ptCount val="7"/>
                <c:pt idx="0">
                  <c:v>10.27</c:v>
                </c:pt>
                <c:pt idx="1">
                  <c:v>12.5</c:v>
                </c:pt>
                <c:pt idx="2">
                  <c:v>50.2</c:v>
                </c:pt>
                <c:pt idx="3">
                  <c:v>48.900000000000006</c:v>
                </c:pt>
                <c:pt idx="4">
                  <c:v>12.15</c:v>
                </c:pt>
                <c:pt idx="5">
                  <c:v>24.85</c:v>
                </c:pt>
                <c:pt idx="6">
                  <c:v>17.899999999999999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062272"/>
        <c:axId val="33076352"/>
      </c:barChart>
      <c:catAx>
        <c:axId val="3306227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33076352"/>
        <c:crosses val="autoZero"/>
        <c:auto val="1"/>
        <c:lblAlgn val="ctr"/>
        <c:lblOffset val="100"/>
        <c:noMultiLvlLbl val="0"/>
      </c:catAx>
      <c:valAx>
        <c:axId val="33076352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33062272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lang="en-US" sz="1200" b="1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045698454359872"/>
          <c:y val="0.11412073490813648"/>
          <c:w val="0.8488022747156605"/>
          <c:h val="0.61952026829979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'SKL, HSC'!$B$15</c:f>
              <c:strCache>
                <c:ptCount val="1"/>
                <c:pt idx="0">
                  <c:v>C57BL/6J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'SKL, HSC'!$D$16:$E$16</c:f>
                <c:numCache>
                  <c:formatCode>General</c:formatCode>
                  <c:ptCount val="2"/>
                  <c:pt idx="0">
                    <c:v>7.2813163856867966E-2</c:v>
                  </c:pt>
                  <c:pt idx="1">
                    <c:v>6.062753431406378</c:v>
                  </c:pt>
                </c:numCache>
              </c:numRef>
            </c:plus>
            <c:minus>
              <c:numRef>
                <c:f>'SKL, HSC'!$D$16:$E$16</c:f>
                <c:numCache>
                  <c:formatCode>General</c:formatCode>
                  <c:ptCount val="2"/>
                  <c:pt idx="0">
                    <c:v>7.2813163856867966E-2</c:v>
                  </c:pt>
                  <c:pt idx="1">
                    <c:v>6.062753431406378</c:v>
                  </c:pt>
                </c:numCache>
              </c:numRef>
            </c:minus>
            <c:spPr>
              <a:ln w="25400" cap="sq"/>
            </c:spPr>
          </c:errBars>
          <c:cat>
            <c:strRef>
              <c:f>'SKL, HSC'!$D$14:$E$14</c:f>
              <c:strCache>
                <c:ptCount val="2"/>
                <c:pt idx="0">
                  <c:v>No. Of SKL/µL PB</c:v>
                </c:pt>
                <c:pt idx="1">
                  <c:v>No. Of HSC/µL PB</c:v>
                </c:pt>
              </c:strCache>
            </c:strRef>
          </c:cat>
          <c:val>
            <c:numRef>
              <c:f>'SKL, HSC'!$D$15:$E$15</c:f>
              <c:numCache>
                <c:formatCode>0</c:formatCode>
                <c:ptCount val="2"/>
                <c:pt idx="0" formatCode="0.00">
                  <c:v>0.41526970703079391</c:v>
                </c:pt>
                <c:pt idx="1">
                  <c:v>40.243925884473242</c:v>
                </c:pt>
              </c:numCache>
            </c:numRef>
          </c:val>
        </c:ser>
        <c:ser>
          <c:idx val="1"/>
          <c:order val="1"/>
          <c:tx>
            <c:strRef>
              <c:f>'SKL, HSC'!$B$17</c:f>
              <c:strCache>
                <c:ptCount val="1"/>
                <c:pt idx="0">
                  <c:v>MyD88-KO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'SKL, HSC'!$D$18:$E$18</c:f>
                <c:numCache>
                  <c:formatCode>General</c:formatCode>
                  <c:ptCount val="2"/>
                  <c:pt idx="0">
                    <c:v>8.494945819236395E-2</c:v>
                  </c:pt>
                  <c:pt idx="1">
                    <c:v>3.2528576466639199</c:v>
                  </c:pt>
                </c:numCache>
              </c:numRef>
            </c:plus>
            <c:minus>
              <c:numRef>
                <c:f>'SKL, HSC'!$D$18:$E$18</c:f>
                <c:numCache>
                  <c:formatCode>General</c:formatCode>
                  <c:ptCount val="2"/>
                  <c:pt idx="0">
                    <c:v>8.494945819236395E-2</c:v>
                  </c:pt>
                  <c:pt idx="1">
                    <c:v>3.2528576466639199</c:v>
                  </c:pt>
                </c:numCache>
              </c:numRef>
            </c:minus>
            <c:spPr>
              <a:ln w="25400" cap="sq"/>
            </c:spPr>
          </c:errBars>
          <c:cat>
            <c:strRef>
              <c:f>'SKL, HSC'!$D$14:$E$14</c:f>
              <c:strCache>
                <c:ptCount val="2"/>
                <c:pt idx="0">
                  <c:v>No. Of SKL/µL PB</c:v>
                </c:pt>
                <c:pt idx="1">
                  <c:v>No. Of HSC/µL PB</c:v>
                </c:pt>
              </c:strCache>
            </c:strRef>
          </c:cat>
          <c:val>
            <c:numRef>
              <c:f>'SKL, HSC'!$D$17:$E$17</c:f>
              <c:numCache>
                <c:formatCode>0</c:formatCode>
                <c:ptCount val="2"/>
                <c:pt idx="0" formatCode="0.00">
                  <c:v>0.4738217441490602</c:v>
                </c:pt>
                <c:pt idx="1">
                  <c:v>43.015903674725521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679040"/>
        <c:axId val="34689024"/>
      </c:barChart>
      <c:catAx>
        <c:axId val="3467904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2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89024"/>
        <c:crosses val="autoZero"/>
        <c:auto val="1"/>
        <c:lblAlgn val="ctr"/>
        <c:lblOffset val="100"/>
        <c:noMultiLvlLbl val="0"/>
      </c:catAx>
      <c:valAx>
        <c:axId val="34689024"/>
        <c:scaling>
          <c:orientation val="minMax"/>
          <c:max val="1.5"/>
          <c:min val="0"/>
        </c:scaling>
        <c:delete val="0"/>
        <c:axPos val="l"/>
        <c:numFmt formatCode="0.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2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679040"/>
        <c:crosses val="autoZero"/>
        <c:crossBetween val="between"/>
        <c:majorUnit val="0.5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'SKL, HSC'!$B$15</c:f>
              <c:strCache>
                <c:ptCount val="1"/>
                <c:pt idx="0">
                  <c:v>C57BL/6J</c:v>
                </c:pt>
              </c:strCache>
            </c:strRef>
          </c:tx>
          <c:spPr>
            <a:pattFill prst="dkUpDiag">
              <a:fgClr>
                <a:sysClr val="windowText" lastClr="000000"/>
              </a:fgClr>
              <a:bgClr>
                <a:sysClr val="window" lastClr="FFFFFF"/>
              </a:bgClr>
            </a:pattFill>
            <a:ln w="19050"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noFill/>
              </a:ln>
            </c:spPr>
          </c:dPt>
          <c:dPt>
            <c:idx val="1"/>
            <c:invertIfNegative val="0"/>
            <c:bubble3D val="0"/>
          </c:dPt>
          <c:errBars>
            <c:errBarType val="plus"/>
            <c:errValType val="cust"/>
            <c:noEndCap val="0"/>
            <c:plus>
              <c:numRef>
                <c:f>'SKL, HSC'!$D$16:$E$16</c:f>
                <c:numCache>
                  <c:formatCode>General</c:formatCode>
                  <c:ptCount val="2"/>
                  <c:pt idx="0">
                    <c:v>7.2813163856867966E-2</c:v>
                  </c:pt>
                  <c:pt idx="1">
                    <c:v>6.062753431406378</c:v>
                  </c:pt>
                </c:numCache>
              </c:numRef>
            </c:plus>
            <c:minus>
              <c:numRef>
                <c:f>'SKL, HSC'!$D$16:$E$16</c:f>
                <c:numCache>
                  <c:formatCode>General</c:formatCode>
                  <c:ptCount val="2"/>
                  <c:pt idx="0">
                    <c:v>7.2813163856867966E-2</c:v>
                  </c:pt>
                  <c:pt idx="1">
                    <c:v>6.062753431406378</c:v>
                  </c:pt>
                </c:numCache>
              </c:numRef>
            </c:minus>
            <c:spPr>
              <a:ln w="25400" cap="sq"/>
            </c:spPr>
          </c:errBars>
          <c:cat>
            <c:strRef>
              <c:f>'SKL, HSC'!$D$14:$E$14</c:f>
              <c:strCache>
                <c:ptCount val="2"/>
                <c:pt idx="0">
                  <c:v>No. Of SKL/µL PB</c:v>
                </c:pt>
                <c:pt idx="1">
                  <c:v>No. Of HSC/µL PB</c:v>
                </c:pt>
              </c:strCache>
            </c:strRef>
          </c:cat>
          <c:val>
            <c:numRef>
              <c:f>'SKL, HSC'!$D$15:$E$15</c:f>
              <c:numCache>
                <c:formatCode>0</c:formatCode>
                <c:ptCount val="2"/>
                <c:pt idx="0" formatCode="0.00">
                  <c:v>0.41526970703079391</c:v>
                </c:pt>
                <c:pt idx="1">
                  <c:v>40.243925884473242</c:v>
                </c:pt>
              </c:numCache>
            </c:numRef>
          </c:val>
        </c:ser>
        <c:ser>
          <c:idx val="1"/>
          <c:order val="1"/>
          <c:tx>
            <c:strRef>
              <c:f>'SKL, HSC'!$B$17</c:f>
              <c:strCache>
                <c:ptCount val="1"/>
                <c:pt idx="0">
                  <c:v>MyD88-KO</c:v>
                </c:pt>
              </c:strCache>
            </c:strRef>
          </c:tx>
          <c:spPr>
            <a:pattFill prst="wdUpDiag">
              <a:fgClr>
                <a:sysClr val="windowText" lastClr="000000"/>
              </a:fgClr>
              <a:bgClr>
                <a:sysClr val="window" lastClr="FFFFFF"/>
              </a:bgClr>
            </a:pattFill>
            <a:ln w="19050">
              <a:solidFill>
                <a:sysClr val="windowText" lastClr="000000"/>
              </a:solidFill>
            </a:ln>
          </c:spPr>
          <c:invertIfNegative val="0"/>
          <c:dPt>
            <c:idx val="0"/>
            <c:invertIfNegative val="0"/>
            <c:bubble3D val="0"/>
            <c:spPr>
              <a:noFill/>
              <a:ln w="19050">
                <a:noFill/>
              </a:ln>
            </c:spPr>
          </c:dPt>
          <c:dPt>
            <c:idx val="1"/>
            <c:invertIfNegative val="0"/>
            <c:bubble3D val="0"/>
          </c:dPt>
          <c:errBars>
            <c:errBarType val="plus"/>
            <c:errValType val="cust"/>
            <c:noEndCap val="0"/>
            <c:plus>
              <c:numRef>
                <c:f>'SKL, HSC'!$D$18:$E$18</c:f>
                <c:numCache>
                  <c:formatCode>General</c:formatCode>
                  <c:ptCount val="2"/>
                  <c:pt idx="0">
                    <c:v>8.494945819236395E-2</c:v>
                  </c:pt>
                  <c:pt idx="1">
                    <c:v>3.2528576466639199</c:v>
                  </c:pt>
                </c:numCache>
              </c:numRef>
            </c:plus>
            <c:minus>
              <c:numRef>
                <c:f>'SKL, HSC'!$D$18:$E$18</c:f>
                <c:numCache>
                  <c:formatCode>General</c:formatCode>
                  <c:ptCount val="2"/>
                  <c:pt idx="0">
                    <c:v>8.494945819236395E-2</c:v>
                  </c:pt>
                  <c:pt idx="1">
                    <c:v>3.2528576466639199</c:v>
                  </c:pt>
                </c:numCache>
              </c:numRef>
            </c:minus>
            <c:spPr>
              <a:ln w="25400" cap="sq"/>
            </c:spPr>
          </c:errBars>
          <c:cat>
            <c:strRef>
              <c:f>'SKL, HSC'!$D$14:$E$14</c:f>
              <c:strCache>
                <c:ptCount val="2"/>
                <c:pt idx="0">
                  <c:v>No. Of SKL/µL PB</c:v>
                </c:pt>
                <c:pt idx="1">
                  <c:v>No. Of HSC/µL PB</c:v>
                </c:pt>
              </c:strCache>
            </c:strRef>
          </c:cat>
          <c:val>
            <c:numRef>
              <c:f>'SKL, HSC'!$D$17:$E$17</c:f>
              <c:numCache>
                <c:formatCode>0</c:formatCode>
                <c:ptCount val="2"/>
                <c:pt idx="0" formatCode="0.00">
                  <c:v>0.4738217441490602</c:v>
                </c:pt>
                <c:pt idx="1">
                  <c:v>43.015903674725521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727424"/>
        <c:axId val="34728960"/>
      </c:barChart>
      <c:catAx>
        <c:axId val="34727424"/>
        <c:scaling>
          <c:orientation val="minMax"/>
        </c:scaling>
        <c:delete val="1"/>
        <c:axPos val="b"/>
        <c:majorTickMark val="out"/>
        <c:minorTickMark val="none"/>
        <c:tickLblPos val="nextTo"/>
        <c:crossAx val="34728960"/>
        <c:crosses val="autoZero"/>
        <c:auto val="1"/>
        <c:lblAlgn val="ctr"/>
        <c:lblOffset val="100"/>
        <c:noMultiLvlLbl val="0"/>
      </c:catAx>
      <c:valAx>
        <c:axId val="34728960"/>
        <c:scaling>
          <c:orientation val="minMax"/>
          <c:min val="35"/>
        </c:scaling>
        <c:delete val="0"/>
        <c:axPos val="l"/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 algn="ctr">
              <a:defRPr lang="en-US" sz="12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27424"/>
        <c:crosses val="autoZero"/>
        <c:crossBetween val="between"/>
        <c:majorUnit val="5"/>
      </c:valAx>
    </c:plotArea>
    <c:legend>
      <c:legendPos val="t"/>
      <c:layout/>
      <c:overlay val="0"/>
      <c:txPr>
        <a:bodyPr/>
        <a:lstStyle/>
        <a:p>
          <a:pPr>
            <a:defRPr lang="en-US" sz="1200" b="1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525423292676652"/>
          <c:y val="0.16855533683289589"/>
          <c:w val="0.82397148885801053"/>
          <c:h val="0.698265164771070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'CFU-GM E Meg'!$K$4</c:f>
              <c:strCache>
                <c:ptCount val="1"/>
                <c:pt idx="0">
                  <c:v>C57BL/6J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errBars>
            <c:errBarType val="plus"/>
            <c:errValType val="cust"/>
            <c:noEndCap val="0"/>
            <c:plus>
              <c:numRef>
                <c:f>('CFU-GM E Meg'!$K$6,'CFU-GM E Meg'!$M$6,'CFU-GM E Meg'!$O$6)</c:f>
                <c:numCache>
                  <c:formatCode>General</c:formatCode>
                  <c:ptCount val="3"/>
                  <c:pt idx="0">
                    <c:v>5.0859282994028403</c:v>
                  </c:pt>
                  <c:pt idx="1">
                    <c:v>6.2423286253342019</c:v>
                  </c:pt>
                  <c:pt idx="2">
                    <c:v>1.4142135623730951</c:v>
                  </c:pt>
                </c:numCache>
              </c:numRef>
            </c:plus>
            <c:minus>
              <c:numRef>
                <c:f>('CFU-GM E Meg'!$K$6,'CFU-GM E Meg'!$M$6,'CFU-GM E Meg'!$O$6)</c:f>
                <c:numCache>
                  <c:formatCode>General</c:formatCode>
                  <c:ptCount val="3"/>
                  <c:pt idx="0">
                    <c:v>5.0859282994028403</c:v>
                  </c:pt>
                  <c:pt idx="1">
                    <c:v>6.2423286253342019</c:v>
                  </c:pt>
                  <c:pt idx="2">
                    <c:v>1.4142135623730951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('CFU-GM E Meg'!$K$3,'CFU-GM E Meg'!$M$3,'CFU-GM E Meg'!$O$3)</c:f>
              <c:strCache>
                <c:ptCount val="3"/>
                <c:pt idx="0">
                  <c:v>CFU-GM</c:v>
                </c:pt>
                <c:pt idx="1">
                  <c:v>CFU-E</c:v>
                </c:pt>
                <c:pt idx="2">
                  <c:v>CFU-Megs</c:v>
                </c:pt>
              </c:strCache>
            </c:strRef>
          </c:cat>
          <c:val>
            <c:numRef>
              <c:f>('CFU-GM E Meg'!$K$5,'CFU-GM E Meg'!$M$5,'CFU-GM E Meg'!$O$5)</c:f>
              <c:numCache>
                <c:formatCode>0.00</c:formatCode>
                <c:ptCount val="3"/>
                <c:pt idx="0">
                  <c:v>62.666666666666664</c:v>
                </c:pt>
                <c:pt idx="1">
                  <c:v>50.833333333333336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'CFU-GM E Meg'!$L$4</c:f>
              <c:strCache>
                <c:ptCount val="1"/>
                <c:pt idx="0">
                  <c:v>MyD88-KO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('CFU-GM E Meg'!$L$6,'CFU-GM E Meg'!$N$6,'CFU-GM E Meg'!$P$6)</c:f>
                <c:numCache>
                  <c:formatCode>General</c:formatCode>
                  <c:ptCount val="3"/>
                  <c:pt idx="0">
                    <c:v>5.7619441163551732</c:v>
                  </c:pt>
                  <c:pt idx="1">
                    <c:v>6.81175454637056</c:v>
                  </c:pt>
                  <c:pt idx="2">
                    <c:v>1.7511900715418263</c:v>
                  </c:pt>
                </c:numCache>
              </c:numRef>
            </c:plus>
            <c:minus>
              <c:numRef>
                <c:f>('CFU-GM E Meg'!$L$6,'CFU-GM E Meg'!$N$6,'CFU-GM E Meg'!$P$6)</c:f>
                <c:numCache>
                  <c:formatCode>General</c:formatCode>
                  <c:ptCount val="3"/>
                  <c:pt idx="0">
                    <c:v>5.7619441163551732</c:v>
                  </c:pt>
                  <c:pt idx="1">
                    <c:v>6.81175454637056</c:v>
                  </c:pt>
                  <c:pt idx="2">
                    <c:v>1.7511900715418263</c:v>
                  </c:pt>
                </c:numCache>
              </c:numRef>
            </c:minus>
            <c:spPr>
              <a:ln w="25400" cap="sq"/>
            </c:spPr>
          </c:errBars>
          <c:cat>
            <c:strRef>
              <c:f>('CFU-GM E Meg'!$K$3,'CFU-GM E Meg'!$M$3,'CFU-GM E Meg'!$O$3)</c:f>
              <c:strCache>
                <c:ptCount val="3"/>
                <c:pt idx="0">
                  <c:v>CFU-GM</c:v>
                </c:pt>
                <c:pt idx="1">
                  <c:v>CFU-E</c:v>
                </c:pt>
                <c:pt idx="2">
                  <c:v>CFU-Megs</c:v>
                </c:pt>
              </c:strCache>
            </c:strRef>
          </c:cat>
          <c:val>
            <c:numRef>
              <c:f>('CFU-GM E Meg'!$L$5,'CFU-GM E Meg'!$N$5,'CFU-GM E Meg'!$P$5)</c:f>
              <c:numCache>
                <c:formatCode>0.00</c:formatCode>
                <c:ptCount val="3"/>
                <c:pt idx="0">
                  <c:v>64</c:v>
                </c:pt>
                <c:pt idx="1">
                  <c:v>60</c:v>
                </c:pt>
                <c:pt idx="2">
                  <c:v>20.333333333333332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877248"/>
        <c:axId val="35878784"/>
      </c:barChart>
      <c:catAx>
        <c:axId val="3587724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35878784"/>
        <c:crosses val="autoZero"/>
        <c:auto val="1"/>
        <c:lblAlgn val="ctr"/>
        <c:lblOffset val="100"/>
        <c:noMultiLvlLbl val="0"/>
      </c:catAx>
      <c:valAx>
        <c:axId val="358787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No. of colonies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3587724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lang="en-US" sz="1200" b="1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1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60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79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791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3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534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9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36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00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89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36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A2E1F-40E0-41DD-8468-BE6E14BFE849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BD55E-036A-42E3-8831-E9E285E3C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6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90500" y="228600"/>
            <a:ext cx="8763000" cy="6400800"/>
            <a:chOff x="190500" y="228600"/>
            <a:chExt cx="8763000" cy="6400800"/>
          </a:xfrm>
        </p:grpSpPr>
        <p:grpSp>
          <p:nvGrpSpPr>
            <p:cNvPr id="4098" name="Group 10"/>
            <p:cNvGrpSpPr>
              <a:grpSpLocks/>
            </p:cNvGrpSpPr>
            <p:nvPr/>
          </p:nvGrpSpPr>
          <p:grpSpPr bwMode="auto">
            <a:xfrm>
              <a:off x="190500" y="228600"/>
              <a:ext cx="8763000" cy="6400800"/>
              <a:chOff x="0" y="304800"/>
              <a:chExt cx="8763000" cy="6400800"/>
            </a:xfrm>
          </p:grpSpPr>
          <p:grpSp>
            <p:nvGrpSpPr>
              <p:cNvPr id="4099" name="Group 5"/>
              <p:cNvGrpSpPr>
                <a:grpSpLocks/>
              </p:cNvGrpSpPr>
              <p:nvPr/>
            </p:nvGrpSpPr>
            <p:grpSpPr bwMode="auto">
              <a:xfrm>
                <a:off x="0" y="381000"/>
                <a:ext cx="4876800" cy="2743200"/>
                <a:chOff x="0" y="381000"/>
                <a:chExt cx="5791200" cy="2743200"/>
              </a:xfrm>
            </p:grpSpPr>
            <p:graphicFrame>
              <p:nvGraphicFramePr>
                <p:cNvPr id="3" name="Chart 2"/>
                <p:cNvGraphicFramePr>
                  <a:graphicFrameLocks/>
                </p:cNvGraphicFramePr>
                <p:nvPr/>
              </p:nvGraphicFramePr>
              <p:xfrm>
                <a:off x="0" y="381000"/>
                <a:ext cx="41910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graphicFrame>
              <p:nvGraphicFramePr>
                <p:cNvPr id="5" name="Chart 4"/>
                <p:cNvGraphicFramePr>
                  <a:graphicFrameLocks/>
                </p:cNvGraphicFramePr>
                <p:nvPr/>
              </p:nvGraphicFramePr>
              <p:xfrm>
                <a:off x="4114800" y="685800"/>
                <a:ext cx="1676400" cy="24384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p:grpSp>
          <p:graphicFrame>
            <p:nvGraphicFramePr>
              <p:cNvPr id="7" name="Chart 6"/>
              <p:cNvGraphicFramePr>
                <a:graphicFrameLocks/>
              </p:cNvGraphicFramePr>
              <p:nvPr/>
            </p:nvGraphicFramePr>
            <p:xfrm>
              <a:off x="152400" y="3124200"/>
              <a:ext cx="4648200" cy="349329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pSp>
            <p:nvGrpSpPr>
              <p:cNvPr id="4101" name="Group 9"/>
              <p:cNvGrpSpPr>
                <a:grpSpLocks/>
              </p:cNvGrpSpPr>
              <p:nvPr/>
            </p:nvGrpSpPr>
            <p:grpSpPr bwMode="auto">
              <a:xfrm>
                <a:off x="5105400" y="457200"/>
                <a:ext cx="3429000" cy="2667000"/>
                <a:chOff x="5105400" y="457200"/>
                <a:chExt cx="3429000" cy="2667000"/>
              </a:xfrm>
            </p:grpSpPr>
            <p:graphicFrame>
              <p:nvGraphicFramePr>
                <p:cNvPr id="9" name="Chart 8"/>
                <p:cNvGraphicFramePr>
                  <a:graphicFrameLocks/>
                </p:cNvGraphicFramePr>
                <p:nvPr/>
              </p:nvGraphicFramePr>
              <p:xfrm>
                <a:off x="5105400" y="1752600"/>
                <a:ext cx="3429000" cy="13716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graphicFrame>
              <p:nvGraphicFramePr>
                <p:cNvPr id="8" name="Chart 7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473307016"/>
                    </p:ext>
                  </p:extLst>
                </p:nvPr>
              </p:nvGraphicFramePr>
              <p:xfrm>
                <a:off x="5105400" y="457200"/>
                <a:ext cx="3429000" cy="14478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</p:grpSp>
          <p:graphicFrame>
            <p:nvGraphicFramePr>
              <p:cNvPr id="12" name="Chart 11"/>
              <p:cNvGraphicFramePr>
                <a:graphicFrameLocks/>
              </p:cNvGraphicFramePr>
              <p:nvPr/>
            </p:nvGraphicFramePr>
            <p:xfrm>
              <a:off x="4800600" y="3200400"/>
              <a:ext cx="3886200" cy="32766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2" name="Rectangle 1"/>
              <p:cNvSpPr/>
              <p:nvPr/>
            </p:nvSpPr>
            <p:spPr>
              <a:xfrm>
                <a:off x="76200" y="304800"/>
                <a:ext cx="8686800" cy="64008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152400" y="381000"/>
                <a:ext cx="4800600" cy="274320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029200" y="381000"/>
                <a:ext cx="3657600" cy="274320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876800" y="3200400"/>
                <a:ext cx="3810000" cy="342900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52400" y="3200400"/>
                <a:ext cx="4648200" cy="342900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381000" y="31646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smtClean="0"/>
                <a:t>A</a:t>
              </a:r>
              <a:endParaRPr lang="en-US" b="1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57800" y="3048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smtClean="0"/>
                <a:t>C</a:t>
              </a:r>
              <a:endParaRPr lang="en-US" b="1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105400" y="31242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/>
                <a:t>D</a:t>
              </a:r>
              <a:endParaRPr lang="en-US" b="1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1000" y="312420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smtClean="0"/>
                <a:t>B</a:t>
              </a:r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3314059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Labuser</dc:creator>
  <cp:lastModifiedBy>Mariusz Ratajczak</cp:lastModifiedBy>
  <cp:revision>4</cp:revision>
  <dcterms:created xsi:type="dcterms:W3CDTF">2016-06-10T20:48:04Z</dcterms:created>
  <dcterms:modified xsi:type="dcterms:W3CDTF">2016-06-14T03:55:44Z</dcterms:modified>
</cp:coreProperties>
</file>