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theme/themeOverride6.xml" ContentType="application/vnd.openxmlformats-officedocument.themeOverride+xml"/>
  <Override PartName="/ppt/charts/chart7.xml" ContentType="application/vnd.openxmlformats-officedocument.drawingml.chart+xml"/>
  <Override PartName="/ppt/theme/themeOverride7.xml" ContentType="application/vnd.openxmlformats-officedocument.themeOverride+xml"/>
  <Override PartName="/ppt/charts/chart8.xml" ContentType="application/vnd.openxmlformats-officedocument.drawingml.chart+xml"/>
  <Override PartName="/ppt/theme/themeOverride8.xml" ContentType="application/vnd.openxmlformats-officedocument.themeOverride+xml"/>
  <Override PartName="/ppt/charts/chart9.xml" ContentType="application/vnd.openxmlformats-officedocument.drawingml.chart+xml"/>
  <Override PartName="/ppt/theme/themeOverride9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114" y="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Labuser\Desktop\Mateusz\Projekty\MyD88\Mobilizacja%20TLR3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Labuser\Desktop\Mateusz\Projekty\MyD88\Mobilizacja%20TLR3.xlsx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Labuser\Desktop\Mateusz\Projekty\MyD88\Mobilizacja%20TLR3.xlsx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Labuser\Desktop\Mateusz\Projekty\MyD88\Mobilizacja%20TLR3.xlsx" TargetMode="External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Labuser\Desktop\Mateusz\Projekty\MyD88\Mobilizacja%20TLR3.xlsx" TargetMode="External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Labuser\Desktop\Mateusz\Projekty\MyD88\Mobilizacja%20TLR3.xlsx" TargetMode="External"/><Relationship Id="rId1" Type="http://schemas.openxmlformats.org/officeDocument/2006/relationships/themeOverride" Target="../theme/themeOverride6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Labuser\Desktop\Mateusz\Projekty\MyD88\Mobilizacja%20TLR3.xlsx" TargetMode="External"/><Relationship Id="rId1" Type="http://schemas.openxmlformats.org/officeDocument/2006/relationships/themeOverride" Target="../theme/themeOverride7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Labuser\Desktop\Mateusz\Projekty\MyD88\Mobilizacja%20TLR3.xlsx" TargetMode="External"/><Relationship Id="rId1" Type="http://schemas.openxmlformats.org/officeDocument/2006/relationships/themeOverride" Target="../theme/themeOverride8.xm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Labuser\Desktop\Mateusz\Projekty\MyD88\Ekspresja%20HO1%20TLR3%20po%20mobilizacji%20(qPCR)%20I%20para.xlsx" TargetMode="External"/><Relationship Id="rId1" Type="http://schemas.openxmlformats.org/officeDocument/2006/relationships/themeOverride" Target="../theme/themeOverrid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 w="19050">
              <a:solidFill>
                <a:schemeClr val="tx1"/>
              </a:solidFill>
            </a:ln>
          </c:spPr>
          <c:invertIfNegative val="0"/>
          <c:dPt>
            <c:idx val="0"/>
            <c:invertIfNegative val="0"/>
            <c:bubble3D val="0"/>
            <c:spPr>
              <a:pattFill prst="dkUpDiag">
                <a:fgClr>
                  <a:schemeClr val="tx1"/>
                </a:fgClr>
                <a:bgClr>
                  <a:schemeClr val="bg1"/>
                </a:bgClr>
              </a:pattFill>
              <a:ln w="19050">
                <a:solidFill>
                  <a:schemeClr val="tx1"/>
                </a:solidFill>
              </a:ln>
            </c:spPr>
          </c:dPt>
          <c:dPt>
            <c:idx val="1"/>
            <c:invertIfNegative val="0"/>
            <c:bubble3D val="0"/>
            <c:spPr>
              <a:pattFill prst="wdUpDiag">
                <a:fgClr>
                  <a:schemeClr val="tx1"/>
                </a:fgClr>
                <a:bgClr>
                  <a:schemeClr val="bg1"/>
                </a:bgClr>
              </a:pattFill>
              <a:ln w="19050">
                <a:solidFill>
                  <a:schemeClr val="tx1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('G-CSF Short'!$C$18,'G-CSF Short'!$C$20)</c:f>
                <c:numCache>
                  <c:formatCode>General</c:formatCode>
                  <c:ptCount val="2"/>
                  <c:pt idx="0">
                    <c:v>5.6209607719677255</c:v>
                  </c:pt>
                  <c:pt idx="1">
                    <c:v>4.0477812852639872</c:v>
                  </c:pt>
                </c:numCache>
              </c:numRef>
            </c:plus>
            <c:minus>
              <c:numRef>
                <c:f>('G-CSF Short'!$C$18,'G-CSF Short'!$C$20)</c:f>
                <c:numCache>
                  <c:formatCode>General</c:formatCode>
                  <c:ptCount val="2"/>
                  <c:pt idx="0">
                    <c:v>5.6209607719677255</c:v>
                  </c:pt>
                  <c:pt idx="1">
                    <c:v>4.0477812852639872</c:v>
                  </c:pt>
                </c:numCache>
              </c:numRef>
            </c:minus>
            <c:spPr>
              <a:ln w="25400" cap="sq"/>
            </c:spPr>
          </c:errBars>
          <c:cat>
            <c:strRef>
              <c:f>('G-CSF Short'!$B$17,'G-CSF Short'!$B$19)</c:f>
              <c:strCache>
                <c:ptCount val="2"/>
                <c:pt idx="0">
                  <c:v>C57BL/6J</c:v>
                </c:pt>
                <c:pt idx="1">
                  <c:v>TLR3-KO</c:v>
                </c:pt>
              </c:strCache>
            </c:strRef>
          </c:cat>
          <c:val>
            <c:numRef>
              <c:f>('G-CSF Short'!$C$17,'G-CSF Short'!$C$19)</c:f>
              <c:numCache>
                <c:formatCode>0.00</c:formatCode>
                <c:ptCount val="2"/>
                <c:pt idx="0" formatCode="0">
                  <c:v>17.16</c:v>
                </c:pt>
                <c:pt idx="1">
                  <c:v>21.533333333333331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5104000"/>
        <c:axId val="5105536"/>
      </c:barChart>
      <c:catAx>
        <c:axId val="5104000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 algn="ctr">
              <a:defRPr lang="en-US" sz="11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105536"/>
        <c:crosses val="autoZero"/>
        <c:auto val="1"/>
        <c:lblAlgn val="ctr"/>
        <c:lblOffset val="100"/>
        <c:noMultiLvlLbl val="0"/>
      </c:catAx>
      <c:valAx>
        <c:axId val="510553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 algn="ctr" rtl="0">
                  <a:defRPr lang="en-US" sz="1100" b="1" i="0" u="none" strike="noStrike" kern="1200" baseline="0">
                    <a:solidFill>
                      <a:prstClr val="black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r>
                  <a:rPr lang="en-US" sz="1100" b="1" i="0" u="none" strike="noStrike" kern="1200" baseline="0" smtClean="0">
                    <a:solidFill>
                      <a:prstClr val="black"/>
                    </a:solidFill>
                    <a:effectLst/>
                    <a:latin typeface="+mn-lt"/>
                    <a:ea typeface="+mn-ea"/>
                    <a:cs typeface="+mn-cs"/>
                  </a:rPr>
                  <a:t>WBC [K/µL</a:t>
                </a:r>
                <a:r>
                  <a:rPr lang="pl-PL" sz="1100" b="1" i="0" u="none" strike="noStrike" kern="1200" baseline="0" smtClean="0">
                    <a:solidFill>
                      <a:prstClr val="black"/>
                    </a:solidFill>
                    <a:effectLst/>
                    <a:latin typeface="+mn-lt"/>
                    <a:ea typeface="+mn-ea"/>
                    <a:cs typeface="+mn-cs"/>
                  </a:rPr>
                  <a:t> PB</a:t>
                </a:r>
                <a:r>
                  <a:rPr lang="en-US" sz="1100" b="1" i="0" u="none" strike="noStrike" kern="1200" baseline="0" smtClean="0">
                    <a:solidFill>
                      <a:prstClr val="black"/>
                    </a:solidFill>
                    <a:effectLst/>
                    <a:latin typeface="+mn-lt"/>
                    <a:ea typeface="+mn-ea"/>
                    <a:cs typeface="+mn-cs"/>
                  </a:rPr>
                  <a:t>]</a:t>
                </a:r>
                <a:endParaRPr lang="en-US" sz="1100" b="1" i="0" u="none" strike="noStrike" kern="1200" baseline="0">
                  <a:solidFill>
                    <a:prstClr val="black"/>
                  </a:solidFill>
                  <a:effectLst/>
                  <a:latin typeface="+mn-lt"/>
                  <a:ea typeface="+mn-ea"/>
                  <a:cs typeface="+mn-cs"/>
                </a:endParaRPr>
              </a:p>
            </c:rich>
          </c:tx>
          <c:layout/>
          <c:overlay val="0"/>
        </c:title>
        <c:numFmt formatCode="0" sourceLinked="1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 algn="ctr">
              <a:defRPr lang="en-US" sz="11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10400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200"/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pattFill prst="dkUpDiag">
              <a:fgClr>
                <a:schemeClr val="tx1"/>
              </a:fgClr>
              <a:bgClr>
                <a:schemeClr val="bg1"/>
              </a:bgClr>
            </a:pattFill>
            <a:ln w="19050">
              <a:solidFill>
                <a:schemeClr val="tx1"/>
              </a:solidFill>
            </a:ln>
          </c:spPr>
          <c:invertIfNegative val="0"/>
          <c:dPt>
            <c:idx val="1"/>
            <c:invertIfNegative val="0"/>
            <c:bubble3D val="0"/>
            <c:spPr>
              <a:pattFill prst="wdUpDiag">
                <a:fgClr>
                  <a:schemeClr val="tx1"/>
                </a:fgClr>
                <a:bgClr>
                  <a:schemeClr val="bg1"/>
                </a:bgClr>
              </a:pattFill>
              <a:ln w="19050">
                <a:solidFill>
                  <a:schemeClr val="tx1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('G-CSF Short'!$D$18,'G-CSF Short'!$D$20)</c:f>
                <c:numCache>
                  <c:formatCode>General</c:formatCode>
                  <c:ptCount val="2"/>
                  <c:pt idx="0">
                    <c:v>0.36507725571218147</c:v>
                  </c:pt>
                  <c:pt idx="1">
                    <c:v>0.50473169202498935</c:v>
                  </c:pt>
                </c:numCache>
              </c:numRef>
            </c:plus>
            <c:minus>
              <c:numRef>
                <c:f>('G-CSF Short'!$D$18,'G-CSF Short'!$D$20)</c:f>
                <c:numCache>
                  <c:formatCode>General</c:formatCode>
                  <c:ptCount val="2"/>
                  <c:pt idx="0">
                    <c:v>0.36507725571218147</c:v>
                  </c:pt>
                  <c:pt idx="1">
                    <c:v>0.50473169202498935</c:v>
                  </c:pt>
                </c:numCache>
              </c:numRef>
            </c:minus>
            <c:spPr>
              <a:ln w="25400" cap="sq"/>
            </c:spPr>
          </c:errBars>
          <c:cat>
            <c:strRef>
              <c:f>('G-CSF Short'!$B$17,'G-CSF Short'!$B$19)</c:f>
              <c:strCache>
                <c:ptCount val="2"/>
                <c:pt idx="0">
                  <c:v>C57BL/6J</c:v>
                </c:pt>
                <c:pt idx="1">
                  <c:v>TLR3-KO</c:v>
                </c:pt>
              </c:strCache>
            </c:strRef>
          </c:cat>
          <c:val>
            <c:numRef>
              <c:f>('G-CSF Short'!$D$17,'G-CSF Short'!$D$19)</c:f>
              <c:numCache>
                <c:formatCode>0.00</c:formatCode>
                <c:ptCount val="2"/>
                <c:pt idx="0">
                  <c:v>1.1968707599692747</c:v>
                </c:pt>
                <c:pt idx="1">
                  <c:v>2.2831912381157147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33642752"/>
        <c:axId val="33656832"/>
      </c:barChart>
      <c:catAx>
        <c:axId val="33642752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 algn="ctr">
              <a:defRPr lang="en-US" sz="11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656832"/>
        <c:crosses val="autoZero"/>
        <c:auto val="1"/>
        <c:lblAlgn val="ctr"/>
        <c:lblOffset val="100"/>
        <c:noMultiLvlLbl val="0"/>
      </c:catAx>
      <c:valAx>
        <c:axId val="33656832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 algn="ctr" rtl="0">
                  <a:defRPr lang="en-US" sz="1100" b="1" i="0" u="none" strike="noStrike" kern="1200" baseline="0">
                    <a:solidFill>
                      <a:prstClr val="black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r>
                  <a:rPr lang="en-US" sz="1100" b="1" i="0" u="none" strike="noStrike" kern="1200" baseline="0" smtClean="0">
                    <a:solidFill>
                      <a:prstClr val="black"/>
                    </a:solidFill>
                    <a:effectLst/>
                    <a:latin typeface="+mn-lt"/>
                    <a:ea typeface="+mn-ea"/>
                    <a:cs typeface="+mn-cs"/>
                  </a:rPr>
                  <a:t>No. of SKL</a:t>
                </a:r>
                <a:r>
                  <a:rPr lang="pl-PL" sz="1100" b="1" i="0" u="none" strike="noStrike" kern="1200" baseline="0" smtClean="0">
                    <a:solidFill>
                      <a:prstClr val="black"/>
                    </a:solidFill>
                    <a:effectLst/>
                    <a:latin typeface="+mn-lt"/>
                    <a:ea typeface="+mn-ea"/>
                    <a:cs typeface="+mn-cs"/>
                  </a:rPr>
                  <a:t>/</a:t>
                </a:r>
                <a:r>
                  <a:rPr lang="el-GR" sz="1100" b="1" i="0" u="none" strike="noStrike" kern="1200" baseline="0" smtClean="0">
                    <a:solidFill>
                      <a:prstClr val="black"/>
                    </a:solidFill>
                    <a:effectLst/>
                    <a:latin typeface="+mn-lt"/>
                    <a:ea typeface="+mn-ea"/>
                    <a:cs typeface="+mn-cs"/>
                  </a:rPr>
                  <a:t>μ</a:t>
                </a:r>
                <a:r>
                  <a:rPr lang="pl-PL" sz="1100" b="1" i="0" u="none" strike="noStrike" kern="1200" baseline="0" smtClean="0">
                    <a:solidFill>
                      <a:prstClr val="black"/>
                    </a:solidFill>
                    <a:effectLst/>
                    <a:latin typeface="+mn-lt"/>
                    <a:ea typeface="+mn-ea"/>
                    <a:cs typeface="+mn-cs"/>
                  </a:rPr>
                  <a:t>L PB</a:t>
                </a:r>
                <a:endParaRPr lang="en-US" sz="1100" b="1" i="0" u="none" strike="noStrike" kern="1200" baseline="0">
                  <a:solidFill>
                    <a:prstClr val="black"/>
                  </a:solidFill>
                  <a:effectLst/>
                  <a:latin typeface="+mn-lt"/>
                  <a:ea typeface="+mn-ea"/>
                  <a:cs typeface="+mn-cs"/>
                </a:endParaRPr>
              </a:p>
            </c:rich>
          </c:tx>
          <c:layout/>
          <c:overlay val="0"/>
        </c:title>
        <c:numFmt formatCode="0.0" sourceLinked="0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 algn="ctr">
              <a:defRPr lang="en-US" sz="11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642752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pattFill prst="dkUpDiag">
              <a:fgClr>
                <a:schemeClr val="tx1"/>
              </a:fgClr>
              <a:bgClr>
                <a:schemeClr val="bg1"/>
              </a:bgClr>
            </a:pattFill>
            <a:ln w="19050">
              <a:solidFill>
                <a:schemeClr val="tx1"/>
              </a:solidFill>
            </a:ln>
          </c:spPr>
          <c:invertIfNegative val="0"/>
          <c:dPt>
            <c:idx val="1"/>
            <c:invertIfNegative val="0"/>
            <c:bubble3D val="0"/>
            <c:spPr>
              <a:pattFill prst="wdUpDiag">
                <a:fgClr>
                  <a:schemeClr val="tx1"/>
                </a:fgClr>
                <a:bgClr>
                  <a:schemeClr val="bg1"/>
                </a:bgClr>
              </a:pattFill>
              <a:ln w="19050">
                <a:solidFill>
                  <a:schemeClr val="tx1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('G-CSF Short'!$E$18,'G-CSF Short'!$E$20)</c:f>
                <c:numCache>
                  <c:formatCode>General</c:formatCode>
                  <c:ptCount val="2"/>
                  <c:pt idx="0">
                    <c:v>20.211487781562283</c:v>
                  </c:pt>
                  <c:pt idx="1">
                    <c:v>12.342062216955377</c:v>
                  </c:pt>
                </c:numCache>
              </c:numRef>
            </c:plus>
            <c:minus>
              <c:numRef>
                <c:f>('G-CSF Short'!$E$18,'G-CSF Short'!$E$20)</c:f>
                <c:numCache>
                  <c:formatCode>General</c:formatCode>
                  <c:ptCount val="2"/>
                  <c:pt idx="0">
                    <c:v>20.211487781562283</c:v>
                  </c:pt>
                  <c:pt idx="1">
                    <c:v>12.342062216955377</c:v>
                  </c:pt>
                </c:numCache>
              </c:numRef>
            </c:minus>
            <c:spPr>
              <a:ln w="25400" cap="sq"/>
            </c:spPr>
          </c:errBars>
          <c:cat>
            <c:strRef>
              <c:f>('G-CSF Short'!$B$17,'G-CSF Short'!$B$19)</c:f>
              <c:strCache>
                <c:ptCount val="2"/>
                <c:pt idx="0">
                  <c:v>C57BL/6J</c:v>
                </c:pt>
                <c:pt idx="1">
                  <c:v>TLR3-KO</c:v>
                </c:pt>
              </c:strCache>
            </c:strRef>
          </c:cat>
          <c:val>
            <c:numRef>
              <c:f>('G-CSF Short'!$E$17,'G-CSF Short'!$E$19)</c:f>
              <c:numCache>
                <c:formatCode>0</c:formatCode>
                <c:ptCount val="2"/>
                <c:pt idx="0">
                  <c:v>66.152727368713613</c:v>
                </c:pt>
                <c:pt idx="1">
                  <c:v>132.48214727955545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46666112"/>
        <c:axId val="46667648"/>
      </c:barChart>
      <c:catAx>
        <c:axId val="46666112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 algn="ctr">
              <a:defRPr lang="en-US" sz="11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667648"/>
        <c:crosses val="autoZero"/>
        <c:auto val="1"/>
        <c:lblAlgn val="ctr"/>
        <c:lblOffset val="100"/>
        <c:noMultiLvlLbl val="0"/>
      </c:catAx>
      <c:valAx>
        <c:axId val="4666764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 algn="ctr" rtl="0">
                  <a:defRPr lang="en-US" sz="1100" b="1" i="0" u="none" strike="noStrike" kern="1200" baseline="0">
                    <a:solidFill>
                      <a:prstClr val="black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r>
                  <a:rPr lang="en-US" sz="1100" b="1" i="0" u="none" strike="noStrike" kern="1200" baseline="0" smtClean="0">
                    <a:solidFill>
                      <a:prstClr val="black"/>
                    </a:solidFill>
                    <a:effectLst/>
                    <a:latin typeface="+mn-lt"/>
                    <a:ea typeface="+mn-ea"/>
                    <a:cs typeface="+mn-cs"/>
                  </a:rPr>
                  <a:t>No. </a:t>
                </a:r>
                <a:r>
                  <a:rPr lang="pl-PL" sz="1100" b="1" i="0" u="none" strike="noStrike" kern="1200" baseline="0" smtClean="0">
                    <a:solidFill>
                      <a:prstClr val="black"/>
                    </a:solidFill>
                    <a:effectLst/>
                    <a:latin typeface="+mn-lt"/>
                    <a:ea typeface="+mn-ea"/>
                    <a:cs typeface="+mn-cs"/>
                  </a:rPr>
                  <a:t>o</a:t>
                </a:r>
                <a:r>
                  <a:rPr lang="en-US" sz="1100" b="1" i="0" u="none" strike="noStrike" kern="1200" baseline="0" smtClean="0">
                    <a:solidFill>
                      <a:prstClr val="black"/>
                    </a:solidFill>
                    <a:effectLst/>
                    <a:latin typeface="+mn-lt"/>
                    <a:ea typeface="+mn-ea"/>
                    <a:cs typeface="+mn-cs"/>
                  </a:rPr>
                  <a:t>f </a:t>
                </a:r>
                <a:r>
                  <a:rPr lang="pl-PL" sz="1100" b="1" i="0" u="none" strike="noStrike" kern="1200" baseline="0" smtClean="0">
                    <a:solidFill>
                      <a:prstClr val="black"/>
                    </a:solidFill>
                    <a:effectLst/>
                    <a:latin typeface="+mn-lt"/>
                    <a:ea typeface="+mn-ea"/>
                    <a:cs typeface="+mn-cs"/>
                  </a:rPr>
                  <a:t> </a:t>
                </a:r>
                <a:r>
                  <a:rPr lang="en-US" sz="1100" b="1" i="0" u="none" strike="noStrike" kern="1200" baseline="0" smtClean="0">
                    <a:solidFill>
                      <a:prstClr val="black"/>
                    </a:solidFill>
                    <a:effectLst/>
                    <a:latin typeface="+mn-lt"/>
                    <a:ea typeface="+mn-ea"/>
                    <a:cs typeface="+mn-cs"/>
                  </a:rPr>
                  <a:t>HSC/</a:t>
                </a:r>
                <a:r>
                  <a:rPr lang="el-GR" sz="1100" b="1" i="0" u="none" strike="noStrike" kern="1200" baseline="0" smtClean="0">
                    <a:solidFill>
                      <a:prstClr val="black"/>
                    </a:solidFill>
                    <a:effectLst/>
                    <a:latin typeface="+mn-lt"/>
                    <a:ea typeface="+mn-ea"/>
                    <a:cs typeface="+mn-cs"/>
                  </a:rPr>
                  <a:t>μ</a:t>
                </a:r>
                <a:r>
                  <a:rPr lang="en-US" sz="1100" b="1" i="0" u="none" strike="noStrike" kern="1200" baseline="0" smtClean="0">
                    <a:solidFill>
                      <a:prstClr val="black"/>
                    </a:solidFill>
                    <a:effectLst/>
                    <a:latin typeface="+mn-lt"/>
                    <a:ea typeface="+mn-ea"/>
                    <a:cs typeface="+mn-cs"/>
                  </a:rPr>
                  <a:t>L PB</a:t>
                </a:r>
                <a:endParaRPr lang="en-US" sz="1100" b="1" i="0" u="none" strike="noStrike" kern="1200" baseline="0">
                  <a:solidFill>
                    <a:prstClr val="black"/>
                  </a:solidFill>
                  <a:effectLst/>
                  <a:latin typeface="+mn-lt"/>
                  <a:ea typeface="+mn-ea"/>
                  <a:cs typeface="+mn-cs"/>
                </a:endParaRPr>
              </a:p>
            </c:rich>
          </c:tx>
          <c:layout/>
          <c:overlay val="0"/>
        </c:title>
        <c:numFmt formatCode="0" sourceLinked="1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 algn="ctr">
              <a:defRPr lang="en-US" sz="11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666112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pattFill prst="dkUpDiag">
              <a:fgClr>
                <a:schemeClr val="tx1"/>
              </a:fgClr>
              <a:bgClr>
                <a:schemeClr val="bg1"/>
              </a:bgClr>
            </a:pattFill>
            <a:ln w="19050">
              <a:solidFill>
                <a:schemeClr val="tx1"/>
              </a:solidFill>
            </a:ln>
          </c:spPr>
          <c:invertIfNegative val="0"/>
          <c:dPt>
            <c:idx val="1"/>
            <c:invertIfNegative val="0"/>
            <c:bubble3D val="0"/>
            <c:spPr>
              <a:pattFill prst="wdUpDiag">
                <a:fgClr>
                  <a:schemeClr val="tx1"/>
                </a:fgClr>
                <a:bgClr>
                  <a:schemeClr val="bg1"/>
                </a:bgClr>
              </a:pattFill>
              <a:ln w="19050">
                <a:solidFill>
                  <a:schemeClr val="tx1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'G-CSF Short'!$F$18</c:f>
                <c:numCache>
                  <c:formatCode>General</c:formatCode>
                  <c:ptCount val="1"/>
                  <c:pt idx="0">
                    <c:v>0.81129599841059197</c:v>
                  </c:pt>
                </c:numCache>
              </c:numRef>
            </c:plus>
            <c:minus>
              <c:numRef>
                <c:f>'G-CSF Short'!$F$20</c:f>
                <c:numCache>
                  <c:formatCode>General</c:formatCode>
                  <c:ptCount val="1"/>
                  <c:pt idx="0">
                    <c:v>0.71357475457752217</c:v>
                  </c:pt>
                </c:numCache>
              </c:numRef>
            </c:minus>
            <c:spPr>
              <a:ln w="25400" cap="sq"/>
            </c:spPr>
          </c:errBars>
          <c:cat>
            <c:strRef>
              <c:f>('G-CSF Short'!$B$17,'G-CSF Short'!$B$19)</c:f>
              <c:strCache>
                <c:ptCount val="2"/>
                <c:pt idx="0">
                  <c:v>C57BL/6J</c:v>
                </c:pt>
                <c:pt idx="1">
                  <c:v>TLR3-KO</c:v>
                </c:pt>
              </c:strCache>
            </c:strRef>
          </c:cat>
          <c:val>
            <c:numRef>
              <c:f>('G-CSF Short'!$F$17,'G-CSF Short'!$F$19)</c:f>
              <c:numCache>
                <c:formatCode>0.00</c:formatCode>
                <c:ptCount val="2"/>
                <c:pt idx="0">
                  <c:v>2.5104888888888888</c:v>
                </c:pt>
                <c:pt idx="1">
                  <c:v>4.0065777777777773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46700800"/>
        <c:axId val="46702592"/>
      </c:barChart>
      <c:catAx>
        <c:axId val="46700800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 algn="ctr">
              <a:defRPr lang="en-US" sz="11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702592"/>
        <c:crosses val="autoZero"/>
        <c:auto val="1"/>
        <c:lblAlgn val="ctr"/>
        <c:lblOffset val="100"/>
        <c:noMultiLvlLbl val="0"/>
      </c:catAx>
      <c:valAx>
        <c:axId val="46702592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 algn="ctr" rtl="0">
                  <a:defRPr lang="en-US" sz="1100" b="1" i="0" u="none" strike="noStrike" kern="1200" baseline="0">
                    <a:solidFill>
                      <a:prstClr val="black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r>
                  <a:rPr lang="pl-PL" sz="1100" b="1" i="0" u="none" strike="noStrike" kern="1200" baseline="0" smtClean="0">
                    <a:solidFill>
                      <a:prstClr val="black"/>
                    </a:solidFill>
                    <a:effectLst/>
                    <a:latin typeface="+mn-lt"/>
                    <a:ea typeface="+mn-ea"/>
                    <a:cs typeface="+mn-cs"/>
                  </a:rPr>
                  <a:t>No. of CFU-GMxWBC/µL PB</a:t>
                </a:r>
                <a:endParaRPr lang="en-US" sz="1100" b="1" i="0" u="none" strike="noStrike" kern="1200" baseline="0">
                  <a:solidFill>
                    <a:prstClr val="black"/>
                  </a:solidFill>
                  <a:effectLst/>
                  <a:latin typeface="+mn-lt"/>
                  <a:ea typeface="+mn-ea"/>
                  <a:cs typeface="+mn-cs"/>
                </a:endParaRPr>
              </a:p>
            </c:rich>
          </c:tx>
          <c:layout/>
          <c:overlay val="0"/>
        </c:title>
        <c:numFmt formatCode="0.0" sourceLinked="0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 algn="ctr" rtl="0">
              <a:defRPr lang="en-US" sz="11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700800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 w="19050">
              <a:solidFill>
                <a:schemeClr val="tx1"/>
              </a:solidFill>
            </a:ln>
          </c:spPr>
          <c:invertIfNegative val="0"/>
          <c:dPt>
            <c:idx val="0"/>
            <c:invertIfNegative val="0"/>
            <c:bubble3D val="0"/>
            <c:spPr>
              <a:pattFill prst="dkUpDiag">
                <a:fgClr>
                  <a:schemeClr val="tx1"/>
                </a:fgClr>
                <a:bgClr>
                  <a:schemeClr val="bg1"/>
                </a:bgClr>
              </a:pattFill>
              <a:ln w="19050">
                <a:solidFill>
                  <a:schemeClr val="tx1"/>
                </a:solidFill>
              </a:ln>
            </c:spPr>
          </c:dPt>
          <c:dPt>
            <c:idx val="1"/>
            <c:invertIfNegative val="0"/>
            <c:bubble3D val="0"/>
            <c:spPr>
              <a:pattFill prst="wdUpDiag">
                <a:fgClr>
                  <a:schemeClr val="tx1"/>
                </a:fgClr>
                <a:bgClr>
                  <a:schemeClr val="bg1"/>
                </a:bgClr>
              </a:pattFill>
              <a:ln w="19050">
                <a:solidFill>
                  <a:schemeClr val="tx1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('AMD3100'!$C$16,'AMD3100'!$C$18)</c:f>
                <c:numCache>
                  <c:formatCode>General</c:formatCode>
                  <c:ptCount val="2"/>
                  <c:pt idx="0">
                    <c:v>0.18384776310850237</c:v>
                  </c:pt>
                  <c:pt idx="1">
                    <c:v>2.9557063453597689</c:v>
                  </c:pt>
                </c:numCache>
              </c:numRef>
            </c:plus>
            <c:minus>
              <c:numRef>
                <c:f>('AMD3100'!$C$16,'AMD3100'!$C$18)</c:f>
                <c:numCache>
                  <c:formatCode>General</c:formatCode>
                  <c:ptCount val="2"/>
                  <c:pt idx="0">
                    <c:v>0.18384776310850237</c:v>
                  </c:pt>
                  <c:pt idx="1">
                    <c:v>2.9557063453597689</c:v>
                  </c:pt>
                </c:numCache>
              </c:numRef>
            </c:minus>
            <c:spPr>
              <a:ln w="25400" cap="sq"/>
            </c:spPr>
          </c:errBars>
          <c:cat>
            <c:strRef>
              <c:f>('AMD3100'!$B$15,'AMD3100'!$B$17)</c:f>
              <c:strCache>
                <c:ptCount val="2"/>
                <c:pt idx="0">
                  <c:v>C57BL/6J</c:v>
                </c:pt>
                <c:pt idx="1">
                  <c:v>TLR3-KO</c:v>
                </c:pt>
              </c:strCache>
            </c:strRef>
          </c:cat>
          <c:val>
            <c:numRef>
              <c:f>('AMD3100'!$C$15,'AMD3100'!$C$17)</c:f>
              <c:numCache>
                <c:formatCode>General</c:formatCode>
                <c:ptCount val="2"/>
                <c:pt idx="0" formatCode="0">
                  <c:v>16.45</c:v>
                </c:pt>
                <c:pt idx="1">
                  <c:v>20.45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46879488"/>
        <c:axId val="46881024"/>
      </c:barChart>
      <c:catAx>
        <c:axId val="46879488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 algn="ctr">
              <a:defRPr lang="en-US" sz="11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881024"/>
        <c:crosses val="autoZero"/>
        <c:auto val="1"/>
        <c:lblAlgn val="ctr"/>
        <c:lblOffset val="100"/>
        <c:noMultiLvlLbl val="0"/>
      </c:catAx>
      <c:valAx>
        <c:axId val="46881024"/>
        <c:scaling>
          <c:orientation val="minMax"/>
          <c:min val="0"/>
        </c:scaling>
        <c:delete val="0"/>
        <c:axPos val="l"/>
        <c:title>
          <c:tx>
            <c:rich>
              <a:bodyPr rot="-5400000" vert="horz"/>
              <a:lstStyle/>
              <a:p>
                <a:pPr algn="ctr" rtl="0" eaLnBrk="1" fontAlgn="auto" latinLnBrk="0" hangingPunct="1">
                  <a:defRPr lang="en-US" sz="1100" b="1" i="0" u="none" strike="noStrike" kern="1200" baseline="0">
                    <a:solidFill>
                      <a:prstClr val="black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r>
                  <a:rPr lang="en-US" sz="1100" b="1" i="0" u="none" strike="noStrike" kern="1200" baseline="0" smtClean="0">
                    <a:solidFill>
                      <a:prstClr val="black"/>
                    </a:solidFill>
                    <a:effectLst/>
                    <a:latin typeface="+mn-lt"/>
                    <a:ea typeface="+mn-ea"/>
                    <a:cs typeface="+mn-cs"/>
                  </a:rPr>
                  <a:t>WBC [K/µL</a:t>
                </a:r>
                <a:r>
                  <a:rPr lang="pl-PL" sz="1100" b="1" i="0" u="none" strike="noStrike" kern="1200" baseline="0" smtClean="0">
                    <a:solidFill>
                      <a:prstClr val="black"/>
                    </a:solidFill>
                    <a:effectLst/>
                    <a:latin typeface="+mn-lt"/>
                    <a:ea typeface="+mn-ea"/>
                    <a:cs typeface="+mn-cs"/>
                  </a:rPr>
                  <a:t> PB</a:t>
                </a:r>
                <a:r>
                  <a:rPr lang="en-US" sz="1100" b="1" i="0" u="none" strike="noStrike" kern="1200" baseline="0" smtClean="0">
                    <a:solidFill>
                      <a:prstClr val="black"/>
                    </a:solidFill>
                    <a:effectLst/>
                    <a:latin typeface="+mn-lt"/>
                    <a:ea typeface="+mn-ea"/>
                    <a:cs typeface="+mn-cs"/>
                  </a:rPr>
                  <a:t>]</a:t>
                </a:r>
                <a:endParaRPr lang="en-US" sz="1100" b="1" i="0" u="none" strike="noStrike" kern="1200" baseline="0">
                  <a:solidFill>
                    <a:prstClr val="black"/>
                  </a:solidFill>
                  <a:effectLst/>
                  <a:latin typeface="+mn-lt"/>
                  <a:ea typeface="+mn-ea"/>
                  <a:cs typeface="+mn-cs"/>
                </a:endParaRPr>
              </a:p>
            </c:rich>
          </c:tx>
          <c:layout/>
          <c:overlay val="0"/>
        </c:title>
        <c:numFmt formatCode="0" sourceLinked="1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 algn="ctr" rtl="0">
              <a:defRPr lang="en-US" sz="11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87948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200"/>
      </a:pPr>
      <a:endParaRPr lang="en-US"/>
    </a:p>
  </c:tx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pattFill prst="dkUpDiag">
              <a:fgClr>
                <a:schemeClr val="tx1"/>
              </a:fgClr>
              <a:bgClr>
                <a:schemeClr val="bg1"/>
              </a:bgClr>
            </a:pattFill>
            <a:ln w="19050">
              <a:solidFill>
                <a:schemeClr val="tx1"/>
              </a:solidFill>
            </a:ln>
          </c:spPr>
          <c:invertIfNegative val="0"/>
          <c:dPt>
            <c:idx val="1"/>
            <c:invertIfNegative val="0"/>
            <c:bubble3D val="0"/>
            <c:spPr>
              <a:pattFill prst="wdUpDiag">
                <a:fgClr>
                  <a:schemeClr val="tx1"/>
                </a:fgClr>
                <a:bgClr>
                  <a:schemeClr val="bg1"/>
                </a:bgClr>
              </a:pattFill>
              <a:ln w="19050">
                <a:solidFill>
                  <a:schemeClr val="tx1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('AMD3100'!$D$16,'AMD3100'!$D$18)</c:f>
                <c:numCache>
                  <c:formatCode>General</c:formatCode>
                  <c:ptCount val="2"/>
                  <c:pt idx="0">
                    <c:v>0.21414320141996732</c:v>
                  </c:pt>
                  <c:pt idx="1">
                    <c:v>0.26643562527772713</c:v>
                  </c:pt>
                </c:numCache>
              </c:numRef>
            </c:plus>
            <c:minus>
              <c:numRef>
                <c:f>('AMD3100'!$D$16,'AMD3100'!$D$18)</c:f>
                <c:numCache>
                  <c:formatCode>General</c:formatCode>
                  <c:ptCount val="2"/>
                  <c:pt idx="0">
                    <c:v>0.21414320141996732</c:v>
                  </c:pt>
                  <c:pt idx="1">
                    <c:v>0.26643562527772713</c:v>
                  </c:pt>
                </c:numCache>
              </c:numRef>
            </c:minus>
            <c:spPr>
              <a:ln w="25400" cap="sq"/>
            </c:spPr>
          </c:errBars>
          <c:cat>
            <c:strRef>
              <c:f>('AMD3100'!$B$15,'AMD3100'!$B$17)</c:f>
              <c:strCache>
                <c:ptCount val="2"/>
                <c:pt idx="0">
                  <c:v>C57BL/6J</c:v>
                </c:pt>
                <c:pt idx="1">
                  <c:v>TLR3-KO</c:v>
                </c:pt>
              </c:strCache>
            </c:strRef>
          </c:cat>
          <c:val>
            <c:numRef>
              <c:f>('AMD3100'!$D$15,'AMD3100'!$D$17)</c:f>
              <c:numCache>
                <c:formatCode>0.00</c:formatCode>
                <c:ptCount val="2"/>
                <c:pt idx="0">
                  <c:v>1.4222041277105086</c:v>
                </c:pt>
                <c:pt idx="1">
                  <c:v>2.2374494298966914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46905984"/>
        <c:axId val="46915968"/>
      </c:barChart>
      <c:catAx>
        <c:axId val="46905984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 algn="ctr">
              <a:defRPr lang="en-US" sz="11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915968"/>
        <c:crosses val="autoZero"/>
        <c:auto val="1"/>
        <c:lblAlgn val="ctr"/>
        <c:lblOffset val="100"/>
        <c:noMultiLvlLbl val="0"/>
      </c:catAx>
      <c:valAx>
        <c:axId val="4691596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 algn="ctr" rtl="0" eaLnBrk="1" fontAlgn="auto" latinLnBrk="0" hangingPunct="1">
                  <a:defRPr lang="en-US" sz="1100" b="1" i="0" u="none" strike="noStrike" kern="1200" baseline="0">
                    <a:solidFill>
                      <a:prstClr val="black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r>
                  <a:rPr lang="en-US" sz="1100" b="1" i="0" u="none" strike="noStrike" kern="1200" baseline="0" smtClean="0">
                    <a:solidFill>
                      <a:prstClr val="black"/>
                    </a:solidFill>
                    <a:effectLst/>
                    <a:latin typeface="+mn-lt"/>
                    <a:ea typeface="+mn-ea"/>
                    <a:cs typeface="+mn-cs"/>
                  </a:rPr>
                  <a:t>No. of SKL</a:t>
                </a:r>
                <a:r>
                  <a:rPr lang="pl-PL" sz="1100" b="1" i="0" u="none" strike="noStrike" kern="1200" baseline="0" smtClean="0">
                    <a:solidFill>
                      <a:prstClr val="black"/>
                    </a:solidFill>
                    <a:effectLst/>
                    <a:latin typeface="+mn-lt"/>
                    <a:ea typeface="+mn-ea"/>
                    <a:cs typeface="+mn-cs"/>
                  </a:rPr>
                  <a:t>/</a:t>
                </a:r>
                <a:r>
                  <a:rPr lang="el-GR" sz="1100" b="1" i="0" u="none" strike="noStrike" kern="1200" baseline="0" smtClean="0">
                    <a:solidFill>
                      <a:prstClr val="black"/>
                    </a:solidFill>
                    <a:effectLst/>
                    <a:latin typeface="+mn-lt"/>
                    <a:ea typeface="+mn-ea"/>
                    <a:cs typeface="+mn-cs"/>
                  </a:rPr>
                  <a:t>μ</a:t>
                </a:r>
                <a:r>
                  <a:rPr lang="pl-PL" sz="1100" b="1" i="0" u="none" strike="noStrike" kern="1200" baseline="0" smtClean="0">
                    <a:solidFill>
                      <a:prstClr val="black"/>
                    </a:solidFill>
                    <a:effectLst/>
                    <a:latin typeface="+mn-lt"/>
                    <a:ea typeface="+mn-ea"/>
                    <a:cs typeface="+mn-cs"/>
                  </a:rPr>
                  <a:t>L PB</a:t>
                </a:r>
                <a:endParaRPr lang="en-US" sz="1100" b="1" i="0" u="none" strike="noStrike" kern="1200" baseline="0">
                  <a:solidFill>
                    <a:prstClr val="black"/>
                  </a:solidFill>
                  <a:effectLst/>
                  <a:latin typeface="+mn-lt"/>
                  <a:ea typeface="+mn-ea"/>
                  <a:cs typeface="+mn-cs"/>
                </a:endParaRPr>
              </a:p>
            </c:rich>
          </c:tx>
          <c:layout/>
          <c:overlay val="0"/>
        </c:title>
        <c:numFmt formatCode="0.0" sourceLinked="0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 algn="ctr" rtl="0">
              <a:defRPr lang="en-US" sz="11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905984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pattFill prst="dkUpDiag">
              <a:fgClr>
                <a:schemeClr val="tx1"/>
              </a:fgClr>
              <a:bgClr>
                <a:schemeClr val="bg1"/>
              </a:bgClr>
            </a:pattFill>
            <a:ln w="19050">
              <a:solidFill>
                <a:schemeClr val="tx1"/>
              </a:solidFill>
            </a:ln>
          </c:spPr>
          <c:invertIfNegative val="0"/>
          <c:dPt>
            <c:idx val="1"/>
            <c:invertIfNegative val="0"/>
            <c:bubble3D val="0"/>
            <c:spPr>
              <a:pattFill prst="wdUpDiag">
                <a:fgClr>
                  <a:schemeClr val="tx1"/>
                </a:fgClr>
                <a:bgClr>
                  <a:schemeClr val="bg1"/>
                </a:bgClr>
              </a:pattFill>
              <a:ln w="19050">
                <a:solidFill>
                  <a:schemeClr val="tx1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'AMD3100'!$F$16</c:f>
                <c:numCache>
                  <c:formatCode>General</c:formatCode>
                  <c:ptCount val="1"/>
                  <c:pt idx="0">
                    <c:v>4.9811744363585743E-2</c:v>
                  </c:pt>
                </c:numCache>
              </c:numRef>
            </c:plus>
            <c:minus>
              <c:numRef>
                <c:f>'AMD3100'!$F$18</c:f>
                <c:numCache>
                  <c:formatCode>General</c:formatCode>
                  <c:ptCount val="1"/>
                  <c:pt idx="0">
                    <c:v>7.9195959492893389E-2</c:v>
                  </c:pt>
                </c:numCache>
              </c:numRef>
            </c:minus>
            <c:spPr>
              <a:ln w="25400" cap="sq"/>
            </c:spPr>
          </c:errBars>
          <c:cat>
            <c:strRef>
              <c:f>('AMD3100'!$B$15,'AMD3100'!$B$17)</c:f>
              <c:strCache>
                <c:ptCount val="2"/>
                <c:pt idx="0">
                  <c:v>C57BL/6J</c:v>
                </c:pt>
                <c:pt idx="1">
                  <c:v>TLR3-KO</c:v>
                </c:pt>
              </c:strCache>
            </c:strRef>
          </c:cat>
          <c:val>
            <c:numRef>
              <c:f>('AMD3100'!$F$15,'AMD3100'!$F$17)</c:f>
              <c:numCache>
                <c:formatCode>0.00</c:formatCode>
                <c:ptCount val="2"/>
                <c:pt idx="0">
                  <c:v>1.3247777777777778</c:v>
                </c:pt>
                <c:pt idx="1">
                  <c:v>2.198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46826240"/>
        <c:axId val="46827776"/>
      </c:barChart>
      <c:catAx>
        <c:axId val="46826240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 algn="ctr">
              <a:defRPr lang="en-US" sz="11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827776"/>
        <c:crosses val="autoZero"/>
        <c:auto val="1"/>
        <c:lblAlgn val="ctr"/>
        <c:lblOffset val="100"/>
        <c:noMultiLvlLbl val="0"/>
      </c:catAx>
      <c:valAx>
        <c:axId val="4682777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 algn="ctr" rtl="0" eaLnBrk="1" fontAlgn="auto" latinLnBrk="0" hangingPunct="1">
                  <a:defRPr lang="en-US" sz="1100" b="1" i="0" u="none" strike="noStrike" kern="1200" baseline="0">
                    <a:solidFill>
                      <a:prstClr val="black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r>
                  <a:rPr lang="pl-PL" sz="1100" b="1" i="0" u="none" strike="noStrike" kern="1200" baseline="0" smtClean="0">
                    <a:solidFill>
                      <a:prstClr val="black"/>
                    </a:solidFill>
                    <a:effectLst/>
                    <a:latin typeface="+mn-lt"/>
                    <a:ea typeface="+mn-ea"/>
                    <a:cs typeface="+mn-cs"/>
                  </a:rPr>
                  <a:t>No. of CFU-GMxWBC/µL PB</a:t>
                </a:r>
                <a:endParaRPr lang="en-US" sz="1100" b="1" i="0" u="none" strike="noStrike" kern="1200" baseline="0">
                  <a:solidFill>
                    <a:prstClr val="black"/>
                  </a:solidFill>
                  <a:effectLst/>
                  <a:latin typeface="+mn-lt"/>
                  <a:ea typeface="+mn-ea"/>
                  <a:cs typeface="+mn-cs"/>
                </a:endParaRPr>
              </a:p>
            </c:rich>
          </c:tx>
          <c:layout/>
          <c:overlay val="0"/>
        </c:title>
        <c:numFmt formatCode="0.0" sourceLinked="0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 algn="ctr" rtl="0">
              <a:defRPr lang="en-US" sz="11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826240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pattFill prst="dkUpDiag">
              <a:fgClr>
                <a:schemeClr val="tx1"/>
              </a:fgClr>
              <a:bgClr>
                <a:schemeClr val="bg1"/>
              </a:bgClr>
            </a:pattFill>
            <a:ln w="19050">
              <a:solidFill>
                <a:schemeClr val="tx1"/>
              </a:solidFill>
            </a:ln>
          </c:spPr>
          <c:invertIfNegative val="0"/>
          <c:dPt>
            <c:idx val="1"/>
            <c:invertIfNegative val="0"/>
            <c:bubble3D val="0"/>
            <c:spPr>
              <a:pattFill prst="wdUpDiag">
                <a:fgClr>
                  <a:schemeClr val="tx1"/>
                </a:fgClr>
                <a:bgClr>
                  <a:schemeClr val="bg1"/>
                </a:bgClr>
              </a:pattFill>
              <a:ln w="19050">
                <a:solidFill>
                  <a:schemeClr val="tx1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('AMD3100'!$E$16,'AMD3100'!$E$18)</c:f>
                <c:numCache>
                  <c:formatCode>General</c:formatCode>
                  <c:ptCount val="2"/>
                  <c:pt idx="0">
                    <c:v>2.4315860458884648</c:v>
                  </c:pt>
                  <c:pt idx="1">
                    <c:v>5.7646297014869798</c:v>
                  </c:pt>
                </c:numCache>
              </c:numRef>
            </c:plus>
            <c:minus>
              <c:numRef>
                <c:f>('AMD3100'!$E$16,'AMD3100'!$E$18)</c:f>
                <c:numCache>
                  <c:formatCode>General</c:formatCode>
                  <c:ptCount val="2"/>
                  <c:pt idx="0">
                    <c:v>2.4315860458884648</c:v>
                  </c:pt>
                  <c:pt idx="1">
                    <c:v>5.7646297014869798</c:v>
                  </c:pt>
                </c:numCache>
              </c:numRef>
            </c:minus>
            <c:spPr>
              <a:ln w="25400" cap="sq"/>
            </c:spPr>
          </c:errBars>
          <c:cat>
            <c:strRef>
              <c:f>('AMD3100'!$B$15,'AMD3100'!$B$17)</c:f>
              <c:strCache>
                <c:ptCount val="2"/>
                <c:pt idx="0">
                  <c:v>C57BL/6J</c:v>
                </c:pt>
                <c:pt idx="1">
                  <c:v>TLR3-KO</c:v>
                </c:pt>
              </c:strCache>
            </c:strRef>
          </c:cat>
          <c:val>
            <c:numRef>
              <c:f>('AMD3100'!$E$15,'AMD3100'!$E$17)</c:f>
              <c:numCache>
                <c:formatCode>0</c:formatCode>
                <c:ptCount val="2"/>
                <c:pt idx="0">
                  <c:v>57.767566295304121</c:v>
                </c:pt>
                <c:pt idx="1">
                  <c:v>103.01609953429926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46992000"/>
        <c:axId val="47010176"/>
      </c:barChart>
      <c:catAx>
        <c:axId val="46992000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 algn="ctr">
              <a:defRPr lang="en-US" sz="11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010176"/>
        <c:crosses val="autoZero"/>
        <c:auto val="1"/>
        <c:lblAlgn val="ctr"/>
        <c:lblOffset val="100"/>
        <c:noMultiLvlLbl val="0"/>
      </c:catAx>
      <c:valAx>
        <c:axId val="4701017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 algn="ctr" rtl="0" eaLnBrk="1" fontAlgn="auto" latinLnBrk="0" hangingPunct="1">
                  <a:defRPr lang="en-US" sz="1100" b="1" i="0" u="none" strike="noStrike" kern="1200" baseline="0">
                    <a:solidFill>
                      <a:prstClr val="black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r>
                  <a:rPr lang="en-US" sz="1100" b="1" i="0" u="none" strike="noStrike" kern="1200" baseline="0">
                    <a:solidFill>
                      <a:prstClr val="black"/>
                    </a:solidFill>
                    <a:effectLst/>
                    <a:latin typeface="+mn-lt"/>
                    <a:ea typeface="+mn-ea"/>
                    <a:cs typeface="+mn-cs"/>
                  </a:rPr>
                  <a:t>No. </a:t>
                </a:r>
                <a:r>
                  <a:rPr lang="pl-PL" sz="1100" b="1" i="0" u="none" strike="noStrike" kern="1200" baseline="0" smtClean="0">
                    <a:solidFill>
                      <a:prstClr val="black"/>
                    </a:solidFill>
                    <a:effectLst/>
                    <a:latin typeface="+mn-lt"/>
                    <a:ea typeface="+mn-ea"/>
                    <a:cs typeface="+mn-cs"/>
                  </a:rPr>
                  <a:t>o</a:t>
                </a:r>
                <a:r>
                  <a:rPr lang="en-US" sz="1100" b="1" i="0" u="none" strike="noStrike" kern="1200" baseline="0" smtClean="0">
                    <a:solidFill>
                      <a:prstClr val="black"/>
                    </a:solidFill>
                    <a:effectLst/>
                    <a:latin typeface="+mn-lt"/>
                    <a:ea typeface="+mn-ea"/>
                    <a:cs typeface="+mn-cs"/>
                  </a:rPr>
                  <a:t>f </a:t>
                </a:r>
                <a:r>
                  <a:rPr lang="en-US" sz="1100" b="1" i="0" u="none" strike="noStrike" kern="1200" baseline="0">
                    <a:solidFill>
                      <a:prstClr val="black"/>
                    </a:solidFill>
                    <a:effectLst/>
                    <a:latin typeface="+mn-lt"/>
                    <a:ea typeface="+mn-ea"/>
                    <a:cs typeface="+mn-cs"/>
                  </a:rPr>
                  <a:t>HSC/</a:t>
                </a:r>
                <a:r>
                  <a:rPr lang="el-GR" sz="1100" b="1" i="0" u="none" strike="noStrike" kern="1200" baseline="0">
                    <a:solidFill>
                      <a:prstClr val="black"/>
                    </a:solidFill>
                    <a:effectLst/>
                    <a:latin typeface="+mn-lt"/>
                    <a:ea typeface="+mn-ea"/>
                    <a:cs typeface="+mn-cs"/>
                  </a:rPr>
                  <a:t>μ</a:t>
                </a:r>
                <a:r>
                  <a:rPr lang="en-US" sz="1100" b="1" i="0" u="none" strike="noStrike" kern="1200" baseline="0">
                    <a:solidFill>
                      <a:prstClr val="black"/>
                    </a:solidFill>
                    <a:effectLst/>
                    <a:latin typeface="+mn-lt"/>
                    <a:ea typeface="+mn-ea"/>
                    <a:cs typeface="+mn-cs"/>
                  </a:rPr>
                  <a:t>L PB</a:t>
                </a:r>
              </a:p>
            </c:rich>
          </c:tx>
          <c:layout/>
          <c:overlay val="0"/>
        </c:title>
        <c:numFmt formatCode="0" sourceLinked="1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 algn="ctr" rtl="0">
              <a:defRPr lang="en-US" sz="11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99200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 algn="ctr">
        <a:defRPr lang="en-US" sz="1400" b="1" i="0" u="none" strike="noStrike" kern="1200" baseline="0">
          <a:solidFill>
            <a:prstClr val="black"/>
          </a:solidFill>
          <a:latin typeface="+mn-lt"/>
          <a:ea typeface="+mn-ea"/>
          <a:cs typeface="+mn-cs"/>
        </a:defRPr>
      </a:pPr>
      <a:endParaRPr lang="en-US"/>
    </a:p>
  </c:txPr>
  <c:externalData r:id="rId2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'HO-1 BM Para I'!$B$20</c:f>
              <c:strCache>
                <c:ptCount val="1"/>
                <c:pt idx="0">
                  <c:v>C57BL/6J</c:v>
                </c:pt>
              </c:strCache>
            </c:strRef>
          </c:tx>
          <c:spPr>
            <a:pattFill prst="dkUpDiag">
              <a:fgClr>
                <a:schemeClr val="tx1"/>
              </a:fgClr>
              <a:bgClr>
                <a:schemeClr val="bg1"/>
              </a:bgClr>
            </a:pattFill>
            <a:ln w="19050"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('HO-1 BM Para I'!$B$22,'HO-1 BM Para I'!$D$22,'HO-1 BM Para I'!$F$22,'HO-1 BM Para I'!$H$22)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0</c:v>
                  </c:pt>
                  <c:pt idx="2">
                    <c:v>0</c:v>
                  </c:pt>
                  <c:pt idx="3">
                    <c:v>0</c:v>
                  </c:pt>
                </c:numCache>
              </c:numRef>
            </c:plus>
            <c:minus>
              <c:numRef>
                <c:f>('HO-1 BM Para I'!$B$22,'HO-1 BM Para I'!$D$22,'HO-1 BM Para I'!$F$22,'HO-1 BM Para I'!$I$22,'HO-1 BM Para I'!$I$22,'HO-1 BM Para I'!$H$22)</c:f>
                <c:numCache>
                  <c:formatCode>General</c:formatCode>
                  <c:ptCount val="6"/>
                  <c:pt idx="0">
                    <c:v>0</c:v>
                  </c:pt>
                  <c:pt idx="1">
                    <c:v>0</c:v>
                  </c:pt>
                  <c:pt idx="2">
                    <c:v>0</c:v>
                  </c:pt>
                  <c:pt idx="3">
                    <c:v>0</c:v>
                  </c:pt>
                  <c:pt idx="4">
                    <c:v>0</c:v>
                  </c:pt>
                  <c:pt idx="5">
                    <c:v>0</c:v>
                  </c:pt>
                </c:numCache>
              </c:numRef>
            </c:minus>
          </c:errBars>
          <c:cat>
            <c:strRef>
              <c:f>('HO-1 BM Para I'!$B$19,'HO-1 BM Para I'!$D$19)</c:f>
              <c:strCache>
                <c:ptCount val="2"/>
                <c:pt idx="0">
                  <c:v>G-CSF</c:v>
                </c:pt>
                <c:pt idx="1">
                  <c:v>AMD3100</c:v>
                </c:pt>
              </c:strCache>
            </c:strRef>
          </c:cat>
          <c:val>
            <c:numRef>
              <c:f>('HO-1 BM Para I'!$B$21,'HO-1 BM Para I'!$D$21)</c:f>
              <c:numCache>
                <c:formatCode>General</c:formatCode>
                <c:ptCount val="2"/>
                <c:pt idx="0">
                  <c:v>100</c:v>
                </c:pt>
                <c:pt idx="1">
                  <c:v>100</c:v>
                </c:pt>
              </c:numCache>
            </c:numRef>
          </c:val>
        </c:ser>
        <c:ser>
          <c:idx val="1"/>
          <c:order val="1"/>
          <c:tx>
            <c:strRef>
              <c:f>'HO-1 BM Para I'!$C$20</c:f>
              <c:strCache>
                <c:ptCount val="1"/>
                <c:pt idx="0">
                  <c:v>TLR3-KO</c:v>
                </c:pt>
              </c:strCache>
            </c:strRef>
          </c:tx>
          <c:spPr>
            <a:pattFill prst="wdUpDiag">
              <a:fgClr>
                <a:schemeClr val="tx1"/>
              </a:fgClr>
              <a:bgClr>
                <a:schemeClr val="bg1"/>
              </a:bgClr>
            </a:pattFill>
            <a:ln w="19050"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('HO-1 BM Para I'!$C$22,'HO-1 BM Para I'!$E$22,'HO-1 BM Para I'!$G$22,'HO-1 BM Para I'!$I$22)</c:f>
                <c:numCache>
                  <c:formatCode>General</c:formatCode>
                  <c:ptCount val="4"/>
                  <c:pt idx="0">
                    <c:v>9.9073998956111815</c:v>
                  </c:pt>
                  <c:pt idx="1">
                    <c:v>6.8986930538921403</c:v>
                  </c:pt>
                  <c:pt idx="2">
                    <c:v>0</c:v>
                  </c:pt>
                  <c:pt idx="3">
                    <c:v>0</c:v>
                  </c:pt>
                </c:numCache>
              </c:numRef>
            </c:plus>
            <c:minus>
              <c:numRef>
                <c:f>('HO-1 BM Para I'!$C$22,'HO-1 BM Para I'!$E$22,'HO-1 BM Para I'!$G$22,'HO-1 BM Para I'!$I$22)</c:f>
                <c:numCache>
                  <c:formatCode>General</c:formatCode>
                  <c:ptCount val="4"/>
                  <c:pt idx="0">
                    <c:v>9.9073998956111815</c:v>
                  </c:pt>
                  <c:pt idx="1">
                    <c:v>6.8986930538921403</c:v>
                  </c:pt>
                  <c:pt idx="2">
                    <c:v>0</c:v>
                  </c:pt>
                  <c:pt idx="3">
                    <c:v>0</c:v>
                  </c:pt>
                </c:numCache>
              </c:numRef>
            </c:minus>
            <c:spPr>
              <a:ln w="25400" cap="sq"/>
            </c:spPr>
          </c:errBars>
          <c:cat>
            <c:strRef>
              <c:f>('HO-1 BM Para I'!$B$19,'HO-1 BM Para I'!$D$19)</c:f>
              <c:strCache>
                <c:ptCount val="2"/>
                <c:pt idx="0">
                  <c:v>G-CSF</c:v>
                </c:pt>
                <c:pt idx="1">
                  <c:v>AMD3100</c:v>
                </c:pt>
              </c:strCache>
            </c:strRef>
          </c:cat>
          <c:val>
            <c:numRef>
              <c:f>('HO-1 BM Para I'!$C$21,'HO-1 BM Para I'!$E$21)</c:f>
              <c:numCache>
                <c:formatCode>0.00</c:formatCode>
                <c:ptCount val="2"/>
                <c:pt idx="0">
                  <c:v>34.173961213264967</c:v>
                </c:pt>
                <c:pt idx="1">
                  <c:v>61.326332880038251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7076864"/>
        <c:axId val="47078400"/>
      </c:barChart>
      <c:catAx>
        <c:axId val="47076864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 algn="ctr" rtl="0">
              <a:defRPr lang="en-US" sz="11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078400"/>
        <c:crosses val="autoZero"/>
        <c:auto val="1"/>
        <c:lblAlgn val="ctr"/>
        <c:lblOffset val="100"/>
        <c:noMultiLvlLbl val="0"/>
      </c:catAx>
      <c:valAx>
        <c:axId val="47078400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 algn="ctr" rtl="0">
                  <a:defRPr lang="en-US" sz="1100" b="1" i="0" u="none" strike="noStrike" kern="1200" baseline="0">
                    <a:solidFill>
                      <a:prstClr val="black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pl-PL" sz="1100" b="1" i="0" u="none" strike="noStrike" kern="1200" baseline="0">
                    <a:solidFill>
                      <a:prstClr val="black"/>
                    </a:solidFill>
                    <a:latin typeface="+mn-lt"/>
                    <a:ea typeface="+mn-ea"/>
                    <a:cs typeface="+mn-cs"/>
                  </a:rPr>
                  <a:t>% of expression</a:t>
                </a:r>
                <a:endParaRPr lang="en-US" sz="1100" b="1" i="0" u="none" strike="noStrike" kern="1200" baseline="0">
                  <a:solidFill>
                    <a:prstClr val="black"/>
                  </a:solidFill>
                  <a:latin typeface="+mn-lt"/>
                  <a:ea typeface="+mn-ea"/>
                  <a:cs typeface="+mn-cs"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 algn="ctr" rtl="0">
              <a:defRPr lang="en-US" sz="11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076864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 algn="ctr" rtl="0">
            <a:defRPr lang="en-US" sz="1100" b="1" i="0" u="none" strike="noStrike" kern="1200" baseline="0">
              <a:solidFill>
                <a:prstClr val="black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2423D9-A464-4766-A35F-B754879209C9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DD9E03-D6B8-4E29-A662-34194F8B06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564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01E269A-794B-48DE-9073-730CBBF9D2C2}" type="slidenum">
              <a:rPr lang="en-US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A2E1F-40E0-41DD-8468-BE6E14BFE849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BD55E-036A-42E3-8831-E9E285E3C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4138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A2E1F-40E0-41DD-8468-BE6E14BFE849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BD55E-036A-42E3-8831-E9E285E3C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0603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A2E1F-40E0-41DD-8468-BE6E14BFE849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BD55E-036A-42E3-8831-E9E285E3C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379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A2E1F-40E0-41DD-8468-BE6E14BFE849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BD55E-036A-42E3-8831-E9E285E3C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7917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A2E1F-40E0-41DD-8468-BE6E14BFE849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BD55E-036A-42E3-8831-E9E285E3C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737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A2E1F-40E0-41DD-8468-BE6E14BFE849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BD55E-036A-42E3-8831-E9E285E3C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534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A2E1F-40E0-41DD-8468-BE6E14BFE849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BD55E-036A-42E3-8831-E9E285E3C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294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A2E1F-40E0-41DD-8468-BE6E14BFE849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BD55E-036A-42E3-8831-E9E285E3C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3664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A2E1F-40E0-41DD-8468-BE6E14BFE849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BD55E-036A-42E3-8831-E9E285E3C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500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A2E1F-40E0-41DD-8468-BE6E14BFE849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BD55E-036A-42E3-8831-E9E285E3C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389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A2E1F-40E0-41DD-8468-BE6E14BFE849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BD55E-036A-42E3-8831-E9E285E3C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636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EA2E1F-40E0-41DD-8468-BE6E14BFE849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DBD55E-036A-42E3-8831-E9E285E3C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69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6.xml"/><Relationship Id="rId13" Type="http://schemas.microsoft.com/office/2007/relationships/hdphoto" Target="../media/hdphoto1.wdp"/><Relationship Id="rId3" Type="http://schemas.openxmlformats.org/officeDocument/2006/relationships/chart" Target="../charts/chart1.xml"/><Relationship Id="rId7" Type="http://schemas.openxmlformats.org/officeDocument/2006/relationships/chart" Target="../charts/chart5.xml"/><Relationship Id="rId12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4.xml"/><Relationship Id="rId11" Type="http://schemas.openxmlformats.org/officeDocument/2006/relationships/chart" Target="../charts/chart9.xml"/><Relationship Id="rId5" Type="http://schemas.openxmlformats.org/officeDocument/2006/relationships/chart" Target="../charts/chart3.xml"/><Relationship Id="rId15" Type="http://schemas.microsoft.com/office/2007/relationships/hdphoto" Target="../media/hdphoto2.wdp"/><Relationship Id="rId10" Type="http://schemas.openxmlformats.org/officeDocument/2006/relationships/chart" Target="../charts/chart8.xml"/><Relationship Id="rId4" Type="http://schemas.openxmlformats.org/officeDocument/2006/relationships/chart" Target="../charts/chart2.xml"/><Relationship Id="rId9" Type="http://schemas.openxmlformats.org/officeDocument/2006/relationships/chart" Target="../charts/chart7.xml"/><Relationship Id="rId1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grpSp>
          <p:nvGrpSpPr>
            <p:cNvPr id="6146" name="Group 24"/>
            <p:cNvGrpSpPr>
              <a:grpSpLocks/>
            </p:cNvGrpSpPr>
            <p:nvPr/>
          </p:nvGrpSpPr>
          <p:grpSpPr bwMode="auto">
            <a:xfrm>
              <a:off x="0" y="0"/>
              <a:ext cx="9144000" cy="4648200"/>
              <a:chOff x="0" y="0"/>
              <a:chExt cx="9144000" cy="4648200"/>
            </a:xfrm>
          </p:grpSpPr>
          <p:graphicFrame>
            <p:nvGraphicFramePr>
              <p:cNvPr id="6" name="Chart 5"/>
              <p:cNvGraphicFramePr>
                <a:graphicFrameLocks/>
              </p:cNvGraphicFramePr>
              <p:nvPr/>
            </p:nvGraphicFramePr>
            <p:xfrm>
              <a:off x="0" y="197852"/>
              <a:ext cx="2468880" cy="210312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graphicFrame>
            <p:nvGraphicFramePr>
              <p:cNvPr id="7" name="Chart 6"/>
              <p:cNvGraphicFramePr>
                <a:graphicFrameLocks/>
              </p:cNvGraphicFramePr>
              <p:nvPr/>
            </p:nvGraphicFramePr>
            <p:xfrm>
              <a:off x="2057400" y="197852"/>
              <a:ext cx="2468880" cy="210312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graphicFrame>
            <p:nvGraphicFramePr>
              <p:cNvPr id="8" name="Chart 7"/>
              <p:cNvGraphicFramePr>
                <a:graphicFrameLocks/>
              </p:cNvGraphicFramePr>
              <p:nvPr/>
            </p:nvGraphicFramePr>
            <p:xfrm>
              <a:off x="4267200" y="197852"/>
              <a:ext cx="2468880" cy="210312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5"/>
              </a:graphicData>
            </a:graphic>
          </p:graphicFrame>
          <p:graphicFrame>
            <p:nvGraphicFramePr>
              <p:cNvPr id="9" name="Chart 8"/>
              <p:cNvGraphicFramePr>
                <a:graphicFrameLocks/>
              </p:cNvGraphicFramePr>
              <p:nvPr/>
            </p:nvGraphicFramePr>
            <p:xfrm>
              <a:off x="6675120" y="197852"/>
              <a:ext cx="2468880" cy="210312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6"/>
              </a:graphicData>
            </a:graphic>
          </p:graphicFrame>
          <p:sp>
            <p:nvSpPr>
              <p:cNvPr id="12" name="Rectangle 11"/>
              <p:cNvSpPr/>
              <p:nvPr/>
            </p:nvSpPr>
            <p:spPr>
              <a:xfrm>
                <a:off x="0" y="0"/>
                <a:ext cx="9144000" cy="2286000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6154" name="TextBox 12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9144000" cy="292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tIns="0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ctr"/>
                <a:r>
                  <a:rPr lang="pl-PL" altLang="en-US" sz="1600" b="1"/>
                  <a:t>G-CSF</a:t>
                </a:r>
                <a:endParaRPr lang="en-US" altLang="en-US" sz="1600" b="1"/>
              </a:p>
            </p:txBody>
          </p:sp>
          <p:graphicFrame>
            <p:nvGraphicFramePr>
              <p:cNvPr id="14" name="Chart 13"/>
              <p:cNvGraphicFramePr>
                <a:graphicFrameLocks/>
              </p:cNvGraphicFramePr>
              <p:nvPr/>
            </p:nvGraphicFramePr>
            <p:xfrm>
              <a:off x="0" y="2545080"/>
              <a:ext cx="2468880" cy="210312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7"/>
              </a:graphicData>
            </a:graphic>
          </p:graphicFrame>
          <p:graphicFrame>
            <p:nvGraphicFramePr>
              <p:cNvPr id="15" name="Chart 14"/>
              <p:cNvGraphicFramePr>
                <a:graphicFrameLocks/>
              </p:cNvGraphicFramePr>
              <p:nvPr/>
            </p:nvGraphicFramePr>
            <p:xfrm>
              <a:off x="2209800" y="2545080"/>
              <a:ext cx="2468880" cy="210312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8"/>
              </a:graphicData>
            </a:graphic>
          </p:graphicFrame>
          <p:graphicFrame>
            <p:nvGraphicFramePr>
              <p:cNvPr id="17" name="Chart 16"/>
              <p:cNvGraphicFramePr>
                <a:graphicFrameLocks/>
              </p:cNvGraphicFramePr>
              <p:nvPr/>
            </p:nvGraphicFramePr>
            <p:xfrm>
              <a:off x="6675120" y="2535555"/>
              <a:ext cx="2468880" cy="210312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9"/>
              </a:graphicData>
            </a:graphic>
          </p:graphicFrame>
          <p:sp>
            <p:nvSpPr>
              <p:cNvPr id="6158" name="TextBox 17"/>
              <p:cNvSpPr txBox="1">
                <a:spLocks noChangeArrowheads="1"/>
              </p:cNvSpPr>
              <p:nvPr/>
            </p:nvSpPr>
            <p:spPr bwMode="auto">
              <a:xfrm>
                <a:off x="0" y="2362200"/>
                <a:ext cx="9144000" cy="292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tIns="0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ctr"/>
                <a:r>
                  <a:rPr lang="pl-PL" altLang="en-US" sz="1600" b="1"/>
                  <a:t>AMD3100</a:t>
                </a:r>
                <a:endParaRPr lang="en-US" altLang="en-US" sz="1600" b="1"/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0" y="2362200"/>
                <a:ext cx="9144000" cy="2209800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graphicFrame>
            <p:nvGraphicFramePr>
              <p:cNvPr id="16" name="Chart 15"/>
              <p:cNvGraphicFramePr>
                <a:graphicFrameLocks/>
              </p:cNvGraphicFramePr>
              <p:nvPr/>
            </p:nvGraphicFramePr>
            <p:xfrm>
              <a:off x="4343400" y="2545080"/>
              <a:ext cx="2468880" cy="210312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0"/>
              </a:graphicData>
            </a:graphic>
          </p:graphicFrame>
          <p:sp>
            <p:nvSpPr>
              <p:cNvPr id="6161" name="TextBox 3"/>
              <p:cNvSpPr txBox="1">
                <a:spLocks noChangeArrowheads="1"/>
              </p:cNvSpPr>
              <p:nvPr/>
            </p:nvSpPr>
            <p:spPr bwMode="auto">
              <a:xfrm>
                <a:off x="3819525" y="146194"/>
                <a:ext cx="304800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r>
                  <a:rPr lang="pl-PL" altLang="en-US"/>
                  <a:t>*</a:t>
                </a:r>
                <a:endParaRPr lang="en-US" altLang="en-US"/>
              </a:p>
            </p:txBody>
          </p:sp>
          <p:sp>
            <p:nvSpPr>
              <p:cNvPr id="6162" name="TextBox 19"/>
              <p:cNvSpPr txBox="1">
                <a:spLocks noChangeArrowheads="1"/>
              </p:cNvSpPr>
              <p:nvPr/>
            </p:nvSpPr>
            <p:spPr bwMode="auto">
              <a:xfrm>
                <a:off x="6038850" y="239673"/>
                <a:ext cx="304800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r>
                  <a:rPr lang="pl-PL" altLang="en-US"/>
                  <a:t>*</a:t>
                </a:r>
                <a:endParaRPr lang="en-US" altLang="en-US"/>
              </a:p>
            </p:txBody>
          </p:sp>
          <p:sp>
            <p:nvSpPr>
              <p:cNvPr id="6163" name="TextBox 20"/>
              <p:cNvSpPr txBox="1">
                <a:spLocks noChangeArrowheads="1"/>
              </p:cNvSpPr>
              <p:nvPr/>
            </p:nvSpPr>
            <p:spPr bwMode="auto">
              <a:xfrm>
                <a:off x="8448675" y="424339"/>
                <a:ext cx="304800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r>
                  <a:rPr lang="pl-PL" altLang="en-US"/>
                  <a:t>*</a:t>
                </a:r>
                <a:endParaRPr lang="en-US" altLang="en-US"/>
              </a:p>
            </p:txBody>
          </p:sp>
          <p:sp>
            <p:nvSpPr>
              <p:cNvPr id="6164" name="TextBox 21"/>
              <p:cNvSpPr txBox="1">
                <a:spLocks noChangeArrowheads="1"/>
              </p:cNvSpPr>
              <p:nvPr/>
            </p:nvSpPr>
            <p:spPr bwMode="auto">
              <a:xfrm>
                <a:off x="3962400" y="2709148"/>
                <a:ext cx="304800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r>
                  <a:rPr lang="pl-PL" altLang="en-US"/>
                  <a:t>*</a:t>
                </a:r>
                <a:endParaRPr lang="en-US" altLang="en-US"/>
              </a:p>
            </p:txBody>
          </p:sp>
          <p:sp>
            <p:nvSpPr>
              <p:cNvPr id="6165" name="TextBox 22"/>
              <p:cNvSpPr txBox="1">
                <a:spLocks noChangeArrowheads="1"/>
              </p:cNvSpPr>
              <p:nvPr/>
            </p:nvSpPr>
            <p:spPr bwMode="auto">
              <a:xfrm>
                <a:off x="6105525" y="2561034"/>
                <a:ext cx="304800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r>
                  <a:rPr lang="pl-PL" altLang="en-US"/>
                  <a:t>*</a:t>
                </a:r>
                <a:endParaRPr lang="en-US" altLang="en-US"/>
              </a:p>
            </p:txBody>
          </p:sp>
          <p:sp>
            <p:nvSpPr>
              <p:cNvPr id="6166" name="TextBox 23"/>
              <p:cNvSpPr txBox="1">
                <a:spLocks noChangeArrowheads="1"/>
              </p:cNvSpPr>
              <p:nvPr/>
            </p:nvSpPr>
            <p:spPr bwMode="auto">
              <a:xfrm>
                <a:off x="8458200" y="2538293"/>
                <a:ext cx="304800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r>
                  <a:rPr lang="pl-PL" altLang="en-US"/>
                  <a:t>*</a:t>
                </a:r>
                <a:endParaRPr lang="en-US" altLang="en-US"/>
              </a:p>
            </p:txBody>
          </p:sp>
        </p:grpSp>
        <p:sp>
          <p:nvSpPr>
            <p:cNvPr id="26" name="Rectangle 25"/>
            <p:cNvSpPr/>
            <p:nvPr/>
          </p:nvSpPr>
          <p:spPr>
            <a:xfrm>
              <a:off x="0" y="4648200"/>
              <a:ext cx="9144000" cy="2209800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graphicFrame>
          <p:nvGraphicFramePr>
            <p:cNvPr id="27" name="Chart 26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887371693"/>
                </p:ext>
              </p:extLst>
            </p:nvPr>
          </p:nvGraphicFramePr>
          <p:xfrm>
            <a:off x="0" y="4648200"/>
            <a:ext cx="4572000" cy="22098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1"/>
            </a:graphicData>
          </a:graphic>
        </p:graphicFrame>
        <p:grpSp>
          <p:nvGrpSpPr>
            <p:cNvPr id="4" name="Group 3"/>
            <p:cNvGrpSpPr/>
            <p:nvPr/>
          </p:nvGrpSpPr>
          <p:grpSpPr>
            <a:xfrm>
              <a:off x="5257800" y="4800600"/>
              <a:ext cx="3429000" cy="1828800"/>
              <a:chOff x="5486400" y="4978569"/>
              <a:chExt cx="3429000" cy="1828800"/>
            </a:xfrm>
          </p:grpSpPr>
          <p:sp>
            <p:nvSpPr>
              <p:cNvPr id="30" name="TextBox 47"/>
              <p:cNvSpPr txBox="1">
                <a:spLocks noChangeArrowheads="1"/>
              </p:cNvSpPr>
              <p:nvPr/>
            </p:nvSpPr>
            <p:spPr bwMode="auto">
              <a:xfrm>
                <a:off x="8141677" y="5788893"/>
                <a:ext cx="773723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r>
                  <a:rPr lang="pl-PL" altLang="en-US" sz="1200" b="1">
                    <a:solidFill>
                      <a:srgbClr val="000000"/>
                    </a:solidFill>
                    <a:latin typeface="Arial" charset="0"/>
                  </a:rPr>
                  <a:t> </a:t>
                </a:r>
                <a:r>
                  <a:rPr lang="en-US" altLang="en-US" sz="1200" b="1">
                    <a:solidFill>
                      <a:srgbClr val="000000"/>
                    </a:solidFill>
                    <a:latin typeface="Arial" charset="0"/>
                  </a:rPr>
                  <a:t>HO-1</a:t>
                </a:r>
              </a:p>
            </p:txBody>
          </p:sp>
          <p:sp>
            <p:nvSpPr>
              <p:cNvPr id="31" name="TextBox 48"/>
              <p:cNvSpPr txBox="1">
                <a:spLocks noChangeArrowheads="1"/>
              </p:cNvSpPr>
              <p:nvPr/>
            </p:nvSpPr>
            <p:spPr bwMode="auto">
              <a:xfrm>
                <a:off x="8141677" y="6388235"/>
                <a:ext cx="773723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r>
                  <a:rPr lang="pl-PL" altLang="en-US" sz="1200" b="1">
                    <a:solidFill>
                      <a:srgbClr val="000000"/>
                    </a:solidFill>
                    <a:latin typeface="Arial Narrow" pitchFamily="34" charset="0"/>
                  </a:rPr>
                  <a:t> </a:t>
                </a:r>
                <a:r>
                  <a:rPr lang="el-GR" altLang="en-US" sz="1200" b="1">
                    <a:solidFill>
                      <a:srgbClr val="000000"/>
                    </a:solidFill>
                    <a:latin typeface="Arial Narrow" pitchFamily="34" charset="0"/>
                  </a:rPr>
                  <a:t>β</a:t>
                </a:r>
                <a:r>
                  <a:rPr lang="en-US" altLang="en-US" sz="1200" b="1">
                    <a:solidFill>
                      <a:srgbClr val="000000"/>
                    </a:solidFill>
                    <a:latin typeface="Arial" charset="0"/>
                  </a:rPr>
                  <a:t>-Actin</a:t>
                </a:r>
              </a:p>
            </p:txBody>
          </p:sp>
          <p:sp>
            <p:nvSpPr>
              <p:cNvPr id="32" name="TextBox 31"/>
              <p:cNvSpPr txBox="1"/>
              <p:nvPr/>
            </p:nvSpPr>
            <p:spPr bwMode="auto">
              <a:xfrm>
                <a:off x="5486400" y="4978569"/>
                <a:ext cx="2597930" cy="669414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pl-PL" sz="1200" b="1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      </a:t>
                </a:r>
                <a:r>
                  <a:rPr lang="pl-PL" sz="1200" b="1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 G-CSF</a:t>
                </a:r>
                <a:r>
                  <a:rPr lang="en-US" sz="1200" b="1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       </a:t>
                </a:r>
                <a:r>
                  <a:rPr lang="pl-PL" sz="1200" b="1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             AMD3100</a:t>
                </a: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pl-PL" sz="1050" b="1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    </a:t>
                </a: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pl-PL" sz="1050" b="1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C57BL/6J </a:t>
                </a:r>
                <a:r>
                  <a:rPr lang="pl-PL" sz="1050" b="1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                  C57BL/6J </a:t>
                </a:r>
                <a:endParaRPr lang="pl-PL" sz="1050" b="1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pl-PL" sz="1050" b="1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                  TLR3-KO                    TLR3-KO</a:t>
                </a:r>
                <a:endParaRPr lang="en-US" sz="1050" b="1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33" name="Straight Connector 32"/>
              <p:cNvCxnSpPr/>
              <p:nvPr/>
            </p:nvCxnSpPr>
            <p:spPr bwMode="auto">
              <a:xfrm>
                <a:off x="5486400" y="5257800"/>
                <a:ext cx="1219200" cy="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37" name="Picture 4"/>
              <p:cNvPicPr>
                <a:picLocks noChangeAspect="1" noChangeArrowheads="1"/>
              </p:cNvPicPr>
              <p:nvPr/>
            </p:nvPicPr>
            <p:blipFill rotWithShape="1">
              <a:blip r:embed="rId12">
                <a:extLst>
                  <a:ext uri="{BEBA8EAE-BF5A-486C-A8C5-ECC9F3942E4B}">
                    <a14:imgProps xmlns:a14="http://schemas.microsoft.com/office/drawing/2010/main">
                      <a14:imgLayer r:embed="rId13">
                        <a14:imgEffect>
                          <a14:brightnessContrast bright="14000" contrast="66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430" t="46667" r="54187" b="29049"/>
              <a:stretch/>
            </p:blipFill>
            <p:spPr bwMode="auto">
              <a:xfrm>
                <a:off x="5486400" y="5657017"/>
                <a:ext cx="2597930" cy="54075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p:pic>
            <p:nvPicPr>
              <p:cNvPr id="38" name="Picture 8"/>
              <p:cNvPicPr>
                <a:picLocks noChangeAspect="1" noChangeArrowheads="1"/>
              </p:cNvPicPr>
              <p:nvPr/>
            </p:nvPicPr>
            <p:blipFill rotWithShape="1">
              <a:blip r:embed="rId14">
                <a:extLst>
                  <a:ext uri="{BEBA8EAE-BF5A-486C-A8C5-ECC9F3942E4B}">
                    <a14:imgProps xmlns:a14="http://schemas.microsoft.com/office/drawing/2010/main">
                      <a14:imgLayer r:embed="rId15">
                        <a14:imgEffect>
                          <a14:saturation sat="0"/>
                        </a14:imgEffect>
                        <a14:imgEffect>
                          <a14:brightnessContrast contrast="57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618" t="27806" r="48833" b="35241"/>
              <a:stretch/>
            </p:blipFill>
            <p:spPr bwMode="auto">
              <a:xfrm>
                <a:off x="5486400" y="6246101"/>
                <a:ext cx="2597930" cy="56126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p:cxnSp>
            <p:nvCxnSpPr>
              <p:cNvPr id="39" name="Straight Connector 38"/>
              <p:cNvCxnSpPr/>
              <p:nvPr/>
            </p:nvCxnSpPr>
            <p:spPr bwMode="auto">
              <a:xfrm>
                <a:off x="6858000" y="5257800"/>
                <a:ext cx="1219200" cy="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4" name="TextBox 21"/>
            <p:cNvSpPr txBox="1">
              <a:spLocks noChangeArrowheads="1"/>
            </p:cNvSpPr>
            <p:nvPr/>
          </p:nvSpPr>
          <p:spPr bwMode="auto">
            <a:xfrm>
              <a:off x="1447800" y="5574268"/>
              <a:ext cx="4572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r>
                <a:rPr lang="pl-PL" altLang="en-US" smtClean="0"/>
                <a:t> *</a:t>
              </a:r>
              <a:endParaRPr lang="en-US" altLang="en-US"/>
            </a:p>
          </p:txBody>
        </p:sp>
        <p:sp>
          <p:nvSpPr>
            <p:cNvPr id="35" name="TextBox 21"/>
            <p:cNvSpPr txBox="1">
              <a:spLocks noChangeArrowheads="1"/>
            </p:cNvSpPr>
            <p:nvPr/>
          </p:nvSpPr>
          <p:spPr bwMode="auto">
            <a:xfrm>
              <a:off x="2971800" y="5193268"/>
              <a:ext cx="4572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r>
                <a:rPr lang="pl-PL" altLang="en-US" smtClean="0"/>
                <a:t>*</a:t>
              </a:r>
              <a:endParaRPr lang="en-US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501984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81</Words>
  <Application>Microsoft Office PowerPoint</Application>
  <PresentationFormat>On-screen Show (4:3)</PresentationFormat>
  <Paragraphs>26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Labuser</dc:creator>
  <cp:lastModifiedBy>Mariusz Ratajczak</cp:lastModifiedBy>
  <cp:revision>5</cp:revision>
  <dcterms:created xsi:type="dcterms:W3CDTF">2016-06-10T20:48:04Z</dcterms:created>
  <dcterms:modified xsi:type="dcterms:W3CDTF">2016-06-14T03:56:09Z</dcterms:modified>
</cp:coreProperties>
</file>