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79" r:id="rId2"/>
    <p:sldId id="274" r:id="rId3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07FF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32" autoAdjust="0"/>
    <p:restoredTop sz="98420" autoAdjust="0"/>
  </p:normalViewPr>
  <p:slideViewPr>
    <p:cSldViewPr snapToGrid="0" snapToObjects="1">
      <p:cViewPr>
        <p:scale>
          <a:sx n="139" d="100"/>
          <a:sy n="139" d="100"/>
        </p:scale>
        <p:origin x="1552" y="-232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40" d="100"/>
        <a:sy n="24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handoutMaster" Target="handoutMasters/handout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81EE9-BB19-5346-9622-9BCDCD663700}" type="datetimeFigureOut">
              <a:rPr lang="en-US" smtClean="0"/>
              <a:t>8/30/16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5A613D-95EA-7C4D-A832-B594F7D8AB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1722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456886-1C67-6745-B850-42B81006B094}" type="datetimeFigureOut">
              <a:t>8/30/16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2F15D1-94BD-1749-93A0-00354523EC9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014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688EF-B4DD-7346-BD84-23421E2A6676}" type="datetimeFigureOut">
              <a:rPr lang="en-US" smtClean="0"/>
              <a:t>8/30/16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1E39D-5FD7-824E-85DE-589A0AC9FE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688EF-B4DD-7346-BD84-23421E2A6676}" type="datetimeFigureOut">
              <a:rPr lang="en-US" smtClean="0"/>
              <a:t>8/30/16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1E39D-5FD7-824E-85DE-589A0AC9FE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6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688EF-B4DD-7346-BD84-23421E2A6676}" type="datetimeFigureOut">
              <a:rPr lang="en-US" smtClean="0"/>
              <a:t>8/30/16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1E39D-5FD7-824E-85DE-589A0AC9FE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688EF-B4DD-7346-BD84-23421E2A6676}" type="datetimeFigureOut">
              <a:rPr lang="en-US" smtClean="0"/>
              <a:t>8/30/16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1E39D-5FD7-824E-85DE-589A0AC9FE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688EF-B4DD-7346-BD84-23421E2A6676}" type="datetimeFigureOut">
              <a:rPr lang="en-US" smtClean="0"/>
              <a:t>8/30/16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1E39D-5FD7-824E-85DE-589A0AC9FE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6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1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688EF-B4DD-7346-BD84-23421E2A6676}" type="datetimeFigureOut">
              <a:rPr lang="en-US" smtClean="0"/>
              <a:t>8/30/16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1E39D-5FD7-824E-85DE-589A0AC9FE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688EF-B4DD-7346-BD84-23421E2A6676}" type="datetimeFigureOut">
              <a:rPr lang="en-US" smtClean="0"/>
              <a:t>8/30/16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1E39D-5FD7-824E-85DE-589A0AC9FE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688EF-B4DD-7346-BD84-23421E2A6676}" type="datetimeFigureOut">
              <a:rPr lang="en-US" smtClean="0"/>
              <a:t>8/30/16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1E39D-5FD7-824E-85DE-589A0AC9FE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688EF-B4DD-7346-BD84-23421E2A6676}" type="datetimeFigureOut">
              <a:rPr lang="en-US" smtClean="0"/>
              <a:t>8/30/16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1E39D-5FD7-824E-85DE-589A0AC9FE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688EF-B4DD-7346-BD84-23421E2A6676}" type="datetimeFigureOut">
              <a:rPr lang="en-US" smtClean="0"/>
              <a:t>8/30/16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1E39D-5FD7-824E-85DE-589A0AC9FE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688EF-B4DD-7346-BD84-23421E2A6676}" type="datetimeFigureOut">
              <a:rPr lang="en-US" smtClean="0"/>
              <a:t>8/30/16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1E39D-5FD7-824E-85DE-589A0AC9FE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5688EF-B4DD-7346-BD84-23421E2A6676}" type="datetimeFigureOut">
              <a:rPr lang="en-US" smtClean="0"/>
              <a:t>8/30/16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21E39D-5FD7-824E-85DE-589A0AC9FE9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tiff"/><Relationship Id="rId12" Type="http://schemas.openxmlformats.org/officeDocument/2006/relationships/image" Target="../media/image11.tiff"/><Relationship Id="rId13" Type="http://schemas.openxmlformats.org/officeDocument/2006/relationships/image" Target="../media/image12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Relationship Id="rId3" Type="http://schemas.openxmlformats.org/officeDocument/2006/relationships/image" Target="../media/image2.tiff"/><Relationship Id="rId4" Type="http://schemas.openxmlformats.org/officeDocument/2006/relationships/image" Target="../media/image3.tiff"/><Relationship Id="rId5" Type="http://schemas.openxmlformats.org/officeDocument/2006/relationships/image" Target="../media/image4.tiff"/><Relationship Id="rId6" Type="http://schemas.openxmlformats.org/officeDocument/2006/relationships/image" Target="../media/image5.tiff"/><Relationship Id="rId7" Type="http://schemas.openxmlformats.org/officeDocument/2006/relationships/image" Target="../media/image6.tiff"/><Relationship Id="rId8" Type="http://schemas.openxmlformats.org/officeDocument/2006/relationships/image" Target="../media/image7.tiff"/><Relationship Id="rId9" Type="http://schemas.openxmlformats.org/officeDocument/2006/relationships/image" Target="../media/image8.tiff"/><Relationship Id="rId10" Type="http://schemas.openxmlformats.org/officeDocument/2006/relationships/image" Target="../media/image9.tiff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2.png"/><Relationship Id="rId12" Type="http://schemas.openxmlformats.org/officeDocument/2006/relationships/image" Target="../media/image23.png"/><Relationship Id="rId13" Type="http://schemas.openxmlformats.org/officeDocument/2006/relationships/image" Target="../media/image24.png"/><Relationship Id="rId14" Type="http://schemas.openxmlformats.org/officeDocument/2006/relationships/image" Target="../media/image25.png"/><Relationship Id="rId15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8" Type="http://schemas.openxmlformats.org/officeDocument/2006/relationships/image" Target="../media/image19.png"/><Relationship Id="rId9" Type="http://schemas.openxmlformats.org/officeDocument/2006/relationships/image" Target="../media/image20.png"/><Relationship Id="rId10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2700T HE 10X.tif"/>
          <p:cNvPicPr>
            <a:picLocks noChangeAspect="1"/>
          </p:cNvPicPr>
          <p:nvPr/>
        </p:nvPicPr>
        <p:blipFill>
          <a:blip r:embed="rId2"/>
          <a:srcRect l="10000" b="3337"/>
          <a:stretch>
            <a:fillRect/>
          </a:stretch>
        </p:blipFill>
        <p:spPr>
          <a:xfrm>
            <a:off x="1880199" y="815712"/>
            <a:ext cx="2024035" cy="1286303"/>
          </a:xfrm>
          <a:prstGeom prst="rect">
            <a:avLst/>
          </a:prstGeom>
        </p:spPr>
      </p:pic>
      <p:pic>
        <p:nvPicPr>
          <p:cNvPr id="6" name="Picture 5" descr="22700T HuD 1to250 10X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8104" y="2124912"/>
            <a:ext cx="2024035" cy="1286303"/>
          </a:xfrm>
          <a:prstGeom prst="rect">
            <a:avLst/>
          </a:prstGeom>
          <a:ln>
            <a:noFill/>
          </a:ln>
        </p:spPr>
      </p:pic>
      <p:pic>
        <p:nvPicPr>
          <p:cNvPr id="7" name="Picture 6" descr="22700T isoAspHuD 10X.t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7429" y="3439438"/>
            <a:ext cx="2024035" cy="1286303"/>
          </a:xfrm>
          <a:prstGeom prst="rect">
            <a:avLst/>
          </a:prstGeom>
        </p:spPr>
      </p:pic>
      <p:pic>
        <p:nvPicPr>
          <p:cNvPr id="8" name="Picture 7" descr="22700T PIMT 10X.t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1231" y="4708657"/>
            <a:ext cx="2024039" cy="1286305"/>
          </a:xfrm>
          <a:prstGeom prst="rect">
            <a:avLst/>
          </a:prstGeom>
        </p:spPr>
      </p:pic>
      <p:pic>
        <p:nvPicPr>
          <p:cNvPr id="15" name="Picture 14" descr="0d22700T 10X isoAspHuD D0 500X 7-12-11.tif"/>
          <p:cNvPicPr>
            <a:picLocks noChangeAspect="1"/>
          </p:cNvPicPr>
          <p:nvPr/>
        </p:nvPicPr>
        <p:blipFill>
          <a:blip r:embed="rId6"/>
          <a:srcRect l="10000" t="3337"/>
          <a:stretch>
            <a:fillRect/>
          </a:stretch>
        </p:blipFill>
        <p:spPr>
          <a:xfrm>
            <a:off x="1900870" y="5998445"/>
            <a:ext cx="2024035" cy="1286303"/>
          </a:xfrm>
          <a:prstGeom prst="rect">
            <a:avLst/>
          </a:prstGeom>
        </p:spPr>
      </p:pic>
      <p:pic>
        <p:nvPicPr>
          <p:cNvPr id="16" name="Picture 15" descr="22700T 10X isoAspHuD D7 500X.tif"/>
          <p:cNvPicPr>
            <a:picLocks noChangeAspect="1"/>
          </p:cNvPicPr>
          <p:nvPr/>
        </p:nvPicPr>
        <p:blipFill>
          <a:blip r:embed="rId7"/>
          <a:srcRect l="10000" t="3337"/>
          <a:stretch>
            <a:fillRect/>
          </a:stretch>
        </p:blipFill>
        <p:spPr>
          <a:xfrm>
            <a:off x="1908789" y="7280608"/>
            <a:ext cx="2024035" cy="1286303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1012204" y="1310930"/>
            <a:ext cx="4555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/>
                <a:cs typeface="Arial"/>
              </a:rPr>
              <a:t>H&amp;E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015410" y="2536745"/>
            <a:ext cx="4491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  <a:latin typeface="Arial"/>
                <a:cs typeface="Arial"/>
              </a:rPr>
              <a:t>HuD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12630" y="3870926"/>
            <a:ext cx="8242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>
                <a:solidFill>
                  <a:srgbClr val="000000"/>
                </a:solidFill>
                <a:latin typeface="Arial"/>
                <a:cs typeface="Arial"/>
              </a:rPr>
              <a:t>isoAspHuD</a:t>
            </a:r>
            <a:endParaRPr lang="en-US" sz="10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22436" y="5214262"/>
            <a:ext cx="6190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  <a:latin typeface="Arial"/>
                <a:cs typeface="Arial"/>
              </a:rPr>
              <a:t>PCMT1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72311" y="6370001"/>
            <a:ext cx="126989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  <a:latin typeface="Arial"/>
                <a:cs typeface="Arial"/>
              </a:rPr>
              <a:t>Competition</a:t>
            </a:r>
          </a:p>
          <a:p>
            <a:pPr algn="ctr"/>
            <a:r>
              <a:rPr lang="en-US" sz="1000" dirty="0">
                <a:solidFill>
                  <a:srgbClr val="000000"/>
                </a:solidFill>
                <a:latin typeface="Arial"/>
                <a:cs typeface="Arial"/>
              </a:rPr>
              <a:t>native HuD</a:t>
            </a:r>
          </a:p>
          <a:p>
            <a:pPr algn="ctr"/>
            <a:r>
              <a:rPr lang="en-US" sz="1000" dirty="0">
                <a:solidFill>
                  <a:srgbClr val="000000"/>
                </a:solidFill>
                <a:latin typeface="Arial"/>
                <a:cs typeface="Arial"/>
              </a:rPr>
              <a:t>500X molar excess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65960" y="7573189"/>
            <a:ext cx="126989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  <a:latin typeface="Arial"/>
                <a:cs typeface="Arial"/>
              </a:rPr>
              <a:t>Competition</a:t>
            </a:r>
          </a:p>
          <a:p>
            <a:pPr algn="ctr"/>
            <a:r>
              <a:rPr lang="en-US" sz="1000" dirty="0" err="1">
                <a:solidFill>
                  <a:srgbClr val="000000"/>
                </a:solidFill>
                <a:latin typeface="Arial"/>
                <a:cs typeface="Arial"/>
              </a:rPr>
              <a:t>isoAspHuD</a:t>
            </a:r>
            <a:endParaRPr lang="en-US" sz="1000" dirty="0">
              <a:solidFill>
                <a:srgbClr val="000000"/>
              </a:solidFill>
              <a:latin typeface="Arial"/>
              <a:cs typeface="Arial"/>
            </a:endParaRPr>
          </a:p>
          <a:p>
            <a:pPr algn="ctr"/>
            <a:r>
              <a:rPr lang="en-US" sz="1000" dirty="0">
                <a:solidFill>
                  <a:srgbClr val="000000"/>
                </a:solidFill>
                <a:latin typeface="Arial"/>
                <a:cs typeface="Arial"/>
              </a:rPr>
              <a:t>500X molar excess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886839" y="1878899"/>
            <a:ext cx="390525" cy="20774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750" b="1" dirty="0">
                <a:latin typeface="Arial"/>
                <a:cs typeface="Arial"/>
              </a:rPr>
              <a:t>10X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854755" y="3213872"/>
            <a:ext cx="39052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>
                <a:latin typeface="Arial"/>
                <a:cs typeface="Arial"/>
              </a:rPr>
              <a:t>10X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886839" y="4478025"/>
            <a:ext cx="39052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>
                <a:latin typeface="Arial"/>
                <a:cs typeface="Arial"/>
              </a:rPr>
              <a:t>10X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886839" y="5767880"/>
            <a:ext cx="39052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>
                <a:latin typeface="Arial"/>
                <a:cs typeface="Arial"/>
              </a:rPr>
              <a:t>10X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886839" y="7056296"/>
            <a:ext cx="39052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>
                <a:latin typeface="Arial"/>
                <a:cs typeface="Arial"/>
              </a:rPr>
              <a:t>10X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886839" y="8362198"/>
            <a:ext cx="39052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>
                <a:latin typeface="Arial"/>
                <a:cs typeface="Arial"/>
              </a:rPr>
              <a:t>10X</a:t>
            </a:r>
          </a:p>
        </p:txBody>
      </p:sp>
      <p:pic>
        <p:nvPicPr>
          <p:cNvPr id="35" name="Picture 34" descr="2094 he 20X.tif"/>
          <p:cNvPicPr>
            <a:picLocks noChangeAspect="1"/>
          </p:cNvPicPr>
          <p:nvPr/>
        </p:nvPicPr>
        <p:blipFill>
          <a:blip r:embed="rId8"/>
          <a:srcRect l="10000"/>
          <a:stretch>
            <a:fillRect/>
          </a:stretch>
        </p:blipFill>
        <p:spPr>
          <a:xfrm>
            <a:off x="4117735" y="799899"/>
            <a:ext cx="2024035" cy="1429225"/>
          </a:xfrm>
          <a:prstGeom prst="rect">
            <a:avLst/>
          </a:prstGeom>
        </p:spPr>
      </p:pic>
      <p:pic>
        <p:nvPicPr>
          <p:cNvPr id="36" name="Picture 35" descr="h2094 HuD 20X.tif"/>
          <p:cNvPicPr>
            <a:picLocks noChangeAspect="1"/>
          </p:cNvPicPr>
          <p:nvPr/>
        </p:nvPicPr>
        <p:blipFill>
          <a:blip r:embed="rId9"/>
          <a:srcRect l="10000"/>
          <a:stretch>
            <a:fillRect/>
          </a:stretch>
        </p:blipFill>
        <p:spPr>
          <a:xfrm>
            <a:off x="4129830" y="2108797"/>
            <a:ext cx="2024035" cy="1429225"/>
          </a:xfrm>
          <a:prstGeom prst="rect">
            <a:avLst/>
          </a:prstGeom>
        </p:spPr>
      </p:pic>
      <p:pic>
        <p:nvPicPr>
          <p:cNvPr id="37" name="Picture 36" descr="h2094 isoAspHuD 20X.tif"/>
          <p:cNvPicPr>
            <a:picLocks noChangeAspect="1"/>
          </p:cNvPicPr>
          <p:nvPr/>
        </p:nvPicPr>
        <p:blipFill>
          <a:blip r:embed="rId10"/>
          <a:srcRect l="10000"/>
          <a:stretch>
            <a:fillRect/>
          </a:stretch>
        </p:blipFill>
        <p:spPr>
          <a:xfrm>
            <a:off x="4077232" y="3416958"/>
            <a:ext cx="2024035" cy="1429225"/>
          </a:xfrm>
          <a:prstGeom prst="rect">
            <a:avLst/>
          </a:prstGeom>
        </p:spPr>
      </p:pic>
      <p:pic>
        <p:nvPicPr>
          <p:cNvPr id="38" name="Picture 37" descr="h 2094 PIMT 20X.tif"/>
          <p:cNvPicPr>
            <a:picLocks noChangeAspect="1"/>
          </p:cNvPicPr>
          <p:nvPr/>
        </p:nvPicPr>
        <p:blipFill>
          <a:blip r:embed="rId11"/>
          <a:srcRect l="10000"/>
          <a:stretch>
            <a:fillRect/>
          </a:stretch>
        </p:blipFill>
        <p:spPr>
          <a:xfrm>
            <a:off x="4129830" y="4756881"/>
            <a:ext cx="2024035" cy="1429225"/>
          </a:xfrm>
          <a:prstGeom prst="rect">
            <a:avLst/>
          </a:prstGeom>
        </p:spPr>
      </p:pic>
      <p:pic>
        <p:nvPicPr>
          <p:cNvPr id="39" name="Picture 38" descr="2094 isoAspHuD 500X D0 20X.tif"/>
          <p:cNvPicPr>
            <a:picLocks noChangeAspect="1"/>
          </p:cNvPicPr>
          <p:nvPr/>
        </p:nvPicPr>
        <p:blipFill>
          <a:blip r:embed="rId12"/>
          <a:srcRect l="10000"/>
          <a:stretch>
            <a:fillRect/>
          </a:stretch>
        </p:blipFill>
        <p:spPr>
          <a:xfrm>
            <a:off x="4129829" y="6039797"/>
            <a:ext cx="2024035" cy="1429225"/>
          </a:xfrm>
          <a:prstGeom prst="rect">
            <a:avLst/>
          </a:prstGeom>
        </p:spPr>
      </p:pic>
      <p:pic>
        <p:nvPicPr>
          <p:cNvPr id="40" name="Picture 39" descr="2094 isoAspHuD 500X D7 20X.tif"/>
          <p:cNvPicPr>
            <a:picLocks noChangeAspect="1"/>
          </p:cNvPicPr>
          <p:nvPr/>
        </p:nvPicPr>
        <p:blipFill>
          <a:blip r:embed="rId13"/>
          <a:srcRect l="10000"/>
          <a:stretch>
            <a:fillRect/>
          </a:stretch>
        </p:blipFill>
        <p:spPr>
          <a:xfrm>
            <a:off x="4109315" y="7304833"/>
            <a:ext cx="2024035" cy="1429225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4131738" y="1874136"/>
            <a:ext cx="390525" cy="20774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750" b="1" dirty="0">
                <a:latin typeface="Arial"/>
                <a:cs typeface="Arial"/>
              </a:rPr>
              <a:t>20X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115695" y="3193067"/>
            <a:ext cx="39052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>
                <a:latin typeface="Arial"/>
                <a:cs typeface="Arial"/>
              </a:rPr>
              <a:t>20X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083611" y="4537430"/>
            <a:ext cx="39052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>
                <a:latin typeface="Arial"/>
                <a:cs typeface="Arial"/>
              </a:rPr>
              <a:t>20X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099653" y="5747076"/>
            <a:ext cx="39052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>
                <a:latin typeface="Arial"/>
                <a:cs typeface="Arial"/>
              </a:rPr>
              <a:t>20X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115695" y="7051534"/>
            <a:ext cx="39052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>
                <a:latin typeface="Arial"/>
                <a:cs typeface="Arial"/>
              </a:rPr>
              <a:t>20X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115695" y="8357432"/>
            <a:ext cx="39052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>
                <a:latin typeface="Arial"/>
                <a:cs typeface="Arial"/>
              </a:rPr>
              <a:t>20X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2245280" y="566146"/>
            <a:ext cx="11157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/>
                <a:cs typeface="Arial"/>
              </a:rPr>
              <a:t>Tumor 1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4391513" y="566146"/>
            <a:ext cx="11157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/>
                <a:cs typeface="Arial"/>
              </a:rPr>
              <a:t>Tumor 2</a:t>
            </a:r>
          </a:p>
        </p:txBody>
      </p:sp>
      <p:sp>
        <p:nvSpPr>
          <p:cNvPr id="3" name="Rectangle 2"/>
          <p:cNvSpPr/>
          <p:nvPr/>
        </p:nvSpPr>
        <p:spPr>
          <a:xfrm>
            <a:off x="3875422" y="662792"/>
            <a:ext cx="238365" cy="80231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6096795" y="697950"/>
            <a:ext cx="238365" cy="80231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1756466" y="8588649"/>
            <a:ext cx="4397398" cy="26887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/>
          <p:cNvSpPr txBox="1"/>
          <p:nvPr/>
        </p:nvSpPr>
        <p:spPr>
          <a:xfrm>
            <a:off x="248589" y="183078"/>
            <a:ext cx="5792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Supplemental Figure S1, Supplement to Fig. 3C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175324" y="8549686"/>
            <a:ext cx="616752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b="1" dirty="0">
                <a:solidFill>
                  <a:srgbClr val="800000"/>
                </a:solidFill>
                <a:latin typeface="Arial"/>
                <a:cs typeface="Arial"/>
              </a:rPr>
              <a:t>Figure </a:t>
            </a:r>
            <a:r>
              <a:rPr lang="en-US" sz="1100" b="1" dirty="0" smtClean="0">
                <a:solidFill>
                  <a:srgbClr val="800000"/>
                </a:solidFill>
                <a:latin typeface="Arial"/>
                <a:cs typeface="Arial"/>
              </a:rPr>
              <a:t>S1, </a:t>
            </a:r>
            <a:r>
              <a:rPr lang="en-US" sz="1100" b="1" dirty="0">
                <a:solidFill>
                  <a:srgbClr val="800000"/>
                </a:solidFill>
                <a:latin typeface="Arial"/>
                <a:cs typeface="Arial"/>
              </a:rPr>
              <a:t>related to Figure </a:t>
            </a:r>
            <a:r>
              <a:rPr lang="en-US" sz="1100" b="1" dirty="0" smtClean="0">
                <a:solidFill>
                  <a:srgbClr val="800000"/>
                </a:solidFill>
                <a:latin typeface="Arial"/>
                <a:cs typeface="Arial"/>
              </a:rPr>
              <a:t>3C. Larger versions of IHC panels shown in Fig. 3C</a:t>
            </a:r>
          </a:p>
          <a:p>
            <a:pPr algn="just">
              <a:lnSpc>
                <a:spcPct val="150000"/>
              </a:lnSpc>
            </a:pPr>
            <a:r>
              <a:rPr lang="en-US" sz="1100" dirty="0" smtClean="0">
                <a:latin typeface="Arial"/>
                <a:cs typeface="Arial"/>
              </a:rPr>
              <a:t>See legend to Fig. 3C.</a:t>
            </a:r>
            <a:endParaRPr lang="en-US" sz="11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14424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8589" y="183078"/>
            <a:ext cx="5792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Supplemental Figure S2, Supplement to Fig. </a:t>
            </a:r>
            <a:r>
              <a:rPr lang="en-US" dirty="0">
                <a:latin typeface="Arial"/>
                <a:cs typeface="Arial"/>
              </a:rPr>
              <a:t>5</a:t>
            </a:r>
          </a:p>
        </p:txBody>
      </p:sp>
      <p:sp>
        <p:nvSpPr>
          <p:cNvPr id="2" name="Rectangle 1"/>
          <p:cNvSpPr/>
          <p:nvPr/>
        </p:nvSpPr>
        <p:spPr>
          <a:xfrm>
            <a:off x="270090" y="6708765"/>
            <a:ext cx="6469747" cy="2377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b="1" dirty="0">
                <a:solidFill>
                  <a:srgbClr val="800000"/>
                </a:solidFill>
                <a:latin typeface="Arial"/>
                <a:cs typeface="Arial"/>
              </a:rPr>
              <a:t>Figure S2, related to Figure 5</a:t>
            </a:r>
            <a:r>
              <a:rPr lang="en-US" sz="1100" b="1" dirty="0" smtClean="0">
                <a:solidFill>
                  <a:srgbClr val="800000"/>
                </a:solidFill>
                <a:latin typeface="Arial"/>
                <a:cs typeface="Arial"/>
              </a:rPr>
              <a:t>. Examples of sera from SCLC patients previously shown to be anti-ELAVL4 negative, that do not react with native protein or protein that has undergone </a:t>
            </a:r>
            <a:r>
              <a:rPr lang="en-US" sz="1100" b="1" dirty="0" err="1" smtClean="0">
                <a:solidFill>
                  <a:srgbClr val="800000"/>
                </a:solidFill>
                <a:latin typeface="Arial"/>
                <a:cs typeface="Arial"/>
              </a:rPr>
              <a:t>isoaspartylation</a:t>
            </a:r>
            <a:r>
              <a:rPr lang="en-US" sz="1100" b="1" dirty="0" smtClean="0">
                <a:solidFill>
                  <a:srgbClr val="800000"/>
                </a:solidFill>
                <a:latin typeface="Arial"/>
                <a:cs typeface="Arial"/>
              </a:rPr>
              <a:t>.</a:t>
            </a:r>
            <a:endParaRPr lang="en-US" sz="1100" dirty="0">
              <a:solidFill>
                <a:srgbClr val="800000"/>
              </a:solidFill>
              <a:latin typeface="Arial"/>
              <a:cs typeface="Arial"/>
            </a:endParaRPr>
          </a:p>
          <a:p>
            <a:pPr algn="just">
              <a:lnSpc>
                <a:spcPct val="150000"/>
              </a:lnSpc>
            </a:pPr>
            <a:r>
              <a:rPr lang="en-US" sz="1100" dirty="0" smtClean="0">
                <a:latin typeface="Arial"/>
                <a:cs typeface="Arial"/>
              </a:rPr>
              <a:t>The top left corner shows a </a:t>
            </a:r>
            <a:r>
              <a:rPr lang="en-US" sz="1100" dirty="0" err="1" smtClean="0">
                <a:latin typeface="Arial"/>
                <a:cs typeface="Arial"/>
              </a:rPr>
              <a:t>Coomassie</a:t>
            </a:r>
            <a:r>
              <a:rPr lang="en-US" sz="1100" dirty="0" smtClean="0">
                <a:latin typeface="Arial"/>
                <a:cs typeface="Arial"/>
              </a:rPr>
              <a:t> blue-stained representative gel with recombinant ELAVL4 fragment of amino acids 1-117 or the RRM1 domain alone. Recombinant proteins were incubated under </a:t>
            </a:r>
            <a:r>
              <a:rPr lang="en-US" sz="1100" dirty="0" err="1" smtClean="0">
                <a:latin typeface="Arial"/>
                <a:cs typeface="Arial"/>
              </a:rPr>
              <a:t>isoaaspartylation</a:t>
            </a:r>
            <a:r>
              <a:rPr lang="en-US" sz="1100" dirty="0" smtClean="0">
                <a:latin typeface="Arial"/>
                <a:cs typeface="Arial"/>
              </a:rPr>
              <a:t> conditions for 0,3 or 7 days. Blots were generated as in Fig. 5, and upon transfer, the presence of recombinant protein on the blots was confirmed by </a:t>
            </a:r>
            <a:r>
              <a:rPr lang="en-US" sz="1100" dirty="0" err="1" smtClean="0">
                <a:latin typeface="Arial"/>
                <a:cs typeface="Arial"/>
              </a:rPr>
              <a:t>Ponceau</a:t>
            </a:r>
            <a:r>
              <a:rPr lang="en-US" sz="1100" dirty="0" smtClean="0">
                <a:latin typeface="Arial"/>
                <a:cs typeface="Arial"/>
              </a:rPr>
              <a:t> Red staining. Blots were incubated with patient sera and secondary antibody as in Fig. 5 at a 1:1000 dilution, and exposed as described for Fig. 5. </a:t>
            </a:r>
            <a:endParaRPr lang="en-US" sz="1100" dirty="0">
              <a:latin typeface="Arial"/>
              <a:cs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8837" y="675535"/>
            <a:ext cx="1544090" cy="172779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7278" y="730574"/>
            <a:ext cx="1544090" cy="163838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4867" y="2864473"/>
            <a:ext cx="1544090" cy="171458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3910" y="5032869"/>
            <a:ext cx="1544090" cy="156452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1119" y="5008058"/>
            <a:ext cx="1544090" cy="153543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250" y="4904967"/>
            <a:ext cx="1544090" cy="163853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588" y="4955275"/>
            <a:ext cx="1544090" cy="153791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2678" y="2864473"/>
            <a:ext cx="1544090" cy="1692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464" y="2756647"/>
            <a:ext cx="1544090" cy="167644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8813" y="693355"/>
            <a:ext cx="1544090" cy="180465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588" y="1269213"/>
            <a:ext cx="1537529" cy="139845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15" y="669975"/>
            <a:ext cx="1689921" cy="594693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438150" y="967321"/>
            <a:ext cx="273610" cy="1358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 flipH="1">
            <a:off x="309837" y="912390"/>
            <a:ext cx="5067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/>
              <a:t>ELAVL4</a:t>
            </a:r>
            <a:endParaRPr lang="en-US" sz="80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7846" y="617903"/>
            <a:ext cx="1491333" cy="64421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2687" y="617903"/>
            <a:ext cx="1491333" cy="644215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8371" y="639749"/>
            <a:ext cx="1491333" cy="644215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4487" y="2775878"/>
            <a:ext cx="1491333" cy="644215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5391" y="2792158"/>
            <a:ext cx="1491333" cy="644215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955" y="2688944"/>
            <a:ext cx="1491333" cy="644215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8447" y="4918586"/>
            <a:ext cx="1491333" cy="644215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6078" y="4865800"/>
            <a:ext cx="1491333" cy="644215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1787" y="4849390"/>
            <a:ext cx="1491333" cy="644215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263" y="4873814"/>
            <a:ext cx="1491333" cy="644215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2550706" y="2365201"/>
            <a:ext cx="786062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smtClean="0"/>
              <a:t>PatientRUL06</a:t>
            </a:r>
            <a:endParaRPr lang="en-US" sz="800" dirty="0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9340" y="2864146"/>
            <a:ext cx="1498600" cy="1618942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1640" y="2792157"/>
            <a:ext cx="1491333" cy="644215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4101357" y="2279038"/>
            <a:ext cx="945519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smtClean="0"/>
              <a:t>PatientRUL284</a:t>
            </a:r>
            <a:endParaRPr lang="en-US" sz="800" dirty="0"/>
          </a:p>
        </p:txBody>
      </p:sp>
      <p:sp>
        <p:nvSpPr>
          <p:cNvPr id="35" name="TextBox 34"/>
          <p:cNvSpPr txBox="1"/>
          <p:nvPr/>
        </p:nvSpPr>
        <p:spPr>
          <a:xfrm>
            <a:off x="5770437" y="2241093"/>
            <a:ext cx="945519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smtClean="0"/>
              <a:t>PatientRUL319</a:t>
            </a:r>
            <a:endParaRPr lang="en-US" sz="800" dirty="0"/>
          </a:p>
        </p:txBody>
      </p:sp>
      <p:sp>
        <p:nvSpPr>
          <p:cNvPr id="36" name="TextBox 35"/>
          <p:cNvSpPr txBox="1"/>
          <p:nvPr/>
        </p:nvSpPr>
        <p:spPr>
          <a:xfrm>
            <a:off x="946268" y="4324049"/>
            <a:ext cx="945519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smtClean="0"/>
              <a:t>PatientRUL821</a:t>
            </a:r>
            <a:endParaRPr lang="en-US" sz="800" dirty="0"/>
          </a:p>
        </p:txBody>
      </p:sp>
      <p:sp>
        <p:nvSpPr>
          <p:cNvPr id="37" name="TextBox 36"/>
          <p:cNvSpPr txBox="1"/>
          <p:nvPr/>
        </p:nvSpPr>
        <p:spPr>
          <a:xfrm>
            <a:off x="2553367" y="4365495"/>
            <a:ext cx="945519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smtClean="0"/>
              <a:t>PatientRUL315</a:t>
            </a:r>
            <a:endParaRPr lang="en-US" sz="800" dirty="0"/>
          </a:p>
        </p:txBody>
      </p:sp>
      <p:sp>
        <p:nvSpPr>
          <p:cNvPr id="38" name="TextBox 37"/>
          <p:cNvSpPr txBox="1"/>
          <p:nvPr/>
        </p:nvSpPr>
        <p:spPr>
          <a:xfrm>
            <a:off x="4101357" y="4352066"/>
            <a:ext cx="945519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smtClean="0"/>
              <a:t>PatientRUL115</a:t>
            </a:r>
            <a:endParaRPr lang="en-US" sz="800" dirty="0"/>
          </a:p>
        </p:txBody>
      </p:sp>
      <p:sp>
        <p:nvSpPr>
          <p:cNvPr id="39" name="TextBox 38"/>
          <p:cNvSpPr txBox="1"/>
          <p:nvPr/>
        </p:nvSpPr>
        <p:spPr>
          <a:xfrm>
            <a:off x="5833818" y="4379192"/>
            <a:ext cx="945519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smtClean="0"/>
              <a:t>PatientRUL108</a:t>
            </a:r>
            <a:endParaRPr lang="en-US" sz="800" dirty="0"/>
          </a:p>
        </p:txBody>
      </p:sp>
      <p:sp>
        <p:nvSpPr>
          <p:cNvPr id="40" name="TextBox 39"/>
          <p:cNvSpPr txBox="1"/>
          <p:nvPr/>
        </p:nvSpPr>
        <p:spPr>
          <a:xfrm>
            <a:off x="896713" y="6342491"/>
            <a:ext cx="945519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smtClean="0"/>
              <a:t>PatientRUL175</a:t>
            </a:r>
            <a:endParaRPr lang="en-US" sz="800" dirty="0"/>
          </a:p>
        </p:txBody>
      </p:sp>
      <p:sp>
        <p:nvSpPr>
          <p:cNvPr id="41" name="TextBox 40"/>
          <p:cNvSpPr txBox="1"/>
          <p:nvPr/>
        </p:nvSpPr>
        <p:spPr>
          <a:xfrm>
            <a:off x="2564723" y="6334265"/>
            <a:ext cx="945519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smtClean="0"/>
              <a:t>PatientRUL381</a:t>
            </a:r>
            <a:endParaRPr lang="en-US" sz="800" dirty="0"/>
          </a:p>
        </p:txBody>
      </p:sp>
      <p:sp>
        <p:nvSpPr>
          <p:cNvPr id="42" name="TextBox 41"/>
          <p:cNvSpPr txBox="1"/>
          <p:nvPr/>
        </p:nvSpPr>
        <p:spPr>
          <a:xfrm>
            <a:off x="4207332" y="6380004"/>
            <a:ext cx="945519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smtClean="0"/>
              <a:t>PatientRUL318</a:t>
            </a:r>
            <a:endParaRPr lang="en-US" sz="800" dirty="0"/>
          </a:p>
        </p:txBody>
      </p:sp>
      <p:sp>
        <p:nvSpPr>
          <p:cNvPr id="43" name="TextBox 42"/>
          <p:cNvSpPr txBox="1"/>
          <p:nvPr/>
        </p:nvSpPr>
        <p:spPr>
          <a:xfrm>
            <a:off x="5833818" y="6410687"/>
            <a:ext cx="945519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smtClean="0"/>
              <a:t>PatientRUL317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5814434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23752</TotalTime>
  <Words>214</Words>
  <Application>Microsoft Macintosh PowerPoint</Application>
  <PresentationFormat>On-screen Show (4:3)</PresentationFormat>
  <Paragraphs>42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Calibri</vt:lpstr>
      <vt:lpstr>Arial</vt:lpstr>
      <vt:lpstr>Office Theme</vt:lpstr>
      <vt:lpstr>PowerPoint Presentation</vt:lpstr>
      <vt:lpstr>PowerPoint Presentation</vt:lpstr>
    </vt:vector>
  </TitlesOfParts>
  <Company>University of Southern California</Company>
  <LinksUpToDate>false</LinksUpToDate>
  <SharedDoc>false</SharedDoc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Mario Pulido</dc:creator>
  <cp:lastModifiedBy>Microsoft Office User</cp:lastModifiedBy>
  <cp:revision>66</cp:revision>
  <cp:lastPrinted>2016-05-09T00:17:33Z</cp:lastPrinted>
  <dcterms:created xsi:type="dcterms:W3CDTF">2013-10-08T18:20:12Z</dcterms:created>
  <dcterms:modified xsi:type="dcterms:W3CDTF">2016-08-30T20:31:29Z</dcterms:modified>
</cp:coreProperties>
</file>