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61" r:id="rId3"/>
    <p:sldId id="257" r:id="rId4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72" y="19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Grapevine rupestris vein feathering virus</c:v>
                </c:pt>
              </c:strCache>
            </c:strRef>
          </c:tx>
          <c:spPr>
            <a:solidFill>
              <a:srgbClr val="40699C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8"/>
                <c:pt idx="0">
                  <c:v>3112.5</c:v>
                </c:pt>
                <c:pt idx="1">
                  <c:v>148</c:v>
                </c:pt>
                <c:pt idx="2">
                  <c:v>43.3333333333333</c:v>
                </c:pt>
                <c:pt idx="3">
                  <c:v>2180.9523809523798</c:v>
                </c:pt>
                <c:pt idx="4">
                  <c:v>52.631578947368403</c:v>
                </c:pt>
                <c:pt idx="5">
                  <c:v>2901.5384615384601</c:v>
                </c:pt>
                <c:pt idx="6">
                  <c:v>10534.831460674201</c:v>
                </c:pt>
                <c:pt idx="7">
                  <c:v>11658.5365853659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Grapevine Pinot Gris virus</c:v>
                </c:pt>
              </c:strCache>
            </c:strRef>
          </c:tx>
          <c:spPr>
            <a:solidFill>
              <a:srgbClr val="7F9A48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8"/>
                <c:pt idx="0">
                  <c:v>65</c:v>
                </c:pt>
                <c:pt idx="1">
                  <c:v>6190</c:v>
                </c:pt>
                <c:pt idx="2">
                  <c:v>5485.9259259259297</c:v>
                </c:pt>
                <c:pt idx="3">
                  <c:v>113.333333333333</c:v>
                </c:pt>
                <c:pt idx="4">
                  <c:v>78.421052631579002</c:v>
                </c:pt>
                <c:pt idx="5">
                  <c:v>3079.23076923077</c:v>
                </c:pt>
                <c:pt idx="6">
                  <c:v>6676.4044943820199</c:v>
                </c:pt>
                <c:pt idx="7">
                  <c:v>5997.5609756097601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Grapevine Rupestris stem pitting virus</c:v>
                </c:pt>
              </c:strCache>
            </c:strRef>
          </c:tx>
          <c:spPr>
            <a:solidFill>
              <a:srgbClr val="695185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8"/>
                <c:pt idx="0">
                  <c:v>2205</c:v>
                </c:pt>
                <c:pt idx="1">
                  <c:v>2517.3333333333298</c:v>
                </c:pt>
                <c:pt idx="2">
                  <c:v>2872.2222222222199</c:v>
                </c:pt>
                <c:pt idx="3">
                  <c:v>446.66666666666703</c:v>
                </c:pt>
                <c:pt idx="4">
                  <c:v>5387.8947368421104</c:v>
                </c:pt>
                <c:pt idx="5">
                  <c:v>4700.7692307692296</c:v>
                </c:pt>
                <c:pt idx="6">
                  <c:v>4817.9775280898903</c:v>
                </c:pt>
                <c:pt idx="7">
                  <c:v>3579.2682926829302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3"/>
          <c:order val="3"/>
          <c:tx>
            <c:strRef>
              <c:f>label 3</c:f>
              <c:strCache>
                <c:ptCount val="1"/>
                <c:pt idx="0">
                  <c:v>Grapevine yellow speckle viroid 1</c:v>
                </c:pt>
              </c:strCache>
            </c:strRef>
          </c:tx>
          <c:spPr>
            <a:solidFill>
              <a:srgbClr val="3C8DA3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3</c:f>
              <c:numCache>
                <c:formatCode>General</c:formatCode>
                <c:ptCount val="8"/>
                <c:pt idx="0">
                  <c:v>503</c:v>
                </c:pt>
                <c:pt idx="1">
                  <c:v>2182</c:v>
                </c:pt>
                <c:pt idx="2">
                  <c:v>919.62962962963002</c:v>
                </c:pt>
                <c:pt idx="3">
                  <c:v>1333.3333333333301</c:v>
                </c:pt>
                <c:pt idx="4">
                  <c:v>50</c:v>
                </c:pt>
                <c:pt idx="5">
                  <c:v>59.230769230769198</c:v>
                </c:pt>
                <c:pt idx="6">
                  <c:v>2619.1011235955102</c:v>
                </c:pt>
                <c:pt idx="7">
                  <c:v>2681.7073170731701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4"/>
          <c:order val="4"/>
          <c:tx>
            <c:strRef>
              <c:f>label 4</c:f>
              <c:strCache>
                <c:ptCount val="1"/>
                <c:pt idx="0">
                  <c:v>Grapevine leafroll-associated virus 1</c:v>
                </c:pt>
              </c:strCache>
            </c:strRef>
          </c:tx>
          <c:spPr>
            <a:solidFill>
              <a:srgbClr val="C0504D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4</c:f>
              <c:numCache>
                <c:formatCode>General</c:formatCode>
                <c:ptCount val="8"/>
                <c:pt idx="0">
                  <c:v>24365</c:v>
                </c:pt>
                <c:pt idx="1">
                  <c:v>72</c:v>
                </c:pt>
                <c:pt idx="2">
                  <c:v>364.444444444444</c:v>
                </c:pt>
                <c:pt idx="3">
                  <c:v>16674.285714285699</c:v>
                </c:pt>
                <c:pt idx="4">
                  <c:v>151.052631578947</c:v>
                </c:pt>
                <c:pt idx="5">
                  <c:v>23166.9230769231</c:v>
                </c:pt>
                <c:pt idx="6">
                  <c:v>1397.7528089887601</c:v>
                </c:pt>
                <c:pt idx="7">
                  <c:v>1459.7560975609799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5"/>
          <c:order val="5"/>
          <c:tx>
            <c:strRef>
              <c:f>label 5</c:f>
              <c:strCache>
                <c:ptCount val="1"/>
                <c:pt idx="0">
                  <c:v>Grapevine fleck virus</c:v>
                </c:pt>
              </c:strCache>
            </c:strRef>
          </c:tx>
          <c:spPr>
            <a:solidFill>
              <a:srgbClr val="9BBB59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5</c:f>
              <c:numCache>
                <c:formatCode>General</c:formatCode>
                <c:ptCount val="8"/>
                <c:pt idx="0">
                  <c:v>159.375</c:v>
                </c:pt>
                <c:pt idx="1">
                  <c:v>9599.3333333333303</c:v>
                </c:pt>
                <c:pt idx="2">
                  <c:v>38.518518518518498</c:v>
                </c:pt>
                <c:pt idx="3">
                  <c:v>128.57142857142901</c:v>
                </c:pt>
                <c:pt idx="4">
                  <c:v>23.684210526315798</c:v>
                </c:pt>
                <c:pt idx="5">
                  <c:v>1191.5384615384601</c:v>
                </c:pt>
                <c:pt idx="6">
                  <c:v>34166.292134831499</c:v>
                </c:pt>
                <c:pt idx="7">
                  <c:v>2286.5853658536598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6"/>
          <c:order val="6"/>
          <c:tx>
            <c:strRef>
              <c:f>label 6</c:f>
              <c:strCache>
                <c:ptCount val="1"/>
                <c:pt idx="0">
                  <c:v>Grapevine Syrah virus 1</c:v>
                </c:pt>
              </c:strCache>
            </c:strRef>
          </c:tx>
          <c:spPr>
            <a:solidFill>
              <a:srgbClr val="8064A2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6</c:f>
              <c:numCache>
                <c:formatCode>General</c:formatCode>
                <c:ptCount val="8"/>
                <c:pt idx="0">
                  <c:v>734.375</c:v>
                </c:pt>
                <c:pt idx="1">
                  <c:v>118.666666666667</c:v>
                </c:pt>
                <c:pt idx="2">
                  <c:v>478.51851851851899</c:v>
                </c:pt>
                <c:pt idx="3">
                  <c:v>209.04761904761901</c:v>
                </c:pt>
                <c:pt idx="4">
                  <c:v>12.105263157894701</c:v>
                </c:pt>
                <c:pt idx="5">
                  <c:v>928.46153846153902</c:v>
                </c:pt>
                <c:pt idx="6">
                  <c:v>2212.3595505618</c:v>
                </c:pt>
                <c:pt idx="7">
                  <c:v>1940.2439024390201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7"/>
          <c:order val="7"/>
          <c:tx>
            <c:strRef>
              <c:f>label 7</c:f>
              <c:strCache>
                <c:ptCount val="1"/>
                <c:pt idx="0">
                  <c:v>Grapevine virus A</c:v>
                </c:pt>
              </c:strCache>
            </c:strRef>
          </c:tx>
          <c:spPr>
            <a:solidFill>
              <a:srgbClr val="F79646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7</c:f>
              <c:numCache>
                <c:formatCode>General</c:formatCode>
                <c:ptCount val="8"/>
                <c:pt idx="0">
                  <c:v>1907.5</c:v>
                </c:pt>
                <c:pt idx="1">
                  <c:v>11.3333333333333</c:v>
                </c:pt>
                <c:pt idx="2">
                  <c:v>12.962962962962999</c:v>
                </c:pt>
                <c:pt idx="3">
                  <c:v>2024.7619047619</c:v>
                </c:pt>
                <c:pt idx="4">
                  <c:v>20.526315789473699</c:v>
                </c:pt>
                <c:pt idx="5">
                  <c:v>553.07692307692298</c:v>
                </c:pt>
                <c:pt idx="6">
                  <c:v>687.64044943820204</c:v>
                </c:pt>
                <c:pt idx="7">
                  <c:v>690.24390243902405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8"/>
          <c:order val="8"/>
          <c:tx>
            <c:strRef>
              <c:f>label 8</c:f>
              <c:strCache>
                <c:ptCount val="1"/>
                <c:pt idx="0">
                  <c:v>Grapevine virus B</c:v>
                </c:pt>
              </c:strCache>
            </c:strRef>
          </c:tx>
          <c:spPr>
            <a:solidFill>
              <a:srgbClr val="AABAD7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8</c:f>
              <c:numCache>
                <c:formatCode>General</c:formatCode>
                <c:ptCount val="8"/>
                <c:pt idx="0">
                  <c:v>1766.25</c:v>
                </c:pt>
                <c:pt idx="1">
                  <c:v>14</c:v>
                </c:pt>
                <c:pt idx="2">
                  <c:v>7.4074074074074101</c:v>
                </c:pt>
                <c:pt idx="3">
                  <c:v>25.238095238095202</c:v>
                </c:pt>
                <c:pt idx="4">
                  <c:v>4.2105263157894699</c:v>
                </c:pt>
                <c:pt idx="5">
                  <c:v>533.07692307692298</c:v>
                </c:pt>
                <c:pt idx="6">
                  <c:v>659.55056179775295</c:v>
                </c:pt>
                <c:pt idx="7">
                  <c:v>601.21951219512198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9"/>
          <c:order val="9"/>
          <c:tx>
            <c:strRef>
              <c:f>label 9</c:f>
              <c:strCache>
                <c:ptCount val="1"/>
                <c:pt idx="0">
                  <c:v>Grapevine Fanleaf virus</c:v>
                </c:pt>
              </c:strCache>
            </c:strRef>
          </c:tx>
          <c:spPr>
            <a:solidFill>
              <a:srgbClr val="D9AAA9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9</c:f>
              <c:numCache>
                <c:formatCode>General</c:formatCode>
                <c:ptCount val="8"/>
                <c:pt idx="0">
                  <c:v>4</c:v>
                </c:pt>
                <c:pt idx="1">
                  <c:v>3.3333333333333299</c:v>
                </c:pt>
                <c:pt idx="2">
                  <c:v>3.7037037037037002</c:v>
                </c:pt>
                <c:pt idx="3">
                  <c:v>5.2380952380952399</c:v>
                </c:pt>
                <c:pt idx="4">
                  <c:v>3.1578947368421102</c:v>
                </c:pt>
                <c:pt idx="5">
                  <c:v>322.30769230769198</c:v>
                </c:pt>
                <c:pt idx="6">
                  <c:v>349.43820224719099</c:v>
                </c:pt>
                <c:pt idx="7">
                  <c:v>345.12195121951203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10"/>
          <c:order val="10"/>
          <c:tx>
            <c:strRef>
              <c:f>label 10</c:f>
              <c:strCache>
                <c:ptCount val="1"/>
                <c:pt idx="0">
                  <c:v>Arabis mosaic virus</c:v>
                </c:pt>
              </c:strCache>
            </c:strRef>
          </c:tx>
          <c:spPr>
            <a:solidFill>
              <a:srgbClr val="C6D6AC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10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  <c:pt idx="2">
                  <c:v>1.4814814814814801</c:v>
                </c:pt>
                <c:pt idx="3">
                  <c:v>2.38095238095238</c:v>
                </c:pt>
                <c:pt idx="4">
                  <c:v>3.1578947368421102</c:v>
                </c:pt>
                <c:pt idx="5">
                  <c:v>280.769230769231</c:v>
                </c:pt>
                <c:pt idx="6">
                  <c:v>375.28089887640402</c:v>
                </c:pt>
                <c:pt idx="7">
                  <c:v>341.46341463414598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11"/>
          <c:order val="11"/>
          <c:tx>
            <c:strRef>
              <c:f>label 11</c:f>
              <c:strCache>
                <c:ptCount val="1"/>
                <c:pt idx="0">
                  <c:v>Hop stunt viroid</c:v>
                </c:pt>
              </c:strCache>
            </c:strRef>
          </c:tx>
          <c:spPr>
            <a:solidFill>
              <a:srgbClr val="BAB0C9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11</c:f>
              <c:numCache>
                <c:formatCode>General</c:formatCode>
                <c:ptCount val="8"/>
                <c:pt idx="0">
                  <c:v>708</c:v>
                </c:pt>
                <c:pt idx="1">
                  <c:v>948.66666666666697</c:v>
                </c:pt>
                <c:pt idx="2">
                  <c:v>486.29629629629602</c:v>
                </c:pt>
                <c:pt idx="3">
                  <c:v>617.61904761904805</c:v>
                </c:pt>
                <c:pt idx="4">
                  <c:v>734.21052631579005</c:v>
                </c:pt>
                <c:pt idx="5">
                  <c:v>1042.3076923076901</c:v>
                </c:pt>
                <c:pt idx="6">
                  <c:v>1555.05617977528</c:v>
                </c:pt>
                <c:pt idx="7">
                  <c:v>1250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ser>
          <c:idx val="12"/>
          <c:order val="12"/>
          <c:tx>
            <c:strRef>
              <c:f>label 12</c:f>
              <c:strCache>
                <c:ptCount val="1"/>
                <c:pt idx="0">
                  <c:v>Grapevine Red Globe virus (AF521977)</c:v>
                </c:pt>
              </c:strCache>
            </c:strRef>
          </c:tx>
          <c:spPr>
            <a:solidFill>
              <a:srgbClr val="9F423F"/>
            </a:solidFill>
            <a:ln>
              <a:noFill/>
            </a:ln>
          </c:spPr>
          <c:invertIfNegative val="1"/>
          <c:cat>
            <c:strRef>
              <c:f>categories</c:f>
              <c:strCache>
                <c:ptCount val="8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</c:strCache>
            </c:strRef>
          </c:cat>
          <c:val>
            <c:numRef>
              <c:f>12</c:f>
              <c:numCache>
                <c:formatCode>General</c:formatCode>
                <c:ptCount val="8"/>
                <c:pt idx="0">
                  <c:v>225</c:v>
                </c:pt>
                <c:pt idx="1">
                  <c:v>831.33333333333303</c:v>
                </c:pt>
                <c:pt idx="2">
                  <c:v>5.1851851851851896</c:v>
                </c:pt>
                <c:pt idx="3">
                  <c:v>58.571428571428598</c:v>
                </c:pt>
                <c:pt idx="4">
                  <c:v>3.1578947368421102</c:v>
                </c:pt>
                <c:pt idx="5">
                  <c:v>1051.5384615384601</c:v>
                </c:pt>
                <c:pt idx="6">
                  <c:v>4114.6067415730304</c:v>
                </c:pt>
                <c:pt idx="7">
                  <c:v>2591.46341463415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24640"/>
        <c:axId val="7026176"/>
      </c:barChart>
      <c:catAx>
        <c:axId val="702464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9360">
            <a:solidFill>
              <a:srgbClr val="868686"/>
            </a:solidFill>
            <a:round/>
          </a:ln>
        </c:spPr>
        <c:crossAx val="7026176"/>
        <c:crosses val="autoZero"/>
        <c:auto val="1"/>
        <c:lblAlgn val="ctr"/>
        <c:lblOffset val="100"/>
        <c:noMultiLvlLbl val="1"/>
      </c:catAx>
      <c:valAx>
        <c:axId val="7026176"/>
        <c:scaling>
          <c:orientation val="minMax"/>
        </c:scaling>
        <c:delete val="0"/>
        <c:axPos val="l"/>
        <c:majorGridlines>
          <c:spPr>
            <a:ln w="9360">
              <a:solidFill>
                <a:srgbClr val="868686"/>
              </a:solidFill>
              <a:round/>
            </a:ln>
          </c:spPr>
        </c:majorGridlines>
        <c:numFmt formatCode="General" sourceLinked="1"/>
        <c:majorTickMark val="out"/>
        <c:minorTickMark val="none"/>
        <c:tickLblPos val="nextTo"/>
        <c:spPr>
          <a:ln w="9360">
            <a:solidFill>
              <a:srgbClr val="868686"/>
            </a:solidFill>
            <a:round/>
          </a:ln>
        </c:spPr>
        <c:crossAx val="7024640"/>
        <c:crossesAt val="0"/>
        <c:crossBetween val="between"/>
      </c:valAx>
      <c:spPr>
        <a:solidFill>
          <a:srgbClr val="FFFFFF"/>
        </a:solidFill>
        <a:ln>
          <a:noFill/>
        </a:ln>
      </c:spPr>
    </c:plotArea>
    <c:legend>
      <c:legendPos val="r"/>
      <c:layout/>
      <c:overlay val="0"/>
      <c:spPr>
        <a:noFill/>
        <a:ln>
          <a:noFill/>
        </a:ln>
      </c:spPr>
    </c:legend>
    <c:plotVisOnly val="1"/>
    <c:dispBlanksAs val="zero"/>
    <c:showDLblsOverMax val="1"/>
  </c:chart>
  <c:spPr>
    <a:solidFill>
      <a:srgbClr val="FFFFFF"/>
    </a:solidFill>
    <a:ln w="9360">
      <a:solidFill>
        <a:srgbClr val="868686"/>
      </a:solidFill>
      <a:round/>
    </a:ln>
  </c:spPr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Obrázek 3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Obrázek 37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6" name="Obrázek 75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Obrázek 7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Klikněte pro úpravu formátu textu nadpisuKliknutím lze upravit styl.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cs-CZ" sz="1200">
                <a:solidFill>
                  <a:srgbClr val="8B8B8B"/>
                </a:solidFill>
                <a:latin typeface="Calibri"/>
              </a:rPr>
              <a:t>28. 5. 2016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B2A7D6B5-284D-4D02-BC00-652FAAD5CE98}" type="slidenum">
              <a:rPr lang="cs-CZ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Calibri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>
                <a:latin typeface="Calibri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Šestá úroveň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Sedmá úroveň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Klikněte pro úpravu formátu textu nadpisuKliknutím lze upravit styl.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Šestá úroveň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Sedmá úroveňKliknutím lze upravit styly předlohy textu.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Druhá úroveň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Třetí úroveň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Čtvrtá úroveň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Pátá úroveň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cs-CZ" sz="1200">
                <a:solidFill>
                  <a:srgbClr val="8B8B8B"/>
                </a:solidFill>
                <a:latin typeface="Calibri"/>
              </a:rPr>
              <a:t>28. 5. 2016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9932BF3A-6634-4D84-87F1-A1E345BE5D4F}" type="slidenum">
              <a:rPr lang="cs-CZ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1043640" y="5733256"/>
            <a:ext cx="7376400" cy="100811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S1 </a:t>
            </a:r>
            <a:r>
              <a:rPr lang="cs-CZ" sz="1200" dirty="0" err="1" smtClean="0">
                <a:solidFill>
                  <a:srgbClr val="000000"/>
                </a:solidFill>
                <a:latin typeface="Times New Roman"/>
              </a:rPr>
              <a:t>File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Number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s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/>
              </a:rPr>
              <a:t>of reads mapped on reference viral sequences –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SOAP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sz="1200" dirty="0"/>
          </a:p>
          <a:p>
            <a:pPr>
              <a:lnSpc>
                <a:spcPct val="100000"/>
              </a:lnSpc>
            </a:pPr>
            <a:r>
              <a:rPr lang="en-GB" sz="1200" dirty="0" smtClean="0">
                <a:solidFill>
                  <a:srgbClr val="000000"/>
                </a:solidFill>
                <a:latin typeface="Times New Roman"/>
              </a:rPr>
              <a:t>Number</a:t>
            </a:r>
            <a:r>
              <a:rPr lang="cs-CZ" sz="1200" smtClean="0">
                <a:solidFill>
                  <a:srgbClr val="000000"/>
                </a:solidFill>
                <a:latin typeface="Times New Roman"/>
              </a:rPr>
              <a:t>s</a:t>
            </a:r>
            <a:r>
              <a:rPr lang="en-GB" sz="120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Times New Roman"/>
              </a:rPr>
              <a:t>of reads mapped on reference viral sequences. Reference genomes were used in relation to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</a:rPr>
              <a:t>blastN</a:t>
            </a:r>
            <a:r>
              <a:rPr lang="en-GB" sz="1200" dirty="0">
                <a:solidFill>
                  <a:srgbClr val="000000"/>
                </a:solidFill>
                <a:latin typeface="Times New Roman"/>
              </a:rPr>
              <a:t> and </a:t>
            </a:r>
            <a:r>
              <a:rPr lang="en-GB" sz="1200" dirty="0" err="1">
                <a:solidFill>
                  <a:srgbClr val="000000"/>
                </a:solidFill>
                <a:latin typeface="Times New Roman"/>
              </a:rPr>
              <a:t>blastX</a:t>
            </a:r>
            <a:r>
              <a:rPr lang="en-GB" sz="1200" dirty="0">
                <a:solidFill>
                  <a:srgbClr val="000000"/>
                </a:solidFill>
                <a:latin typeface="Times New Roman"/>
              </a:rPr>
              <a:t> analysis. Unix based software SOAP Aligner 1.11 (BGI) was used</a:t>
            </a:r>
            <a:r>
              <a:rPr lang="en-GB" sz="12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cs-CZ" sz="1200" dirty="0" smtClean="0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A</a:t>
            </a:r>
            <a:r>
              <a:rPr lang="en-GB" sz="1200" dirty="0" err="1" smtClean="0">
                <a:solidFill>
                  <a:srgbClr val="000000"/>
                </a:solidFill>
                <a:latin typeface="Times New Roman"/>
              </a:rPr>
              <a:t>xis</a:t>
            </a:r>
            <a:r>
              <a:rPr lang="en-GB" sz="1200" dirty="0" smtClean="0">
                <a:solidFill>
                  <a:srgbClr val="000000"/>
                </a:solidFill>
                <a:latin typeface="Times New Roman"/>
              </a:rPr>
              <a:t> X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: </a:t>
            </a:r>
            <a:r>
              <a:rPr lang="cs-CZ" sz="1200" dirty="0" err="1" smtClean="0">
                <a:solidFill>
                  <a:srgbClr val="000000"/>
                </a:solidFill>
                <a:latin typeface="Times New Roman"/>
              </a:rPr>
              <a:t>individual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Times New Roman"/>
              </a:rPr>
              <a:t>plants</a:t>
            </a:r>
            <a:endParaRPr lang="cs-CZ" sz="1200" dirty="0" smtClean="0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Axis Y:</a:t>
            </a:r>
            <a:r>
              <a:rPr lang="en-GB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Times New Roman"/>
              </a:rPr>
              <a:t>numbers of mapped reads</a:t>
            </a:r>
            <a:r>
              <a:rPr lang="en-GB" sz="12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sz="1200" dirty="0"/>
          </a:p>
        </p:txBody>
      </p:sp>
      <p:graphicFrame>
        <p:nvGraphicFramePr>
          <p:cNvPr id="79" name="Graf 5"/>
          <p:cNvGraphicFramePr/>
          <p:nvPr/>
        </p:nvGraphicFramePr>
        <p:xfrm>
          <a:off x="504000" y="332640"/>
          <a:ext cx="8262000" cy="528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266149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51640" y="4941168"/>
            <a:ext cx="8352720" cy="14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Table </a:t>
            </a:r>
            <a:r>
              <a:rPr lang="cs-CZ" sz="1200" dirty="0" err="1" smtClean="0">
                <a:solidFill>
                  <a:srgbClr val="000000"/>
                </a:solidFill>
                <a:latin typeface="Times New Roman"/>
              </a:rPr>
              <a:t>with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Times New Roman"/>
              </a:rPr>
              <a:t>numbers</a:t>
            </a:r>
            <a:r>
              <a:rPr lang="cs-CZ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of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unique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reads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mapped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on reference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viral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sequences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. These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reads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numbers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were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obtained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by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unix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based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software SOAP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Aligner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1.11 (BGI). In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total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were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obtained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244,859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unique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reads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per 1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million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(8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plants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together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)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regarding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these 16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viral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 reference </a:t>
            </a:r>
            <a:r>
              <a:rPr lang="cs-CZ" sz="1200" dirty="0" err="1">
                <a:solidFill>
                  <a:srgbClr val="000000"/>
                </a:solidFill>
                <a:latin typeface="Times New Roman"/>
              </a:rPr>
              <a:t>sequences</a:t>
            </a:r>
            <a:r>
              <a:rPr lang="cs-CZ" sz="1200" dirty="0">
                <a:solidFill>
                  <a:srgbClr val="000000"/>
                </a:solidFill>
                <a:latin typeface="Times New Roman"/>
              </a:rPr>
              <a:t>.</a:t>
            </a:r>
            <a:endParaRPr sz="1200" dirty="0"/>
          </a:p>
        </p:txBody>
      </p:sp>
      <p:graphicFrame>
        <p:nvGraphicFramePr>
          <p:cNvPr id="81" name="Table 2"/>
          <p:cNvGraphicFramePr/>
          <p:nvPr>
            <p:extLst>
              <p:ext uri="{D42A27DB-BD31-4B8C-83A1-F6EECF244321}">
                <p14:modId xmlns:p14="http://schemas.microsoft.com/office/powerpoint/2010/main" val="182162280"/>
              </p:ext>
            </p:extLst>
          </p:nvPr>
        </p:nvGraphicFramePr>
        <p:xfrm>
          <a:off x="313200" y="332640"/>
          <a:ext cx="8291248" cy="4168440"/>
        </p:xfrm>
        <a:graphic>
          <a:graphicData uri="http://schemas.openxmlformats.org/drawingml/2006/table">
            <a:tbl>
              <a:tblPr/>
              <a:tblGrid>
                <a:gridCol w="3000600"/>
                <a:gridCol w="992520"/>
                <a:gridCol w="780480"/>
                <a:gridCol w="545400"/>
                <a:gridCol w="484920"/>
                <a:gridCol w="484920"/>
                <a:gridCol w="484920"/>
                <a:gridCol w="484920"/>
                <a:gridCol w="484920"/>
                <a:gridCol w="547648"/>
              </a:tblGrid>
              <a:tr h="282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VIRUS-</a:t>
                      </a:r>
                      <a:r>
                        <a:rPr lang="cs-CZ" sz="900" dirty="0" err="1">
                          <a:solidFill>
                            <a:srgbClr val="000000"/>
                          </a:solidFill>
                          <a:latin typeface="Calibri"/>
                        </a:rPr>
                        <a:t>ref</a:t>
                      </a: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cs-CZ" sz="900" dirty="0" err="1">
                          <a:solidFill>
                            <a:srgbClr val="000000"/>
                          </a:solidFill>
                          <a:latin typeface="Calibri"/>
                        </a:rPr>
                        <a:t>Acc</a:t>
                      </a: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. Nos./</a:t>
                      </a:r>
                      <a:r>
                        <a:rPr lang="cs-CZ" sz="9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GRAPEVINE sample</a:t>
                      </a:r>
                      <a:r>
                        <a:rPr lang="cs-CZ" sz="900" b="1" dirty="0">
                          <a:solidFill>
                            <a:srgbClr val="000000"/>
                          </a:solidFill>
                          <a:latin typeface="Calibri"/>
                        </a:rPr>
                        <a:t>
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  <a:endParaRPr/>
                    </a:p>
                  </a:txBody>
                  <a:tcPr/>
                </a:tc>
              </a:tr>
              <a:tr h="419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rupestris vein feathering virus (AY706994.1)</a:t>
                      </a:r>
                      <a:r>
                        <a:rPr lang="cs-CZ" sz="900">
                          <a:solidFill>
                            <a:srgbClr val="000000"/>
                          </a:solidFill>
                          <a:latin typeface="Calibri1"/>
                        </a:rPr>
                        <a:t>
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3113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2 181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2 902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10 535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11 659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5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Red Globe virus (AF521977)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225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831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1 052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4 115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2 591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5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Pinot Gris virus (NC_015782.1)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6190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5486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113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3 079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6 676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5 998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82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Rupestris stem pitting associated virus (NC_001948.1)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2205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2517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2872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447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5388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4 701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4 818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3 579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82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leafroll-associated virus 1 (NC_016509.1)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24365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364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16 674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151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23 167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1 398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1 460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5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fleck virus (NC_003347.1)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159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9599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1 192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34 166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2 287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5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Syrah virus 1 (NC_012484.1)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734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479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209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928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2 212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1 940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5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virus A (NC_003604.2)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1908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2 025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553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688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690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5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virus B (NC_003602.1)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1766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533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660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601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5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Fanleaf virus (NC_003623.1)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322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349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345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5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Arabis mosaic virus (GQ369530.1)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281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375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341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5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Grapevine yellow speckle viroid 1 (HQ222363.1)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503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2182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920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1 333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2 619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2 682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5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Hop stunt viroid (EU382210.1)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708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949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486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618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734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1 042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1 555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1 250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145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SUM TOTAL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35757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22638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10720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23820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6524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39811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70166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>
                          <a:solidFill>
                            <a:srgbClr val="000000"/>
                          </a:solidFill>
                          <a:latin typeface="Calibri"/>
                        </a:rPr>
                        <a:t>35423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cs-CZ" sz="900" dirty="0">
                          <a:solidFill>
                            <a:srgbClr val="000000"/>
                          </a:solidFill>
                          <a:latin typeface="Calibri"/>
                        </a:rPr>
                        <a:t>244859</a:t>
                      </a:r>
                      <a:endParaRPr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1925</TotalTime>
  <Words>363</Words>
  <Application>Microsoft Office PowerPoint</Application>
  <PresentationFormat>Předvádění na obrazovce (4:3)</PresentationFormat>
  <Paragraphs>155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Aleš Eichmeier</dc:creator>
  <cp:lastModifiedBy>Petr Komínek</cp:lastModifiedBy>
  <cp:revision>14</cp:revision>
  <dcterms:modified xsi:type="dcterms:W3CDTF">2016-10-13T15:53:05Z</dcterms:modified>
</cp:coreProperties>
</file>