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8" r:id="rId3"/>
    <p:sldId id="259" r:id="rId4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19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Grapevine rupestris vein feathering virus</c:v>
                </c:pt>
              </c:strCache>
            </c:strRef>
          </c:tx>
          <c:spPr>
            <a:solidFill>
              <a:srgbClr val="40699C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1131.25</c:v>
                </c:pt>
                <c:pt idx="1">
                  <c:v>284.66666666666703</c:v>
                </c:pt>
                <c:pt idx="2">
                  <c:v>207.777777777778</c:v>
                </c:pt>
                <c:pt idx="3">
                  <c:v>1574.2857142857099</c:v>
                </c:pt>
                <c:pt idx="4">
                  <c:v>212.105263157895</c:v>
                </c:pt>
                <c:pt idx="5">
                  <c:v>1308.4615384615399</c:v>
                </c:pt>
                <c:pt idx="6">
                  <c:v>4682.0224719101097</c:v>
                </c:pt>
                <c:pt idx="7">
                  <c:v>4987.8048780487798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Grapevine Red Globe virus</c:v>
                </c:pt>
              </c:strCache>
            </c:strRef>
          </c:tx>
          <c:spPr>
            <a:solidFill>
              <a:srgbClr val="9E413E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8"/>
                <c:pt idx="0">
                  <c:v>160.625</c:v>
                </c:pt>
                <c:pt idx="1">
                  <c:v>268</c:v>
                </c:pt>
                <c:pt idx="2">
                  <c:v>15.5555555555556</c:v>
                </c:pt>
                <c:pt idx="3">
                  <c:v>78.095238095238102</c:v>
                </c:pt>
                <c:pt idx="4">
                  <c:v>37.368421052631597</c:v>
                </c:pt>
                <c:pt idx="5">
                  <c:v>466.92307692307702</c:v>
                </c:pt>
                <c:pt idx="6">
                  <c:v>1002.24719101124</c:v>
                </c:pt>
                <c:pt idx="7">
                  <c:v>1220.73170731707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Grapevine Pinot Gris virus</c:v>
                </c:pt>
              </c:strCache>
            </c:strRef>
          </c:tx>
          <c:spPr>
            <a:solidFill>
              <a:srgbClr val="7F9A48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8"/>
                <c:pt idx="0">
                  <c:v>273</c:v>
                </c:pt>
                <c:pt idx="1">
                  <c:v>5562.6666666666697</c:v>
                </c:pt>
                <c:pt idx="2">
                  <c:v>5195.9259259259297</c:v>
                </c:pt>
                <c:pt idx="3">
                  <c:v>326.19047619047598</c:v>
                </c:pt>
                <c:pt idx="4">
                  <c:v>274.21052631578902</c:v>
                </c:pt>
                <c:pt idx="5">
                  <c:v>2105.3846153846198</c:v>
                </c:pt>
                <c:pt idx="6">
                  <c:v>5191.0112359550603</c:v>
                </c:pt>
                <c:pt idx="7">
                  <c:v>4660.9756097561003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Grapevine Rupestris stem pitting virus</c:v>
                </c:pt>
              </c:strCache>
            </c:strRef>
          </c:tx>
          <c:spPr>
            <a:solidFill>
              <a:srgbClr val="695185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8"/>
                <c:pt idx="0">
                  <c:v>770.625</c:v>
                </c:pt>
                <c:pt idx="1">
                  <c:v>1970</c:v>
                </c:pt>
                <c:pt idx="2">
                  <c:v>2180.74074074074</c:v>
                </c:pt>
                <c:pt idx="3">
                  <c:v>422.38095238095201</c:v>
                </c:pt>
                <c:pt idx="4">
                  <c:v>5330</c:v>
                </c:pt>
                <c:pt idx="5">
                  <c:v>3698.4615384615399</c:v>
                </c:pt>
                <c:pt idx="6">
                  <c:v>5202.2471910112399</c:v>
                </c:pt>
                <c:pt idx="7">
                  <c:v>2092.6829268292699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Grapevine yellow speckle viroid 1</c:v>
                </c:pt>
              </c:strCache>
            </c:strRef>
          </c:tx>
          <c:spPr>
            <a:solidFill>
              <a:srgbClr val="3C8DA3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8"/>
                <c:pt idx="0">
                  <c:v>470</c:v>
                </c:pt>
                <c:pt idx="1">
                  <c:v>2402</c:v>
                </c:pt>
                <c:pt idx="2">
                  <c:v>1204.81481481481</c:v>
                </c:pt>
                <c:pt idx="3">
                  <c:v>1617.1428571428601</c:v>
                </c:pt>
                <c:pt idx="4">
                  <c:v>51.052631578947398</c:v>
                </c:pt>
                <c:pt idx="5">
                  <c:v>13.846153846153801</c:v>
                </c:pt>
                <c:pt idx="6">
                  <c:v>2349.43820224719</c:v>
                </c:pt>
                <c:pt idx="7">
                  <c:v>2248.7804878048801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5"/>
          <c:order val="5"/>
          <c:tx>
            <c:strRef>
              <c:f>label 5</c:f>
              <c:strCache>
                <c:ptCount val="1"/>
                <c:pt idx="0">
                  <c:v>Grapevine leafroll-associated virus 1</c:v>
                </c:pt>
              </c:strCache>
            </c:strRef>
          </c:tx>
          <c:spPr>
            <a:solidFill>
              <a:srgbClr val="C0504D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5</c:f>
              <c:numCache>
                <c:formatCode>General</c:formatCode>
                <c:ptCount val="8"/>
                <c:pt idx="0">
                  <c:v>14690</c:v>
                </c:pt>
                <c:pt idx="1">
                  <c:v>170</c:v>
                </c:pt>
                <c:pt idx="2">
                  <c:v>260.74074074074099</c:v>
                </c:pt>
                <c:pt idx="3">
                  <c:v>6723.3333333333303</c:v>
                </c:pt>
                <c:pt idx="4">
                  <c:v>224.210526315789</c:v>
                </c:pt>
                <c:pt idx="5">
                  <c:v>7257.6923076923104</c:v>
                </c:pt>
                <c:pt idx="6">
                  <c:v>212.35955056179799</c:v>
                </c:pt>
                <c:pt idx="7">
                  <c:v>191.46341463414601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6"/>
          <c:order val="6"/>
          <c:tx>
            <c:strRef>
              <c:f>label 6</c:f>
              <c:strCache>
                <c:ptCount val="1"/>
                <c:pt idx="0">
                  <c:v>Grapevine fleck virus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6</c:f>
              <c:numCache>
                <c:formatCode>General</c:formatCode>
                <c:ptCount val="8"/>
                <c:pt idx="0">
                  <c:v>225</c:v>
                </c:pt>
                <c:pt idx="1">
                  <c:v>8202</c:v>
                </c:pt>
                <c:pt idx="2">
                  <c:v>129.25925925925901</c:v>
                </c:pt>
                <c:pt idx="3">
                  <c:v>166.666666666667</c:v>
                </c:pt>
                <c:pt idx="4">
                  <c:v>93.157894736842096</c:v>
                </c:pt>
                <c:pt idx="5">
                  <c:v>193.84615384615401</c:v>
                </c:pt>
                <c:pt idx="6">
                  <c:v>16069.662921348299</c:v>
                </c:pt>
                <c:pt idx="7">
                  <c:v>696.34146341463395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7"/>
          <c:order val="7"/>
          <c:tx>
            <c:strRef>
              <c:f>label 7</c:f>
              <c:strCache>
                <c:ptCount val="1"/>
                <c:pt idx="0">
                  <c:v>Grapevine Syrah virus 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7</c:f>
              <c:numCache>
                <c:formatCode>General</c:formatCode>
                <c:ptCount val="8"/>
                <c:pt idx="0">
                  <c:v>657.5</c:v>
                </c:pt>
                <c:pt idx="1">
                  <c:v>90</c:v>
                </c:pt>
                <c:pt idx="2">
                  <c:v>186.666666666667</c:v>
                </c:pt>
                <c:pt idx="3">
                  <c:v>100.95238095238101</c:v>
                </c:pt>
                <c:pt idx="4">
                  <c:v>45.789473684210499</c:v>
                </c:pt>
                <c:pt idx="5">
                  <c:v>67.692307692307693</c:v>
                </c:pt>
                <c:pt idx="6">
                  <c:v>323.59550561797801</c:v>
                </c:pt>
                <c:pt idx="7">
                  <c:v>134.14634146341501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8"/>
          <c:order val="8"/>
          <c:tx>
            <c:strRef>
              <c:f>label 8</c:f>
              <c:strCache>
                <c:ptCount val="1"/>
                <c:pt idx="0">
                  <c:v>Grapevine virus A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8</c:f>
              <c:numCache>
                <c:formatCode>General</c:formatCode>
                <c:ptCount val="8"/>
                <c:pt idx="0">
                  <c:v>921.25</c:v>
                </c:pt>
                <c:pt idx="1">
                  <c:v>138</c:v>
                </c:pt>
                <c:pt idx="2">
                  <c:v>102.962962962963</c:v>
                </c:pt>
                <c:pt idx="3">
                  <c:v>933.33333333333303</c:v>
                </c:pt>
                <c:pt idx="4">
                  <c:v>106.842105263158</c:v>
                </c:pt>
                <c:pt idx="5">
                  <c:v>76.153846153846203</c:v>
                </c:pt>
                <c:pt idx="6">
                  <c:v>177.52808988763999</c:v>
                </c:pt>
                <c:pt idx="7">
                  <c:v>87.804878048780495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9"/>
          <c:order val="9"/>
          <c:tx>
            <c:strRef>
              <c:f>label 9</c:f>
              <c:strCache>
                <c:ptCount val="1"/>
                <c:pt idx="0">
                  <c:v>Grapevine virus B</c:v>
                </c:pt>
              </c:strCache>
            </c:strRef>
          </c:tx>
          <c:spPr>
            <a:solidFill>
              <a:srgbClr val="AABAD7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9</c:f>
              <c:numCache>
                <c:formatCode>General</c:formatCode>
                <c:ptCount val="8"/>
                <c:pt idx="0">
                  <c:v>1094.375</c:v>
                </c:pt>
                <c:pt idx="1">
                  <c:v>51.3333333333333</c:v>
                </c:pt>
                <c:pt idx="2">
                  <c:v>73.3333333333333</c:v>
                </c:pt>
                <c:pt idx="3">
                  <c:v>97.619047619047606</c:v>
                </c:pt>
                <c:pt idx="4">
                  <c:v>64.736842105263193</c:v>
                </c:pt>
                <c:pt idx="5">
                  <c:v>59.230769230769198</c:v>
                </c:pt>
                <c:pt idx="6">
                  <c:v>48.314606741573002</c:v>
                </c:pt>
                <c:pt idx="7">
                  <c:v>59.756097560975597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0"/>
          <c:order val="10"/>
          <c:tx>
            <c:strRef>
              <c:f>label 10</c:f>
              <c:strCache>
                <c:ptCount val="1"/>
                <c:pt idx="0">
                  <c:v>Grapevine Fanleaf virus</c:v>
                </c:pt>
              </c:strCache>
            </c:strRef>
          </c:tx>
          <c:spPr>
            <a:solidFill>
              <a:srgbClr val="D9AAA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10</c:f>
              <c:numCache>
                <c:formatCode>General</c:formatCode>
                <c:ptCount val="8"/>
                <c:pt idx="0">
                  <c:v>59</c:v>
                </c:pt>
                <c:pt idx="1">
                  <c:v>26.6666666666667</c:v>
                </c:pt>
                <c:pt idx="2">
                  <c:v>40.370370370370402</c:v>
                </c:pt>
                <c:pt idx="3">
                  <c:v>85.238095238095198</c:v>
                </c:pt>
                <c:pt idx="4">
                  <c:v>45.2631578947368</c:v>
                </c:pt>
                <c:pt idx="5">
                  <c:v>60</c:v>
                </c:pt>
                <c:pt idx="6">
                  <c:v>24.7191011235955</c:v>
                </c:pt>
                <c:pt idx="7">
                  <c:v>26.829268292682901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1"/>
          <c:order val="11"/>
          <c:tx>
            <c:strRef>
              <c:f>label 11</c:f>
              <c:strCache>
                <c:ptCount val="1"/>
                <c:pt idx="0">
                  <c:v>Arabis mosaic virus</c:v>
                </c:pt>
              </c:strCache>
            </c:strRef>
          </c:tx>
          <c:spPr>
            <a:solidFill>
              <a:srgbClr val="C6D6AC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11</c:f>
              <c:numCache>
                <c:formatCode>General</c:formatCode>
                <c:ptCount val="8"/>
                <c:pt idx="0">
                  <c:v>61</c:v>
                </c:pt>
                <c:pt idx="1">
                  <c:v>80</c:v>
                </c:pt>
                <c:pt idx="2">
                  <c:v>52.592592592592602</c:v>
                </c:pt>
                <c:pt idx="3">
                  <c:v>55.238095238095198</c:v>
                </c:pt>
                <c:pt idx="4">
                  <c:v>45.789473684210499</c:v>
                </c:pt>
                <c:pt idx="5">
                  <c:v>45.384615384615401</c:v>
                </c:pt>
                <c:pt idx="6">
                  <c:v>31.460674157303401</c:v>
                </c:pt>
                <c:pt idx="7">
                  <c:v>119.512195121951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2"/>
          <c:order val="12"/>
          <c:tx>
            <c:strRef>
              <c:f>label 12</c:f>
              <c:strCache>
                <c:ptCount val="1"/>
                <c:pt idx="0">
                  <c:v>Hop stunt viroid</c:v>
                </c:pt>
              </c:strCache>
            </c:strRef>
          </c:tx>
          <c:spPr>
            <a:solidFill>
              <a:srgbClr val="BAB0C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12</c:f>
              <c:numCache>
                <c:formatCode>General</c:formatCode>
                <c:ptCount val="8"/>
                <c:pt idx="0">
                  <c:v>785</c:v>
                </c:pt>
                <c:pt idx="1">
                  <c:v>1455.3333333333301</c:v>
                </c:pt>
                <c:pt idx="2">
                  <c:v>782.22222222222194</c:v>
                </c:pt>
                <c:pt idx="3">
                  <c:v>934.76190476190504</c:v>
                </c:pt>
                <c:pt idx="4">
                  <c:v>1105.2631578947401</c:v>
                </c:pt>
                <c:pt idx="5">
                  <c:v>1230.76923076923</c:v>
                </c:pt>
                <c:pt idx="6">
                  <c:v>1851.6853932584299</c:v>
                </c:pt>
                <c:pt idx="7">
                  <c:v>1439.0243902438999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45888"/>
        <c:axId val="7047424"/>
      </c:barChart>
      <c:catAx>
        <c:axId val="70458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360">
            <a:solidFill>
              <a:srgbClr val="868686"/>
            </a:solidFill>
            <a:round/>
          </a:ln>
        </c:spPr>
        <c:crossAx val="7047424"/>
        <c:crosses val="autoZero"/>
        <c:auto val="1"/>
        <c:lblAlgn val="ctr"/>
        <c:lblOffset val="100"/>
        <c:noMultiLvlLbl val="1"/>
      </c:catAx>
      <c:valAx>
        <c:axId val="7047424"/>
        <c:scaling>
          <c:orientation val="minMax"/>
        </c:scaling>
        <c:delete val="0"/>
        <c:axPos val="l"/>
        <c:majorGridlines>
          <c:spPr>
            <a:ln w="9360">
              <a:solidFill>
                <a:srgbClr val="868686"/>
              </a:solidFill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360">
            <a:solidFill>
              <a:srgbClr val="868686"/>
            </a:solidFill>
            <a:round/>
          </a:ln>
        </c:spPr>
        <c:crossAx val="7045888"/>
        <c:crossesAt val="0"/>
        <c:crossBetween val="between"/>
      </c:valAx>
      <c:spPr>
        <a:solidFill>
          <a:srgbClr val="FFFFFF"/>
        </a:solidFill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</c:legend>
    <c:plotVisOnly val="1"/>
    <c:dispBlanksAs val="zero"/>
    <c:showDLblsOverMax val="1"/>
  </c:chart>
  <c:spPr>
    <a:solidFill>
      <a:srgbClr val="FFFFFF"/>
    </a:solidFill>
    <a:ln w="9360">
      <a:solidFill>
        <a:srgbClr val="868686"/>
      </a:solidFill>
      <a:round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Obrázek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Obrázek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Obrázek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Obrázek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28. 5. 2016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2A7D6B5-284D-4D02-BC00-652FAAD5CE98}" type="slidenum">
              <a:rPr lang="cs-CZ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Sedmá úroveňKliknutím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Pátá úroveň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28. 5. 2016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932BF3A-6634-4D84-87F1-A1E345BE5D4F}" type="slidenum">
              <a:rPr lang="cs-CZ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11640" y="5922000"/>
            <a:ext cx="7376400" cy="935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S2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File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Number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/>
              </a:rPr>
              <a:t>of reads mapped on reference viral sequences –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</a:rPr>
              <a:t>CLC</a:t>
            </a:r>
            <a:r>
              <a:rPr lang="en-US" sz="1200" dirty="0">
                <a:solidFill>
                  <a:srgbClr val="000000"/>
                </a:solidFill>
                <a:latin typeface="Times New Roman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1200" smtClean="0">
                <a:solidFill>
                  <a:srgbClr val="000000"/>
                </a:solidFill>
                <a:latin typeface="Times New Roman"/>
              </a:rPr>
              <a:t>Numbers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of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mapped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on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viral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sequences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genomes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were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used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in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relation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to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blastN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and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blastX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analysis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 User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friendly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software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package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CLC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Genomics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Workbench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6.0 (CLC Bio)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was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used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Axis x: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individual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plants</a:t>
            </a:r>
            <a:endParaRPr lang="cs-CZ" sz="1200" dirty="0" smtClean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Axis y: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numbers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of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mapped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graphicFrame>
        <p:nvGraphicFramePr>
          <p:cNvPr id="83" name="Graf 3"/>
          <p:cNvGraphicFramePr/>
          <p:nvPr/>
        </p:nvGraphicFramePr>
        <p:xfrm>
          <a:off x="611640" y="188640"/>
          <a:ext cx="7704360" cy="5616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16360" y="4719960"/>
            <a:ext cx="8352720" cy="14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Table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describes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number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of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unique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mapped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on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viral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sequences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 These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numbers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were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obtained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by user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friendly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software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package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CLC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Genomics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Workbench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6.0 (CLC Bio). In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total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were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obtained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144,899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unique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per 1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million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(8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plants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together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regarding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to these 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13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viral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sequences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</a:t>
            </a:r>
            <a:endParaRPr sz="1200" dirty="0"/>
          </a:p>
        </p:txBody>
      </p:sp>
      <p:graphicFrame>
        <p:nvGraphicFramePr>
          <p:cNvPr id="85" name="Table 2"/>
          <p:cNvGraphicFramePr/>
          <p:nvPr>
            <p:extLst>
              <p:ext uri="{D42A27DB-BD31-4B8C-83A1-F6EECF244321}">
                <p14:modId xmlns:p14="http://schemas.microsoft.com/office/powerpoint/2010/main" val="3495522885"/>
              </p:ext>
            </p:extLst>
          </p:nvPr>
        </p:nvGraphicFramePr>
        <p:xfrm>
          <a:off x="339840" y="404640"/>
          <a:ext cx="8336616" cy="3620160"/>
        </p:xfrm>
        <a:graphic>
          <a:graphicData uri="http://schemas.openxmlformats.org/drawingml/2006/table">
            <a:tbl>
              <a:tblPr/>
              <a:tblGrid>
                <a:gridCol w="3543120"/>
                <a:gridCol w="577800"/>
                <a:gridCol w="513360"/>
                <a:gridCol w="513360"/>
                <a:gridCol w="513360"/>
                <a:gridCol w="513360"/>
                <a:gridCol w="513360"/>
                <a:gridCol w="513360"/>
                <a:gridCol w="513360"/>
                <a:gridCol w="622176"/>
              </a:tblGrid>
              <a:tr h="30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VIRUS-</a:t>
                      </a: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ref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Acc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. Nos./GRAPEVINE</a:t>
                      </a:r>
                      <a:r>
                        <a:rPr lang="cs-CZ" sz="900" b="1" dirty="0">
                          <a:solidFill>
                            <a:srgbClr val="000000"/>
                          </a:solidFill>
                          <a:latin typeface="Calibri1"/>
                        </a:rPr>
                        <a:t>
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rupestris vein feathering virus (AY706994.1)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285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1574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1308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4682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4988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Red Globe virus (AF521977)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467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1002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1221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Pinot Gris virus (NC_015782.1)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273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5563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5196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326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274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2105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5191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4661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82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Rupestris stem pitting associated virus (NC_001948.1)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771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1970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2181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422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5330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3698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5202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2093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leafroll-associated virus 1 (NC_016509.1)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14690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6723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7258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191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fleck virus (NC_003347.1)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8202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16070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696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Grapevine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Syrah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 virus 1 (NC_012484.1)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658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324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virus A (NC_003604.2)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921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933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virus B (NC_003602.1)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1094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Fanleaf virus (NC_003623.1)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Arabis mosaic virus (GQ369530.1)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yellow speckle viroid 1 (HQ222363.1)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470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2402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1205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1617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2349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2249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52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Hop stunt viroid (EU382210.1)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785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1455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782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935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1105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1852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1439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8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SUM TOTAL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21299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20701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10433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13115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7636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16584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37166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17966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144899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338</Words>
  <Application>Microsoft Office PowerPoint</Application>
  <PresentationFormat>Předvádění na obrazovce (4:3)</PresentationFormat>
  <Paragraphs>155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Aleš Eichmeier</dc:creator>
  <cp:lastModifiedBy>Petr Komínek</cp:lastModifiedBy>
  <cp:revision>13</cp:revision>
  <dcterms:modified xsi:type="dcterms:W3CDTF">2016-10-13T15:52:57Z</dcterms:modified>
</cp:coreProperties>
</file>