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obilizacja%20MyD88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user\Desktop\Mateusz\Projekty\MyD88\Ekspresja%20HO1%20MyD88%20po%20mobilizacji%20(qPCR)%20I%20par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(LPS!$C$16,LPS!$C$18)</c:f>
                <c:numCache>
                  <c:formatCode>General</c:formatCode>
                  <c:ptCount val="2"/>
                  <c:pt idx="0">
                    <c:v>1.131370849898476</c:v>
                  </c:pt>
                  <c:pt idx="1">
                    <c:v>1.4142135623730951</c:v>
                  </c:pt>
                </c:numCache>
              </c:numRef>
            </c:plus>
            <c:minus>
              <c:numRef>
                <c:f>(LPS!$C$16,LPS!$C$18)</c:f>
                <c:numCache>
                  <c:formatCode>General</c:formatCode>
                  <c:ptCount val="2"/>
                  <c:pt idx="0">
                    <c:v>1.131370849898476</c:v>
                  </c:pt>
                  <c:pt idx="1">
                    <c:v>1.4142135623730951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(LPS!$B$15,LPS!$B$17)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(LPS!$C$15,LPS!$C$17)</c:f>
              <c:numCache>
                <c:formatCode>General</c:formatCode>
                <c:ptCount val="2"/>
                <c:pt idx="0" formatCode="0">
                  <c:v>4.2</c:v>
                </c:pt>
                <c:pt idx="1">
                  <c:v>12.24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1580160"/>
        <c:axId val="31581696"/>
      </c:barChart>
      <c:catAx>
        <c:axId val="3158016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581696"/>
        <c:crosses val="autoZero"/>
        <c:auto val="1"/>
        <c:lblAlgn val="ctr"/>
        <c:lblOffset val="100"/>
        <c:noMultiLvlLbl val="0"/>
      </c:catAx>
      <c:valAx>
        <c:axId val="31581696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WBC [K/µL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 PB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]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580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(LPS!$D$16,LPS!$D$18)</c:f>
                <c:numCache>
                  <c:formatCode>General</c:formatCode>
                  <c:ptCount val="2"/>
                  <c:pt idx="0">
                    <c:v>0.1089006178720856</c:v>
                  </c:pt>
                  <c:pt idx="1">
                    <c:v>8.7891628500198091E-2</c:v>
                  </c:pt>
                </c:numCache>
              </c:numRef>
            </c:plus>
            <c:minus>
              <c:numRef>
                <c:f>(LPS!$D$16,LPS!$D$18)</c:f>
                <c:numCache>
                  <c:formatCode>General</c:formatCode>
                  <c:ptCount val="2"/>
                  <c:pt idx="0">
                    <c:v>0.1089006178720856</c:v>
                  </c:pt>
                  <c:pt idx="1">
                    <c:v>8.7891628500198091E-2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(LPS!$B$15,LPS!$B$17)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(LPS!$D$15,LPS!$D$17)</c:f>
              <c:numCache>
                <c:formatCode>0.00</c:formatCode>
                <c:ptCount val="2"/>
                <c:pt idx="0">
                  <c:v>0.33865981708914905</c:v>
                </c:pt>
                <c:pt idx="1">
                  <c:v>0.66865463359047705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384320"/>
        <c:axId val="33385856"/>
      </c:barChart>
      <c:catAx>
        <c:axId val="333843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5856"/>
        <c:crosses val="autoZero"/>
        <c:auto val="1"/>
        <c:lblAlgn val="ctr"/>
        <c:lblOffset val="100"/>
        <c:noMultiLvlLbl val="0"/>
      </c:catAx>
      <c:valAx>
        <c:axId val="33385856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SKL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/</a:t>
                </a:r>
                <a:r>
                  <a:rPr lang="el-GR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43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(LPS!$E$16,LPS!$E$18)</c:f>
                <c:numCache>
                  <c:formatCode>General</c:formatCode>
                  <c:ptCount val="2"/>
                  <c:pt idx="0">
                    <c:v>21.001762957858784</c:v>
                  </c:pt>
                  <c:pt idx="1">
                    <c:v>38.609999770788789</c:v>
                  </c:pt>
                </c:numCache>
              </c:numRef>
            </c:plus>
            <c:minus>
              <c:numRef>
                <c:f>(LPS!$E$16,LPS!$E$18)</c:f>
                <c:numCache>
                  <c:formatCode>General</c:formatCode>
                  <c:ptCount val="2"/>
                  <c:pt idx="0">
                    <c:v>21.001762957858784</c:v>
                  </c:pt>
                  <c:pt idx="1">
                    <c:v>38.609999770788789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(LPS!$B$15,LPS!$B$17)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(LPS!$E$15,LPS!$E$17)</c:f>
              <c:numCache>
                <c:formatCode>0</c:formatCode>
                <c:ptCount val="2"/>
                <c:pt idx="0">
                  <c:v>62.291893093702797</c:v>
                </c:pt>
                <c:pt idx="1">
                  <c:v>154.52029538349049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558528"/>
        <c:axId val="33560064"/>
      </c:barChart>
      <c:catAx>
        <c:axId val="3355852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33560064"/>
        <c:crosses val="autoZero"/>
        <c:auto val="1"/>
        <c:lblAlgn val="ctr"/>
        <c:lblOffset val="100"/>
        <c:noMultiLvlLbl val="0"/>
      </c:catAx>
      <c:valAx>
        <c:axId val="335600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sz="1100"/>
                </a:pPr>
                <a:r>
                  <a:rPr lang="en-US" sz="1100"/>
                  <a:t>No. Of HSC/</a:t>
                </a:r>
                <a:r>
                  <a:rPr lang="el-GR" sz="1100"/>
                  <a:t>μ</a:t>
                </a:r>
                <a:r>
                  <a:rPr lang="en-US" sz="1100"/>
                  <a:t>L PB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58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 algn="ctr">
        <a:defRPr lang="en-US" sz="1400" b="1" i="0" u="none" strike="noStrike" kern="1200" baseline="0">
          <a:solidFill>
            <a:prstClr val="black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LPS!$F$16</c:f>
                <c:numCache>
                  <c:formatCode>General</c:formatCode>
                  <c:ptCount val="1"/>
                  <c:pt idx="0">
                    <c:v>4.2426406871192854E-2</c:v>
                  </c:pt>
                </c:numCache>
              </c:numRef>
            </c:plus>
            <c:minus>
              <c:numRef>
                <c:f>LPS!$F$18</c:f>
                <c:numCache>
                  <c:formatCode>General</c:formatCode>
                  <c:ptCount val="1"/>
                  <c:pt idx="0">
                    <c:v>0.27365032431919473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(LPS!$B$15,LPS!$B$17)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(LPS!$F$15,LPS!$F$17)</c:f>
              <c:numCache>
                <c:formatCode>0.00</c:formatCode>
                <c:ptCount val="2"/>
                <c:pt idx="0">
                  <c:v>0.48</c:v>
                </c:pt>
                <c:pt idx="1">
                  <c:v>1.3520000000000001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589504"/>
        <c:axId val="33591296"/>
      </c:barChart>
      <c:catAx>
        <c:axId val="335895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sz="1100"/>
            </a:pPr>
            <a:endParaRPr lang="en-US"/>
          </a:p>
        </c:txPr>
        <c:crossAx val="33591296"/>
        <c:crosses val="autoZero"/>
        <c:auto val="1"/>
        <c:lblAlgn val="ctr"/>
        <c:lblOffset val="100"/>
        <c:noMultiLvlLbl val="0"/>
      </c:catAx>
      <c:valAx>
        <c:axId val="33591296"/>
        <c:scaling>
          <c:orientation val="minMax"/>
          <c:max val="1.8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sz="1100"/>
                </a:pPr>
                <a:r>
                  <a:rPr lang="pl-PL" sz="1100" smtClean="0"/>
                  <a:t>No. of CFU-GMxWBC/µL </a:t>
                </a:r>
                <a:r>
                  <a:rPr lang="pl-PL" sz="1100"/>
                  <a:t>PB</a:t>
                </a:r>
                <a:endParaRPr lang="en-US" sz="1100"/>
              </a:p>
            </c:rich>
          </c:tx>
          <c:layout>
            <c:manualLayout>
              <c:xMode val="edge"/>
              <c:yMode val="edge"/>
              <c:x val="4.6296296296296294E-2"/>
              <c:y val="0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33589504"/>
        <c:crosses val="autoZero"/>
        <c:crossBetween val="between"/>
        <c:majorUnit val="0.30000000000000004"/>
      </c:valAx>
    </c:plotArea>
    <c:plotVisOnly val="1"/>
    <c:dispBlanksAs val="gap"/>
    <c:showDLblsOverMax val="0"/>
  </c:chart>
  <c:txPr>
    <a:bodyPr/>
    <a:lstStyle/>
    <a:p>
      <a:pPr algn="ctr">
        <a:defRPr lang="en-US" sz="1400" b="1" i="0" u="none" strike="noStrike" kern="1200" baseline="0">
          <a:solidFill>
            <a:prstClr val="black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('Zymosan A'!$C$18,'Zymosan A'!$C$20)</c:f>
                <c:numCache>
                  <c:formatCode>General</c:formatCode>
                  <c:ptCount val="2"/>
                  <c:pt idx="0">
                    <c:v>1.7073769355359116</c:v>
                  </c:pt>
                  <c:pt idx="1">
                    <c:v>2.0905846072331058</c:v>
                  </c:pt>
                </c:numCache>
              </c:numRef>
            </c:plus>
            <c:minus>
              <c:numRef>
                <c:f>('Zymosan A'!$C$18,'Zymosan A'!$C$20)</c:f>
                <c:numCache>
                  <c:formatCode>General</c:formatCode>
                  <c:ptCount val="2"/>
                  <c:pt idx="0">
                    <c:v>1.7073769355359116</c:v>
                  </c:pt>
                  <c:pt idx="1">
                    <c:v>2.0905846072331058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('Zymosan A'!$B$17,'Zymosan A'!$B$19)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('Zymosan A'!$C$17,'Zymosan A'!$C$19)</c:f>
              <c:numCache>
                <c:formatCode>General</c:formatCode>
                <c:ptCount val="2"/>
                <c:pt idx="0" formatCode="0">
                  <c:v>12.071999999999999</c:v>
                </c:pt>
                <c:pt idx="1">
                  <c:v>16.98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7917056"/>
        <c:axId val="37918592"/>
      </c:barChart>
      <c:catAx>
        <c:axId val="379170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18592"/>
        <c:crosses val="autoZero"/>
        <c:auto val="1"/>
        <c:lblAlgn val="ctr"/>
        <c:lblOffset val="100"/>
        <c:noMultiLvlLbl val="0"/>
      </c:catAx>
      <c:valAx>
        <c:axId val="3791859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WBC [K/µL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 PB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]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17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('Zymosan A'!$D$18,'Zymosan A'!$D$20)</c:f>
                <c:numCache>
                  <c:formatCode>General</c:formatCode>
                  <c:ptCount val="2"/>
                  <c:pt idx="0">
                    <c:v>0.11277216983660578</c:v>
                  </c:pt>
                  <c:pt idx="1">
                    <c:v>0.383648735926304</c:v>
                  </c:pt>
                </c:numCache>
              </c:numRef>
            </c:plus>
            <c:minus>
              <c:numRef>
                <c:f>('Zymosan A'!$D$18,'Zymosan A'!$D$20)</c:f>
                <c:numCache>
                  <c:formatCode>General</c:formatCode>
                  <c:ptCount val="2"/>
                  <c:pt idx="0">
                    <c:v>0.11277216983660578</c:v>
                  </c:pt>
                  <c:pt idx="1">
                    <c:v>0.383648735926304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('Zymosan A'!$B$17,'Zymosan A'!$B$19)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('Zymosan A'!$D$17,'Zymosan A'!$D$19)</c:f>
              <c:numCache>
                <c:formatCode>0.00</c:formatCode>
                <c:ptCount val="2"/>
                <c:pt idx="0">
                  <c:v>0.75810677089096623</c:v>
                </c:pt>
                <c:pt idx="1">
                  <c:v>1.3612357586291586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7939456"/>
        <c:axId val="46149632"/>
      </c:barChart>
      <c:catAx>
        <c:axId val="379394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49632"/>
        <c:crosses val="autoZero"/>
        <c:auto val="1"/>
        <c:lblAlgn val="ctr"/>
        <c:lblOffset val="100"/>
        <c:noMultiLvlLbl val="0"/>
      </c:catAx>
      <c:valAx>
        <c:axId val="461496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SKL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/</a:t>
                </a:r>
                <a:r>
                  <a:rPr lang="el-GR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394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('Zymosan A'!$E$18,'Zymosan A'!$E$20)</c:f>
                <c:numCache>
                  <c:formatCode>General</c:formatCode>
                  <c:ptCount val="2"/>
                  <c:pt idx="0">
                    <c:v>7.3741721119736825</c:v>
                  </c:pt>
                  <c:pt idx="1">
                    <c:v>24.886029476729739</c:v>
                  </c:pt>
                </c:numCache>
              </c:numRef>
            </c:plus>
            <c:minus>
              <c:numRef>
                <c:f>('Zymosan A'!$E$18,'Zymosan A'!$E$20)</c:f>
                <c:numCache>
                  <c:formatCode>General</c:formatCode>
                  <c:ptCount val="2"/>
                  <c:pt idx="0">
                    <c:v>7.3741721119736825</c:v>
                  </c:pt>
                  <c:pt idx="1">
                    <c:v>24.886029476729739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('Zymosan A'!$B$17,'Zymosan A'!$B$19)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('Zymosan A'!$E$17,'Zymosan A'!$E$19)</c:f>
              <c:numCache>
                <c:formatCode>0</c:formatCode>
                <c:ptCount val="2"/>
                <c:pt idx="0">
                  <c:v>91.157785894479346</c:v>
                </c:pt>
                <c:pt idx="1">
                  <c:v>132.87831957634356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186880"/>
        <c:axId val="46188416"/>
      </c:barChart>
      <c:catAx>
        <c:axId val="4618688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8416"/>
        <c:crosses val="autoZero"/>
        <c:auto val="1"/>
        <c:lblAlgn val="ctr"/>
        <c:lblOffset val="100"/>
        <c:noMultiLvlLbl val="0"/>
      </c:catAx>
      <c:valAx>
        <c:axId val="461884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HSC/</a:t>
                </a:r>
                <a:r>
                  <a:rPr lang="el-GR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en-US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86880"/>
        <c:crosses val="autoZero"/>
        <c:crossBetween val="between"/>
        <c:majorUnit val="30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'Zymosan A'!$F$18</c:f>
                <c:numCache>
                  <c:formatCode>General</c:formatCode>
                  <c:ptCount val="1"/>
                  <c:pt idx="0">
                    <c:v>0.43305984990529933</c:v>
                  </c:pt>
                </c:numCache>
              </c:numRef>
            </c:plus>
            <c:minus>
              <c:numRef>
                <c:f>'Zymosan A'!$F$20</c:f>
                <c:numCache>
                  <c:formatCode>General</c:formatCode>
                  <c:ptCount val="1"/>
                  <c:pt idx="0">
                    <c:v>0.32990661042179681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('Zymosan A'!$B$17,'Zymosan A'!$B$19)</c:f>
              <c:strCache>
                <c:ptCount val="2"/>
                <c:pt idx="0">
                  <c:v>C57BL/6J</c:v>
                </c:pt>
                <c:pt idx="1">
                  <c:v>MyD88-KO</c:v>
                </c:pt>
              </c:strCache>
            </c:strRef>
          </c:cat>
          <c:val>
            <c:numRef>
              <c:f>('Zymosan A'!$F$17,'Zymosan A'!$F$19)</c:f>
              <c:numCache>
                <c:formatCode>0.00</c:formatCode>
                <c:ptCount val="2"/>
                <c:pt idx="0">
                  <c:v>1.19364</c:v>
                </c:pt>
                <c:pt idx="1">
                  <c:v>2.3157000000000001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213376"/>
        <c:axId val="46231552"/>
      </c:barChart>
      <c:catAx>
        <c:axId val="462133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31552"/>
        <c:crosses val="autoZero"/>
        <c:auto val="1"/>
        <c:lblAlgn val="ctr"/>
        <c:lblOffset val="100"/>
        <c:noMultiLvlLbl val="0"/>
      </c:catAx>
      <c:valAx>
        <c:axId val="462315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0" b="1" i="0" u="none" strike="noStrike" kern="1200" baseline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pl-PL" sz="1100" b="1" i="0" u="none" strike="noStrike" kern="1200" baseline="0" smtClean="0">
                    <a:solidFill>
                      <a:prstClr val="black"/>
                    </a:solidFill>
                    <a:effectLst/>
                    <a:latin typeface="+mn-lt"/>
                    <a:ea typeface="+mn-ea"/>
                    <a:cs typeface="+mn-cs"/>
                  </a:rPr>
                  <a:t>No. of CFU-GMxWBC/µL PB</a:t>
                </a:r>
                <a:endParaRPr lang="en-US" sz="1100" b="1" i="0" u="none" strike="noStrike" kern="1200" baseline="0">
                  <a:solidFill>
                    <a:prstClr val="black"/>
                  </a:solidFill>
                  <a:effectLst/>
                  <a:latin typeface="+mn-lt"/>
                  <a:ea typeface="+mn-ea"/>
                  <a:cs typeface="+mn-cs"/>
                </a:endParaRPr>
              </a:p>
            </c:rich>
          </c:tx>
          <c:layout>
            <c:manualLayout>
              <c:xMode val="edge"/>
              <c:yMode val="edge"/>
              <c:x val="4.6296296296296294E-2"/>
              <c:y val="1.178222513852435E-2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133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'HO-1 Sca-1 Para I'!$K$25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('HO-1 Sca-1 Para I'!$K$27,'HO-1 Sca-1 Para I'!$M$27,'HO-1 Sca-1 Para I'!$O$27,'HO-1 Sca-1 Para I'!$Q$27)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plus>
            <c:minus>
              <c:numRef>
                <c:f>('HO-1 Sca-1 Para I'!$K$27,'HO-1 Sca-1 Para I'!$M$27,'HO-1 Sca-1 Para I'!$O$27,'HO-1 Sca-1 Para I'!$Q$27)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</c:numCache>
              </c:numRef>
            </c:minus>
          </c:errBars>
          <c:cat>
            <c:multiLvlStrRef>
              <c:f>'HO-1 Sca-1 Para I'!$K$29:$N$30</c:f>
              <c:multiLvlStrCache>
                <c:ptCount val="4"/>
                <c:lvl>
                  <c:pt idx="0">
                    <c:v>BMMNCs</c:v>
                  </c:pt>
                  <c:pt idx="1">
                    <c:v>Sca-1</c:v>
                  </c:pt>
                  <c:pt idx="2">
                    <c:v>BMMNCs</c:v>
                  </c:pt>
                  <c:pt idx="3">
                    <c:v>Sca-1</c:v>
                  </c:pt>
                </c:lvl>
                <c:lvl>
                  <c:pt idx="0">
                    <c:v>LPS</c:v>
                  </c:pt>
                  <c:pt idx="2">
                    <c:v>Zymosan</c:v>
                  </c:pt>
                </c:lvl>
              </c:multiLvlStrCache>
            </c:multiLvlStrRef>
          </c:cat>
          <c:val>
            <c:numRef>
              <c:f>('HO-1 Sca-1 Para I'!$K$26,'HO-1 Sca-1 Para I'!$M$26,'HO-1 Sca-1 Para I'!$O$26,'HO-1 Sca-1 Para I'!$Q$26)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'HO-1 Sca-1 Para I'!$L$25</c:f>
              <c:strCache>
                <c:ptCount val="1"/>
                <c:pt idx="0">
                  <c:v>MyD88-KO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('HO-1 Sca-1 Para I'!$P$27,'HO-1 Sca-1 Para I'!$R$27,'HO-1 Sca-1 Para I'!$L$27,'HO-1 Sca-1 Para I'!$N$27)</c:f>
                <c:numCache>
                  <c:formatCode>General</c:formatCode>
                  <c:ptCount val="4"/>
                  <c:pt idx="0">
                    <c:v>4.4289751674301678</c:v>
                  </c:pt>
                  <c:pt idx="1">
                    <c:v>13.909937179355278</c:v>
                  </c:pt>
                  <c:pt idx="2">
                    <c:v>6.571957139979423</c:v>
                  </c:pt>
                  <c:pt idx="3">
                    <c:v>1.3834149229741615</c:v>
                  </c:pt>
                </c:numCache>
              </c:numRef>
            </c:plus>
            <c:minus>
              <c:numRef>
                <c:f>('HO-1 Sca-1 Para I'!$P$27,'HO-1 Sca-1 Para I'!$R$27,'HO-1 Sca-1 Para I'!$L$27,'HO-1 Sca-1 Para I'!$N$27)</c:f>
                <c:numCache>
                  <c:formatCode>General</c:formatCode>
                  <c:ptCount val="4"/>
                  <c:pt idx="0">
                    <c:v>4.4289751674301678</c:v>
                  </c:pt>
                  <c:pt idx="1">
                    <c:v>13.909937179355278</c:v>
                  </c:pt>
                  <c:pt idx="2">
                    <c:v>6.571957139979423</c:v>
                  </c:pt>
                  <c:pt idx="3">
                    <c:v>1.3834149229741615</c:v>
                  </c:pt>
                </c:numCache>
              </c:numRef>
            </c:minus>
            <c:spPr>
              <a:ln w="19050">
                <a:solidFill>
                  <a:schemeClr val="tx1"/>
                </a:solidFill>
              </a:ln>
            </c:spPr>
          </c:errBars>
          <c:cat>
            <c:multiLvlStrRef>
              <c:f>'HO-1 Sca-1 Para I'!$K$29:$N$30</c:f>
              <c:multiLvlStrCache>
                <c:ptCount val="4"/>
                <c:lvl>
                  <c:pt idx="0">
                    <c:v>BMMNCs</c:v>
                  </c:pt>
                  <c:pt idx="1">
                    <c:v>Sca-1</c:v>
                  </c:pt>
                  <c:pt idx="2">
                    <c:v>BMMNCs</c:v>
                  </c:pt>
                  <c:pt idx="3">
                    <c:v>Sca-1</c:v>
                  </c:pt>
                </c:lvl>
                <c:lvl>
                  <c:pt idx="0">
                    <c:v>LPS</c:v>
                  </c:pt>
                  <c:pt idx="2">
                    <c:v>Zymosan</c:v>
                  </c:pt>
                </c:lvl>
              </c:multiLvlStrCache>
            </c:multiLvlStrRef>
          </c:cat>
          <c:val>
            <c:numRef>
              <c:f>('HO-1 Sca-1 Para I'!$P$26,'HO-1 Sca-1 Para I'!$R$26,'HO-1 Sca-1 Para I'!$L$26,'HO-1 Sca-1 Para I'!$N$26)</c:f>
              <c:numCache>
                <c:formatCode>General</c:formatCode>
                <c:ptCount val="4"/>
                <c:pt idx="0">
                  <c:v>56.535028776989364</c:v>
                </c:pt>
                <c:pt idx="1">
                  <c:v>45.068829783951415</c:v>
                </c:pt>
                <c:pt idx="2">
                  <c:v>58.421794982215715</c:v>
                </c:pt>
                <c:pt idx="3">
                  <c:v>56.456695676622026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326912"/>
        <c:axId val="46328448"/>
      </c:barChart>
      <c:catAx>
        <c:axId val="463269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1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28448"/>
        <c:crosses val="autoZero"/>
        <c:auto val="1"/>
        <c:lblAlgn val="ctr"/>
        <c:lblOffset val="100"/>
        <c:noMultiLvlLbl val="0"/>
      </c:catAx>
      <c:valAx>
        <c:axId val="463284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en-US" sz="1101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101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rPr>
                  <a:t>% of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101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269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 algn="ctr">
            <a:defRPr lang="en-US" sz="1101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423D9-A464-4766-A35F-B754879209C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9E03-D6B8-4E29-A662-34194F8B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6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78AC5-35C5-464A-9A5E-8373385B8C53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1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60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7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9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3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3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9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6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0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8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3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image" Target="../media/image3.png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image" Target="../media/image1.png"/><Relationship Id="rId5" Type="http://schemas.openxmlformats.org/officeDocument/2006/relationships/chart" Target="../charts/chart3.xml"/><Relationship Id="rId15" Type="http://schemas.openxmlformats.org/officeDocument/2006/relationships/chart" Target="../charts/chart9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296400" cy="6858000"/>
            <a:chOff x="0" y="0"/>
            <a:chExt cx="9296400" cy="6858000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0"/>
              <a:ext cx="9296400" cy="6858000"/>
              <a:chOff x="0" y="0"/>
              <a:chExt cx="9296400" cy="6858000"/>
            </a:xfrm>
          </p:grpSpPr>
          <p:grpSp>
            <p:nvGrpSpPr>
              <p:cNvPr id="5123" name="Group 1"/>
              <p:cNvGrpSpPr>
                <a:grpSpLocks/>
              </p:cNvGrpSpPr>
              <p:nvPr/>
            </p:nvGrpSpPr>
            <p:grpSpPr bwMode="auto">
              <a:xfrm>
                <a:off x="0" y="0"/>
                <a:ext cx="9144000" cy="2308384"/>
                <a:chOff x="0" y="164068"/>
                <a:chExt cx="9144000" cy="2308384"/>
              </a:xfrm>
            </p:grpSpPr>
            <p:sp>
              <p:nvSpPr>
                <p:cNvPr id="5148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0" y="164068"/>
                  <a:ext cx="914400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 sz="1600" b="1"/>
                    <a:t>LPS</a:t>
                  </a:r>
                  <a:endParaRPr lang="en-US" altLang="en-US" sz="1600" b="1"/>
                </a:p>
              </p:txBody>
            </p:sp>
            <p:graphicFrame>
              <p:nvGraphicFramePr>
                <p:cNvPr id="3" name="Chart 2"/>
                <p:cNvGraphicFramePr>
                  <a:graphicFrameLocks/>
                </p:cNvGraphicFramePr>
                <p:nvPr/>
              </p:nvGraphicFramePr>
              <p:xfrm>
                <a:off x="0" y="337066"/>
                <a:ext cx="243840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aphicFrame>
              <p:nvGraphicFramePr>
                <p:cNvPr id="5" name="Chart 4"/>
                <p:cNvGraphicFramePr>
                  <a:graphicFrameLocks/>
                </p:cNvGraphicFramePr>
                <p:nvPr/>
              </p:nvGraphicFramePr>
              <p:xfrm>
                <a:off x="2103120" y="337066"/>
                <a:ext cx="246888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graphicFrame>
              <p:nvGraphicFramePr>
                <p:cNvPr id="6" name="Chart 5"/>
                <p:cNvGraphicFramePr>
                  <a:graphicFrameLocks/>
                </p:cNvGraphicFramePr>
                <p:nvPr/>
              </p:nvGraphicFramePr>
              <p:xfrm>
                <a:off x="4314825" y="350282"/>
                <a:ext cx="246888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graphicFrame>
              <p:nvGraphicFramePr>
                <p:cNvPr id="7" name="Chart 6"/>
                <p:cNvGraphicFramePr>
                  <a:graphicFrameLocks/>
                </p:cNvGraphicFramePr>
                <p:nvPr/>
              </p:nvGraphicFramePr>
              <p:xfrm>
                <a:off x="6591300" y="369332"/>
                <a:ext cx="246888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  <p:sp>
              <p:nvSpPr>
                <p:cNvPr id="5153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3781425" y="546021"/>
                  <a:ext cx="5334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5154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1676400" y="369332"/>
                  <a:ext cx="484909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5155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8229600" y="534353"/>
                  <a:ext cx="6096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5156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5981700" y="546021"/>
                  <a:ext cx="6096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0" y="164068"/>
                  <a:ext cx="9144000" cy="22860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124" name="Group 13"/>
              <p:cNvGrpSpPr>
                <a:grpSpLocks/>
              </p:cNvGrpSpPr>
              <p:nvPr/>
            </p:nvGrpSpPr>
            <p:grpSpPr bwMode="auto">
              <a:xfrm>
                <a:off x="0" y="2362200"/>
                <a:ext cx="9144000" cy="2304514"/>
                <a:chOff x="0" y="332601"/>
                <a:chExt cx="9144000" cy="2304514"/>
              </a:xfrm>
            </p:grpSpPr>
            <p:sp>
              <p:nvSpPr>
                <p:cNvPr id="5138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0" y="332601"/>
                  <a:ext cx="914400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 sz="1600" b="1"/>
                    <a:t>Zymosan</a:t>
                  </a:r>
                  <a:endParaRPr lang="en-US" altLang="en-US" sz="1600" b="1"/>
                </a:p>
              </p:txBody>
            </p:sp>
            <p:graphicFrame>
              <p:nvGraphicFramePr>
                <p:cNvPr id="16" name="Chart 15"/>
                <p:cNvGraphicFramePr>
                  <a:graphicFrameLocks/>
                </p:cNvGraphicFramePr>
                <p:nvPr/>
              </p:nvGraphicFramePr>
              <p:xfrm>
                <a:off x="0" y="533400"/>
                <a:ext cx="246888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7"/>
                </a:graphicData>
              </a:graphic>
            </p:graphicFrame>
            <p:graphicFrame>
              <p:nvGraphicFramePr>
                <p:cNvPr id="17" name="Chart 16"/>
                <p:cNvGraphicFramePr>
                  <a:graphicFrameLocks/>
                </p:cNvGraphicFramePr>
                <p:nvPr/>
              </p:nvGraphicFramePr>
              <p:xfrm>
                <a:off x="2173144" y="533400"/>
                <a:ext cx="243840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8"/>
                </a:graphicData>
              </a:graphic>
            </p:graphicFrame>
            <p:graphicFrame>
              <p:nvGraphicFramePr>
                <p:cNvPr id="18" name="Chart 17"/>
                <p:cNvGraphicFramePr>
                  <a:graphicFrameLocks/>
                </p:cNvGraphicFramePr>
                <p:nvPr/>
              </p:nvGraphicFramePr>
              <p:xfrm>
                <a:off x="4343400" y="533400"/>
                <a:ext cx="246888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9"/>
                </a:graphicData>
              </a:graphic>
            </p:graphicFrame>
            <p:graphicFrame>
              <p:nvGraphicFramePr>
                <p:cNvPr id="19" name="Chart 18"/>
                <p:cNvGraphicFramePr>
                  <a:graphicFrameLocks/>
                </p:cNvGraphicFramePr>
                <p:nvPr/>
              </p:nvGraphicFramePr>
              <p:xfrm>
                <a:off x="6619875" y="533995"/>
                <a:ext cx="2468880" cy="210312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0"/>
                </a:graphicData>
              </a:graphic>
            </p:graphicFrame>
            <p:sp>
              <p:nvSpPr>
                <p:cNvPr id="5143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8267700" y="457200"/>
                  <a:ext cx="6096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5144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3781425" y="533995"/>
                  <a:ext cx="6096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5145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6000750" y="533995"/>
                  <a:ext cx="60960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5146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685925" y="718661"/>
                  <a:ext cx="487219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/>
                  <a:r>
                    <a:rPr lang="pl-PL" altLang="en-US"/>
                    <a:t>*</a:t>
                  </a:r>
                  <a:endParaRPr lang="en-US" alt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0" y="332601"/>
                  <a:ext cx="9144000" cy="22860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26" name="Rectangle 25"/>
              <p:cNvSpPr/>
              <p:nvPr/>
            </p:nvSpPr>
            <p:spPr bwMode="auto">
              <a:xfrm>
                <a:off x="0" y="4724400"/>
                <a:ext cx="9144000" cy="2133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5127" name="Group 56"/>
              <p:cNvGrpSpPr>
                <a:grpSpLocks/>
              </p:cNvGrpSpPr>
              <p:nvPr/>
            </p:nvGrpSpPr>
            <p:grpSpPr bwMode="auto">
              <a:xfrm>
                <a:off x="4724400" y="4768850"/>
                <a:ext cx="4572000" cy="1976335"/>
                <a:chOff x="4656489" y="4768850"/>
                <a:chExt cx="4572000" cy="1976335"/>
              </a:xfrm>
            </p:grpSpPr>
            <p:pic>
              <p:nvPicPr>
                <p:cNvPr id="5128" name="Picture 3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08632" y="5572087"/>
                  <a:ext cx="1860913" cy="39001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9" name="Picture 4"/>
                <p:cNvPicPr>
                  <a:picLocks noChangeAspect="1" noChangeArrowheads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08980" y="6069357"/>
                  <a:ext cx="1857509" cy="398829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0" name="Picture 7"/>
                <p:cNvPicPr>
                  <a:picLocks noChangeAspect="1" noChangeArrowheads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56489" y="5580902"/>
                  <a:ext cx="1856255" cy="38572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1" name="Picture 8"/>
                <p:cNvPicPr>
                  <a:picLocks noChangeAspect="1" noChangeArrowheads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56489" y="6078171"/>
                  <a:ext cx="1856255" cy="39001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132" name="TextBox 47"/>
                <p:cNvSpPr txBox="1">
                  <a:spLocks noChangeArrowheads="1"/>
                </p:cNvSpPr>
                <p:nvPr/>
              </p:nvSpPr>
              <p:spPr bwMode="auto">
                <a:xfrm>
                  <a:off x="8454766" y="5635265"/>
                  <a:ext cx="773723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r>
                    <a:rPr lang="pl-PL" altLang="en-US" sz="1200" b="1">
                      <a:solidFill>
                        <a:srgbClr val="000000"/>
                      </a:solidFill>
                      <a:latin typeface="Arial" charset="0"/>
                    </a:rPr>
                    <a:t> </a:t>
                  </a:r>
                  <a:r>
                    <a:rPr lang="en-US" altLang="en-US" sz="1200" b="1">
                      <a:solidFill>
                        <a:srgbClr val="000000"/>
                      </a:solidFill>
                      <a:latin typeface="Arial" charset="0"/>
                    </a:rPr>
                    <a:t>HO-1</a:t>
                  </a:r>
                </a:p>
              </p:txBody>
            </p:sp>
            <p:sp>
              <p:nvSpPr>
                <p:cNvPr id="5133" name="TextBox 48"/>
                <p:cNvSpPr txBox="1">
                  <a:spLocks noChangeArrowheads="1"/>
                </p:cNvSpPr>
                <p:nvPr/>
              </p:nvSpPr>
              <p:spPr bwMode="auto">
                <a:xfrm>
                  <a:off x="8454766" y="6139085"/>
                  <a:ext cx="773723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r>
                    <a:rPr lang="pl-PL" altLang="en-US" sz="1200" b="1">
                      <a:solidFill>
                        <a:srgbClr val="000000"/>
                      </a:solidFill>
                      <a:latin typeface="Arial Narrow" pitchFamily="34" charset="0"/>
                    </a:rPr>
                    <a:t> </a:t>
                  </a:r>
                  <a:r>
                    <a:rPr lang="el-GR" altLang="en-US" sz="1200" b="1">
                      <a:solidFill>
                        <a:srgbClr val="000000"/>
                      </a:solidFill>
                      <a:latin typeface="Arial Narrow" pitchFamily="34" charset="0"/>
                    </a:rPr>
                    <a:t>β</a:t>
                  </a:r>
                  <a:r>
                    <a:rPr lang="en-US" altLang="en-US" sz="1200" b="1">
                      <a:solidFill>
                        <a:srgbClr val="000000"/>
                      </a:solidFill>
                      <a:latin typeface="Arial" charset="0"/>
                    </a:rPr>
                    <a:t>-Actin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4658077" y="4768850"/>
                  <a:ext cx="3952875" cy="946413"/>
                </a:xfrm>
                <a:prstGeom prst="rect">
                  <a:avLst/>
                </a:prstGeom>
                <a:noFill/>
              </p:spPr>
              <p:txBody>
                <a:bodyPr lIns="0" rIns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pl-PL" sz="1200" b="1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   </a:t>
                  </a:r>
                  <a:r>
                    <a:rPr lang="pl-PL" sz="1200" b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         LPS                                    Zymosan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pl-PL" sz="1200" b="1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pl-PL" sz="1050" b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C57BL/6J     </a:t>
                  </a:r>
                  <a:r>
                    <a:rPr lang="pl-PL" sz="1050" b="1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C57BL/6J </a:t>
                  </a:r>
                  <a:r>
                    <a:rPr lang="pl-PL" sz="1050" b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         C57BL/6J        C57BL/6J </a:t>
                  </a:r>
                  <a:endParaRPr lang="pl-PL" sz="1050" b="1" baseline="3000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pl-PL" sz="1050" b="1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    </a:t>
                  </a:r>
                  <a:r>
                    <a:rPr lang="pl-PL" sz="1050" b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 </a:t>
                  </a:r>
                  <a:r>
                    <a:rPr lang="pl-PL" sz="1050" b="1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MyD88-KO      </a:t>
                  </a:r>
                  <a:r>
                    <a:rPr lang="pl-PL" sz="1050" b="1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</a:t>
                  </a:r>
                  <a:r>
                    <a:rPr lang="pl-PL" sz="1050" b="1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MyD88-KO         MyD88-KO      MyD88-KO</a:t>
                  </a:r>
                  <a:endParaRPr lang="en-US" sz="1050" b="1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05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4683477" y="5105400"/>
                  <a:ext cx="1793875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6629752" y="5105400"/>
                  <a:ext cx="1793875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37" name="TextBox 55"/>
                <p:cNvSpPr txBox="1">
                  <a:spLocks noChangeArrowheads="1"/>
                </p:cNvSpPr>
                <p:nvPr/>
              </p:nvSpPr>
              <p:spPr bwMode="auto">
                <a:xfrm>
                  <a:off x="4682866" y="6468186"/>
                  <a:ext cx="3775333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r>
                    <a:rPr lang="pl-PL" altLang="en-US" sz="1200" b="1">
                      <a:solidFill>
                        <a:srgbClr val="000000"/>
                      </a:solidFill>
                    </a:rPr>
                    <a:t> </a:t>
                  </a:r>
                  <a:r>
                    <a:rPr lang="pl-PL" altLang="en-US" sz="1200" b="1" smtClean="0">
                      <a:solidFill>
                        <a:srgbClr val="000000"/>
                      </a:solidFill>
                    </a:rPr>
                    <a:t>   </a:t>
                  </a:r>
                  <a:r>
                    <a:rPr lang="pl-PL" sz="1200" b="1" smtClean="0">
                      <a:solidFill>
                        <a:srgbClr val="000000"/>
                      </a:solidFill>
                    </a:rPr>
                    <a:t>BM</a:t>
                  </a:r>
                  <a:r>
                    <a:rPr lang="en-US" sz="1200" b="1">
                      <a:solidFill>
                        <a:srgbClr val="000000"/>
                      </a:solidFill>
                    </a:rPr>
                    <a:t>MNCs</a:t>
                  </a:r>
                  <a:r>
                    <a:rPr lang="pl-PL" altLang="en-US" sz="1200" b="1">
                      <a:solidFill>
                        <a:srgbClr val="000000"/>
                      </a:solidFill>
                    </a:rPr>
                    <a:t> </a:t>
                  </a:r>
                  <a:r>
                    <a:rPr lang="pl-PL" altLang="en-US" sz="1200" b="1" smtClean="0">
                      <a:solidFill>
                        <a:srgbClr val="000000"/>
                      </a:solidFill>
                    </a:rPr>
                    <a:t>         </a:t>
                  </a:r>
                  <a:r>
                    <a:rPr lang="en-US" sz="1200" b="1" smtClean="0">
                      <a:solidFill>
                        <a:srgbClr val="000000"/>
                      </a:solidFill>
                    </a:rPr>
                    <a:t>Sca</a:t>
                  </a:r>
                  <a:r>
                    <a:rPr lang="pl-PL" sz="1200" b="1">
                      <a:solidFill>
                        <a:srgbClr val="000000"/>
                      </a:solidFill>
                    </a:rPr>
                    <a:t>-</a:t>
                  </a:r>
                  <a:r>
                    <a:rPr lang="en-US" sz="1200" b="1">
                      <a:solidFill>
                        <a:srgbClr val="000000"/>
                      </a:solidFill>
                    </a:rPr>
                    <a:t>1</a:t>
                  </a:r>
                  <a:r>
                    <a:rPr lang="en-US" sz="1200" b="1" smtClean="0">
                      <a:solidFill>
                        <a:srgbClr val="000000"/>
                      </a:solidFill>
                    </a:rPr>
                    <a:t>+</a:t>
                  </a:r>
                  <a:r>
                    <a:rPr lang="pl-PL" altLang="en-US" sz="1200" b="1">
                      <a:solidFill>
                        <a:srgbClr val="000000"/>
                      </a:solidFill>
                    </a:rPr>
                    <a:t> </a:t>
                  </a:r>
                  <a:r>
                    <a:rPr lang="pl-PL" altLang="en-US" sz="1200" b="1" smtClean="0">
                      <a:solidFill>
                        <a:srgbClr val="000000"/>
                      </a:solidFill>
                    </a:rPr>
                    <a:t>               </a:t>
                  </a:r>
                  <a:r>
                    <a:rPr lang="pl-PL" sz="1200" b="1" smtClean="0">
                      <a:solidFill>
                        <a:srgbClr val="000000"/>
                      </a:solidFill>
                    </a:rPr>
                    <a:t>BM</a:t>
                  </a:r>
                  <a:r>
                    <a:rPr lang="en-US" sz="1200" b="1">
                      <a:solidFill>
                        <a:srgbClr val="000000"/>
                      </a:solidFill>
                    </a:rPr>
                    <a:t>MNCs</a:t>
                  </a:r>
                  <a:r>
                    <a:rPr lang="pl-PL" altLang="en-US" sz="1200" b="1">
                      <a:solidFill>
                        <a:srgbClr val="000000"/>
                      </a:solidFill>
                    </a:rPr>
                    <a:t>          </a:t>
                  </a:r>
                  <a:r>
                    <a:rPr lang="en-US" sz="1200" b="1">
                      <a:solidFill>
                        <a:srgbClr val="000000"/>
                      </a:solidFill>
                    </a:rPr>
                    <a:t>Sca</a:t>
                  </a:r>
                  <a:r>
                    <a:rPr lang="pl-PL" sz="1200" b="1">
                      <a:solidFill>
                        <a:srgbClr val="000000"/>
                      </a:solidFill>
                    </a:rPr>
                    <a:t>-</a:t>
                  </a:r>
                  <a:r>
                    <a:rPr lang="en-US" sz="1200" b="1">
                      <a:solidFill>
                        <a:srgbClr val="000000"/>
                      </a:solidFill>
                    </a:rPr>
                    <a:t>1+</a:t>
                  </a:r>
                  <a:endParaRPr lang="en-US" altLang="en-US" sz="1200" b="1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42" name="TextBox 41"/>
            <p:cNvSpPr txBox="1"/>
            <p:nvPr/>
          </p:nvSpPr>
          <p:spPr>
            <a:xfrm>
              <a:off x="0" y="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smtClean="0"/>
                <a:t>A</a:t>
              </a:r>
              <a:endParaRPr lang="en-US" b="1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0" y="2362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/>
                <a:t>B</a:t>
              </a:r>
              <a:endParaRPr lang="en-US" b="1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0" y="47360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/>
                <a:t>C</a:t>
              </a:r>
              <a:endParaRPr lang="en-US" b="1"/>
            </a:p>
          </p:txBody>
        </p:sp>
        <p:sp>
          <p:nvSpPr>
            <p:cNvPr id="49" name="TextBox 22"/>
            <p:cNvSpPr txBox="1">
              <a:spLocks noChangeArrowheads="1"/>
            </p:cNvSpPr>
            <p:nvPr/>
          </p:nvSpPr>
          <p:spPr bwMode="auto">
            <a:xfrm>
              <a:off x="933450" y="5238436"/>
              <a:ext cx="4872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pl-PL" altLang="en-US" sz="1600"/>
                <a:t>*</a:t>
              </a:r>
              <a:endParaRPr lang="en-US" altLang="en-US" sz="1600"/>
            </a:p>
          </p:txBody>
        </p:sp>
        <p:graphicFrame>
          <p:nvGraphicFramePr>
            <p:cNvPr id="57" name="Chart 5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8469112"/>
                </p:ext>
              </p:extLst>
            </p:nvPr>
          </p:nvGraphicFramePr>
          <p:xfrm>
            <a:off x="19050" y="4736068"/>
            <a:ext cx="4572000" cy="21219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sp>
          <p:nvSpPr>
            <p:cNvPr id="46" name="TextBox 45"/>
            <p:cNvSpPr txBox="1"/>
            <p:nvPr/>
          </p:nvSpPr>
          <p:spPr>
            <a:xfrm>
              <a:off x="1600200" y="6324600"/>
              <a:ext cx="457200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alpha val="0"/>
                </a:schemeClr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pl-PL" sz="1101" b="1">
                  <a:solidFill>
                    <a:prstClr val="black"/>
                  </a:solidFill>
                  <a:latin typeface="+mn-lt"/>
                  <a:cs typeface="+mn-cs"/>
                </a:rPr>
                <a:t>Sca-1</a:t>
              </a:r>
              <a:r>
                <a:rPr lang="pl-PL" baseline="30000" smtClean="0"/>
                <a:t>+</a:t>
              </a:r>
              <a:endParaRPr lang="en-US" baseline="3000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971800" y="6324600"/>
              <a:ext cx="457200" cy="184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alpha val="0"/>
                </a:schemeClr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pl-PL" sz="1101" b="1">
                  <a:solidFill>
                    <a:prstClr val="black"/>
                  </a:solidFill>
                  <a:latin typeface="+mn-lt"/>
                  <a:cs typeface="+mn-cs"/>
                </a:rPr>
                <a:t>Sca-1</a:t>
              </a:r>
              <a:r>
                <a:rPr lang="pl-PL" baseline="30000" smtClean="0"/>
                <a:t>+</a:t>
              </a:r>
              <a:endParaRPr lang="en-US" baseline="30000"/>
            </a:p>
          </p:txBody>
        </p:sp>
        <p:sp>
          <p:nvSpPr>
            <p:cNvPr id="59" name="TextBox 22"/>
            <p:cNvSpPr txBox="1">
              <a:spLocks noChangeArrowheads="1"/>
            </p:cNvSpPr>
            <p:nvPr/>
          </p:nvSpPr>
          <p:spPr bwMode="auto">
            <a:xfrm>
              <a:off x="1619250" y="5233533"/>
              <a:ext cx="4872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pl-PL" altLang="en-US" sz="1600"/>
                <a:t>*</a:t>
              </a:r>
              <a:endParaRPr lang="en-US" altLang="en-US" sz="1600"/>
            </a:p>
          </p:txBody>
        </p:sp>
        <p:sp>
          <p:nvSpPr>
            <p:cNvPr id="60" name="TextBox 22"/>
            <p:cNvSpPr txBox="1">
              <a:spLocks noChangeArrowheads="1"/>
            </p:cNvSpPr>
            <p:nvPr/>
          </p:nvSpPr>
          <p:spPr bwMode="auto">
            <a:xfrm>
              <a:off x="2332181" y="5224046"/>
              <a:ext cx="4872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pl-PL" altLang="en-US" sz="1600"/>
                <a:t>*</a:t>
              </a:r>
              <a:endParaRPr lang="en-US" altLang="en-US" sz="1600"/>
            </a:p>
          </p:txBody>
        </p:sp>
        <p:sp>
          <p:nvSpPr>
            <p:cNvPr id="61" name="TextBox 22"/>
            <p:cNvSpPr txBox="1">
              <a:spLocks noChangeArrowheads="1"/>
            </p:cNvSpPr>
            <p:nvPr/>
          </p:nvSpPr>
          <p:spPr bwMode="auto">
            <a:xfrm>
              <a:off x="3017981" y="5257800"/>
              <a:ext cx="4872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pl-PL" altLang="en-US" sz="1600"/>
                <a:t>*</a:t>
              </a:r>
              <a:endParaRPr lang="en-US" alt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2970117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105</Words>
  <Application>Microsoft Office PowerPoint</Application>
  <PresentationFormat>On-screen Show (4:3)</PresentationFormat>
  <Paragraphs>36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Labuser</dc:creator>
  <cp:lastModifiedBy>Mariusz Ratajczak</cp:lastModifiedBy>
  <cp:revision>6</cp:revision>
  <dcterms:created xsi:type="dcterms:W3CDTF">2016-06-10T20:48:04Z</dcterms:created>
  <dcterms:modified xsi:type="dcterms:W3CDTF">2016-06-14T03:56:35Z</dcterms:modified>
</cp:coreProperties>
</file>