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59" r:id="rId3"/>
    <p:sldId id="260" r:id="rId4"/>
    <p:sldId id="268" r:id="rId5"/>
    <p:sldId id="261" r:id="rId6"/>
    <p:sldId id="265" r:id="rId7"/>
    <p:sldId id="263" r:id="rId8"/>
    <p:sldId id="264" r:id="rId9"/>
    <p:sldId id="267" r:id="rId10"/>
    <p:sldId id="256" r:id="rId11"/>
  </p:sldIdLst>
  <p:sldSz cx="6858000" cy="9906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013" autoAdjust="0"/>
    <p:restoredTop sz="96806" autoAdjust="0"/>
  </p:normalViewPr>
  <p:slideViewPr>
    <p:cSldViewPr snapToGrid="0">
      <p:cViewPr>
        <p:scale>
          <a:sx n="112" d="100"/>
          <a:sy n="112" d="100"/>
        </p:scale>
        <p:origin x="-558" y="181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lasseur3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lasseur3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tilisateur\Documents\Papier%20LPP3\manuscrit%2018022015\Nouveau%20dossier\Data%20Zahia%20new.xlsx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tilisateur\Documents\Papier%20LPP3\manuscrit%2018022015\Nouveau%20dossier\Data%20Zahia%20new.xlsx" TargetMode="External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tilisateur\AppData\Local\Temp\IL1b%20January%2030%202014.xls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/>
      <c:barChart>
        <c:barDir val="col"/>
        <c:grouping val="clustered"/>
        <c:axId val="92530944"/>
        <c:axId val="93077504"/>
      </c:barChart>
      <c:catAx>
        <c:axId val="9253094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93077504"/>
        <c:crosses val="autoZero"/>
        <c:auto val="1"/>
        <c:lblAlgn val="ctr"/>
        <c:lblOffset val="100"/>
      </c:catAx>
      <c:valAx>
        <c:axId val="9307750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Relative LPP3 mRNA level</a:t>
                </a:r>
              </a:p>
            </c:rich>
          </c:tx>
          <c:layout/>
        </c:title>
        <c:numFmt formatCode="General" sourceLinked="1"/>
        <c:tickLblPos val="nextTo"/>
        <c:crossAx val="92530944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errBars>
            <c:errBarType val="both"/>
            <c:errValType val="cust"/>
            <c:plus>
              <c:numRef>
                <c:f>Feuil1!$F$6:$F$7</c:f>
                <c:numCache>
                  <c:formatCode>General</c:formatCode>
                  <c:ptCount val="2"/>
                  <c:pt idx="0">
                    <c:v>3.1398066744608419E-4</c:v>
                  </c:pt>
                  <c:pt idx="1">
                    <c:v>0.14475132617082886</c:v>
                  </c:pt>
                </c:numCache>
              </c:numRef>
            </c:plus>
            <c:minus>
              <c:numRef>
                <c:f>Feuil1!$F$6:$F$7</c:f>
                <c:numCache>
                  <c:formatCode>General</c:formatCode>
                  <c:ptCount val="2"/>
                  <c:pt idx="0">
                    <c:v>3.1398066744608419E-4</c:v>
                  </c:pt>
                  <c:pt idx="1">
                    <c:v>0.14475132617082886</c:v>
                  </c:pt>
                </c:numCache>
              </c:numRef>
            </c:minus>
          </c:errBars>
          <c:cat>
            <c:strRef>
              <c:f>Feuil1!$E$3:$E$4</c:f>
              <c:strCache>
                <c:ptCount val="2"/>
                <c:pt idx="0">
                  <c:v>siCTRL</c:v>
                </c:pt>
                <c:pt idx="1">
                  <c:v>siLPP3(2)</c:v>
                </c:pt>
              </c:strCache>
            </c:strRef>
          </c:cat>
          <c:val>
            <c:numRef>
              <c:f>Feuil1!$F$3:$F$4</c:f>
              <c:numCache>
                <c:formatCode>General</c:formatCode>
                <c:ptCount val="2"/>
                <c:pt idx="0">
                  <c:v>1.000284698344889</c:v>
                </c:pt>
                <c:pt idx="1">
                  <c:v>0.242853005812557</c:v>
                </c:pt>
              </c:numCache>
            </c:numRef>
          </c:val>
        </c:ser>
        <c:axId val="93113728"/>
        <c:axId val="93115520"/>
      </c:barChart>
      <c:catAx>
        <c:axId val="93113728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93115520"/>
        <c:crosses val="autoZero"/>
        <c:auto val="1"/>
        <c:lblAlgn val="ctr"/>
        <c:lblOffset val="100"/>
      </c:catAx>
      <c:valAx>
        <c:axId val="9311552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LPP3 mRNA (fold change of Ctrl)</a:t>
                </a:r>
              </a:p>
            </c:rich>
          </c:tx>
          <c:layout>
            <c:manualLayout>
              <c:xMode val="edge"/>
              <c:yMode val="edge"/>
              <c:x val="3.7650889556084491E-2"/>
              <c:y val="0.15185587183665925"/>
            </c:manualLayout>
          </c:layout>
        </c:title>
        <c:numFmt formatCode="General" sourceLinked="1"/>
        <c:tickLblPos val="nextTo"/>
        <c:crossAx val="93113728"/>
        <c:crosses val="autoZero"/>
        <c:crossBetween val="between"/>
      </c:valAx>
    </c:plotArea>
    <c:plotVisOnly val="1"/>
    <c:dispBlanksAs val="gap"/>
  </c:chart>
  <c:txPr>
    <a:bodyPr/>
    <a:lstStyle/>
    <a:p>
      <a:pPr>
        <a:defRPr b="1"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503156113750201"/>
          <c:y val="0.167013706620006"/>
          <c:w val="0.73436237825643658"/>
          <c:h val="0.66545530766989602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'IL1B overexpression'!$B$12:$C$12</c:f>
                <c:numCache>
                  <c:formatCode>General</c:formatCode>
                  <c:ptCount val="2"/>
                  <c:pt idx="0">
                    <c:v>3.3628696349763112E-3</c:v>
                  </c:pt>
                  <c:pt idx="1">
                    <c:v>0.21540015790033007</c:v>
                  </c:pt>
                </c:numCache>
              </c:numRef>
            </c:plus>
            <c:minus>
              <c:numRef>
                <c:f>'IL1B overexpression'!$B$12:$C$12</c:f>
                <c:numCache>
                  <c:formatCode>General</c:formatCode>
                  <c:ptCount val="2"/>
                  <c:pt idx="0">
                    <c:v>3.3628696349763112E-3</c:v>
                  </c:pt>
                  <c:pt idx="1">
                    <c:v>0.21540015790033007</c:v>
                  </c:pt>
                </c:numCache>
              </c:numRef>
            </c:minus>
          </c:errBars>
          <c:cat>
            <c:strRef>
              <c:f>'IL1B overexpression'!$B$10:$C$10</c:f>
              <c:strCache>
                <c:ptCount val="2"/>
                <c:pt idx="0">
                  <c:v>Ctrl</c:v>
                </c:pt>
                <c:pt idx="1">
                  <c:v>hLPP3</c:v>
                </c:pt>
              </c:strCache>
            </c:strRef>
          </c:cat>
          <c:val>
            <c:numRef>
              <c:f>'IL1B overexpression'!$B$11:$C$11</c:f>
              <c:numCache>
                <c:formatCode>General</c:formatCode>
                <c:ptCount val="2"/>
                <c:pt idx="0">
                  <c:v>1.0027550029467969</c:v>
                </c:pt>
                <c:pt idx="1">
                  <c:v>0.80366487022365563</c:v>
                </c:pt>
              </c:numCache>
            </c:numRef>
          </c:val>
        </c:ser>
        <c:axId val="92619904"/>
        <c:axId val="92621440"/>
      </c:barChart>
      <c:catAx>
        <c:axId val="92619904"/>
        <c:scaling>
          <c:orientation val="minMax"/>
        </c:scaling>
        <c:axPos val="b"/>
        <c:numFmt formatCode="General" sourceLinked="0"/>
        <c:maj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fr-FR"/>
          </a:p>
        </c:txPr>
        <c:crossAx val="92621440"/>
        <c:crosses val="autoZero"/>
        <c:auto val="1"/>
        <c:lblAlgn val="ctr"/>
        <c:lblOffset val="100"/>
      </c:catAx>
      <c:valAx>
        <c:axId val="92621440"/>
        <c:scaling>
          <c:orientation val="minMax"/>
        </c:scaling>
        <c:axPos val="l"/>
        <c:numFmt formatCode="General" sourceLinked="1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fr-FR"/>
          </a:p>
        </c:txPr>
        <c:crossAx val="92619904"/>
        <c:crosses val="autoZero"/>
        <c:crossBetween val="between"/>
      </c:valAx>
    </c:plotArea>
    <c:plotVisOnly val="1"/>
    <c:dispBlanksAs val="gap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1583072027500985"/>
          <c:y val="0.19479137223231721"/>
          <c:w val="0.7782695747102395"/>
          <c:h val="0.63767752989209703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'IL1B siRNA'!$B$12:$C$12</c:f>
                <c:numCache>
                  <c:formatCode>General</c:formatCode>
                  <c:ptCount val="2"/>
                  <c:pt idx="0">
                    <c:v>7.2863989582437533E-2</c:v>
                  </c:pt>
                  <c:pt idx="1">
                    <c:v>0.33334106732511665</c:v>
                  </c:pt>
                </c:numCache>
              </c:numRef>
            </c:plus>
            <c:minus>
              <c:numRef>
                <c:f>'IL1B siRNA'!$B$12:$C$12</c:f>
                <c:numCache>
                  <c:formatCode>General</c:formatCode>
                  <c:ptCount val="2"/>
                  <c:pt idx="0">
                    <c:v>7.2863989582437533E-2</c:v>
                  </c:pt>
                  <c:pt idx="1">
                    <c:v>0.33334106732511665</c:v>
                  </c:pt>
                </c:numCache>
              </c:numRef>
            </c:minus>
          </c:errBars>
          <c:cat>
            <c:strRef>
              <c:f>'IL1B siRNA'!$B$10:$C$10</c:f>
              <c:strCache>
                <c:ptCount val="2"/>
                <c:pt idx="0">
                  <c:v>siCtrl</c:v>
                </c:pt>
                <c:pt idx="1">
                  <c:v>siLPP3</c:v>
                </c:pt>
              </c:strCache>
            </c:strRef>
          </c:cat>
          <c:val>
            <c:numRef>
              <c:f>'IL1B siRNA'!$B$11:$C$11</c:f>
              <c:numCache>
                <c:formatCode>General</c:formatCode>
                <c:ptCount val="2"/>
                <c:pt idx="0">
                  <c:v>1.0048536085394297</c:v>
                </c:pt>
                <c:pt idx="1">
                  <c:v>4.3116290708965224</c:v>
                </c:pt>
              </c:numCache>
            </c:numRef>
          </c:val>
        </c:ser>
        <c:axId val="93755264"/>
        <c:axId val="93756800"/>
      </c:barChart>
      <c:catAx>
        <c:axId val="93755264"/>
        <c:scaling>
          <c:orientation val="minMax"/>
        </c:scaling>
        <c:axPos val="b"/>
        <c:numFmt formatCode="General" sourceLinked="0"/>
        <c:maj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fr-FR"/>
          </a:p>
        </c:txPr>
        <c:crossAx val="93756800"/>
        <c:crosses val="autoZero"/>
        <c:auto val="1"/>
        <c:lblAlgn val="ctr"/>
        <c:lblOffset val="100"/>
      </c:catAx>
      <c:valAx>
        <c:axId val="93756800"/>
        <c:scaling>
          <c:orientation val="minMax"/>
        </c:scaling>
        <c:axPos val="l"/>
        <c:numFmt formatCode="General" sourceLinked="1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fr-FR"/>
          </a:p>
        </c:txPr>
        <c:crossAx val="93755264"/>
        <c:crosses val="autoZero"/>
        <c:crossBetween val="between"/>
        <c:majorUnit val="1"/>
      </c:valAx>
    </c:plotArea>
    <c:plotVisOnly val="1"/>
    <c:dispBlanksAs val="gap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fr-FR" sz="140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46813146550044032"/>
          <c:y val="1.65364583333335E-2"/>
        </c:manualLayout>
      </c:layout>
    </c:title>
    <c:plotArea>
      <c:layout/>
      <c:barChart>
        <c:barDir val="col"/>
        <c:grouping val="clustered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Sheet0!$J$109:$J$110</c:f>
                <c:numCache>
                  <c:formatCode>General</c:formatCode>
                  <c:ptCount val="2"/>
                  <c:pt idx="0">
                    <c:v>0.38243797403987051</c:v>
                  </c:pt>
                  <c:pt idx="1">
                    <c:v>0.34598230486493636</c:v>
                  </c:pt>
                </c:numCache>
              </c:numRef>
            </c:plus>
            <c:minus>
              <c:numRef>
                <c:f>Sheet0!$J$109:$J$110</c:f>
                <c:numCache>
                  <c:formatCode>General</c:formatCode>
                  <c:ptCount val="2"/>
                  <c:pt idx="0">
                    <c:v>0.38243797403987051</c:v>
                  </c:pt>
                  <c:pt idx="1">
                    <c:v>0.34598230486493636</c:v>
                  </c:pt>
                </c:numCache>
              </c:numRef>
            </c:minus>
          </c:errBars>
          <c:val>
            <c:numRef>
              <c:f>Sheet0!$I$109:$I$110</c:f>
              <c:numCache>
                <c:formatCode>General</c:formatCode>
                <c:ptCount val="2"/>
                <c:pt idx="0">
                  <c:v>8.1724770572207568</c:v>
                </c:pt>
                <c:pt idx="1">
                  <c:v>8.3284405393338048</c:v>
                </c:pt>
              </c:numCache>
            </c:numRef>
          </c:val>
        </c:ser>
        <c:axId val="93797760"/>
        <c:axId val="93815936"/>
      </c:barChart>
      <c:catAx>
        <c:axId val="93797760"/>
        <c:scaling>
          <c:orientation val="minMax"/>
        </c:scaling>
        <c:axPos val="b"/>
        <c:majorTickMark val="none"/>
        <c:tickLblPos val="none"/>
        <c:spPr>
          <a:ln w="12700">
            <a:solidFill>
              <a:schemeClr val="tx1"/>
            </a:solidFill>
          </a:ln>
        </c:spPr>
        <c:crossAx val="93815936"/>
        <c:crosses val="autoZero"/>
        <c:auto val="1"/>
        <c:lblAlgn val="ctr"/>
        <c:lblOffset val="100"/>
      </c:catAx>
      <c:valAx>
        <c:axId val="93815936"/>
        <c:scaling>
          <c:orientation val="minMax"/>
          <c:max val="500"/>
          <c:min val="0"/>
        </c:scaling>
        <c:axPos val="l"/>
        <c:numFmt formatCode="General" sourceLinked="1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fr-FR"/>
          </a:p>
        </c:txPr>
        <c:crossAx val="93797760"/>
        <c:crosses val="autoZero"/>
        <c:crossBetween val="between"/>
      </c:valAx>
      <c:spPr>
        <a:ln>
          <a:noFill/>
        </a:ln>
      </c:spPr>
    </c:plotArea>
    <c:plotVisOnly val="1"/>
    <c:dispBlanksAs val="gap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C7A7F-5CBA-4AD9-981C-AD75691A1A90}" type="datetimeFigureOut">
              <a:rPr lang="fr-FR" smtClean="0"/>
              <a:pPr/>
              <a:t>08/09/2016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10FC03-35F8-4BC7-84F0-8B835611B8C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67372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Refaire le graph avec ctrl variation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0FC03-35F8-4BC7-84F0-8B835611B8C1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1741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0D40833-20FE-441A-BEA2-ACCEE0EE0C8F}" type="slidenum">
              <a:rPr lang="fr-FR" altLang="fr-FR" smtClean="0"/>
              <a:pPr/>
              <a:t>9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xmlns="" val="1452603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05D5-68A5-4DB6-9098-A34090757B05}" type="datetimeFigureOut">
              <a:rPr lang="fr-FR" smtClean="0"/>
              <a:pPr/>
              <a:t>08/09/2016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0C10D-515F-498E-8E68-B0C5644E1C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55914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05D5-68A5-4DB6-9098-A34090757B05}" type="datetimeFigureOut">
              <a:rPr lang="fr-FR" smtClean="0"/>
              <a:pPr/>
              <a:t>08/09/2016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0C10D-515F-498E-8E68-B0C5644E1C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56351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05D5-68A5-4DB6-9098-A34090757B05}" type="datetimeFigureOut">
              <a:rPr lang="fr-FR" smtClean="0"/>
              <a:pPr/>
              <a:t>08/09/2016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0C10D-515F-498E-8E68-B0C5644E1C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28674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05D5-68A5-4DB6-9098-A34090757B05}" type="datetimeFigureOut">
              <a:rPr lang="fr-FR" smtClean="0"/>
              <a:pPr/>
              <a:t>08/09/2016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0C10D-515F-498E-8E68-B0C5644E1C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8401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05D5-68A5-4DB6-9098-A34090757B05}" type="datetimeFigureOut">
              <a:rPr lang="fr-FR" smtClean="0"/>
              <a:pPr/>
              <a:t>08/09/2016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0C10D-515F-498E-8E68-B0C5644E1C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75791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05D5-68A5-4DB6-9098-A34090757B05}" type="datetimeFigureOut">
              <a:rPr lang="fr-FR" smtClean="0"/>
              <a:pPr/>
              <a:t>08/09/2016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0C10D-515F-498E-8E68-B0C5644E1C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1706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05D5-68A5-4DB6-9098-A34090757B05}" type="datetimeFigureOut">
              <a:rPr lang="fr-FR" smtClean="0"/>
              <a:pPr/>
              <a:t>08/09/2016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0C10D-515F-498E-8E68-B0C5644E1C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2580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05D5-68A5-4DB6-9098-A34090757B05}" type="datetimeFigureOut">
              <a:rPr lang="fr-FR" smtClean="0"/>
              <a:pPr/>
              <a:t>08/09/2016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0C10D-515F-498E-8E68-B0C5644E1C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42242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05D5-68A5-4DB6-9098-A34090757B05}" type="datetimeFigureOut">
              <a:rPr lang="fr-FR" smtClean="0"/>
              <a:pPr/>
              <a:t>08/09/2016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0C10D-515F-498E-8E68-B0C5644E1C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8229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05D5-68A5-4DB6-9098-A34090757B05}" type="datetimeFigureOut">
              <a:rPr lang="fr-FR" smtClean="0"/>
              <a:pPr/>
              <a:t>08/09/2016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0C10D-515F-498E-8E68-B0C5644E1C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1099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05D5-68A5-4DB6-9098-A34090757B05}" type="datetimeFigureOut">
              <a:rPr lang="fr-FR" smtClean="0"/>
              <a:pPr/>
              <a:t>08/09/2016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0C10D-515F-498E-8E68-B0C5644E1C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56374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B05D5-68A5-4DB6-9098-A34090757B05}" type="datetimeFigureOut">
              <a:rPr lang="fr-FR" smtClean="0"/>
              <a:pPr/>
              <a:t>08/09/2016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0C10D-515F-498E-8E68-B0C5644E1C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02091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e 14"/>
          <p:cNvGrpSpPr/>
          <p:nvPr/>
        </p:nvGrpSpPr>
        <p:grpSpPr>
          <a:xfrm>
            <a:off x="176213" y="350838"/>
            <a:ext cx="6538512" cy="5940822"/>
            <a:chOff x="176213" y="350838"/>
            <a:chExt cx="6538512" cy="5940822"/>
          </a:xfrm>
        </p:grpSpPr>
        <p:sp>
          <p:nvSpPr>
            <p:cNvPr id="2050" name="Rectangle 18"/>
            <p:cNvSpPr>
              <a:spLocks noChangeArrowheads="1"/>
            </p:cNvSpPr>
            <p:nvPr/>
          </p:nvSpPr>
          <p:spPr bwMode="auto">
            <a:xfrm>
              <a:off x="260350" y="350838"/>
              <a:ext cx="626427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GB" altLang="fr-FR" sz="1400" b="1" dirty="0">
                  <a:latin typeface="Arial" pitchFamily="34" charset="0"/>
                  <a:cs typeface="Arial" pitchFamily="34" charset="0"/>
                </a:rPr>
                <a:t>Figure S1. LPP3 expression in vascular </a:t>
              </a:r>
              <a:r>
                <a:rPr lang="en-GB" altLang="fr-FR" sz="1400" b="1" dirty="0" smtClean="0">
                  <a:latin typeface="Arial" pitchFamily="34" charset="0"/>
                  <a:cs typeface="Arial" pitchFamily="34" charset="0"/>
                </a:rPr>
                <a:t>cells </a:t>
              </a:r>
              <a:endParaRPr lang="fr-FR" altLang="fr-FR" sz="14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51" name="Image 3" descr="005-2-CD34(3gauche).bmp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213" y="1363796"/>
              <a:ext cx="3168650" cy="14824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52" name="ZoneTexte 7"/>
            <p:cNvSpPr txBox="1">
              <a:spLocks noChangeArrowheads="1"/>
            </p:cNvSpPr>
            <p:nvPr/>
          </p:nvSpPr>
          <p:spPr bwMode="auto">
            <a:xfrm>
              <a:off x="176214" y="1369087"/>
              <a:ext cx="6431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altLang="fr-FR" sz="1400" b="1" dirty="0">
                  <a:latin typeface="Arial" pitchFamily="34" charset="0"/>
                  <a:cs typeface="Arial" pitchFamily="34" charset="0"/>
                </a:rPr>
                <a:t>CD34</a:t>
              </a:r>
            </a:p>
          </p:txBody>
        </p:sp>
        <p:pic>
          <p:nvPicPr>
            <p:cNvPr id="2053" name="Image 5" descr="005-2-CD68per(3gauche).bmp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6213" y="3105945"/>
              <a:ext cx="3168650" cy="14824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54" name="ZoneTexte 35"/>
            <p:cNvSpPr txBox="1">
              <a:spLocks noChangeArrowheads="1"/>
            </p:cNvSpPr>
            <p:nvPr/>
          </p:nvSpPr>
          <p:spPr bwMode="auto">
            <a:xfrm>
              <a:off x="176213" y="3142457"/>
              <a:ext cx="6431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altLang="fr-FR" sz="1400" b="1" dirty="0">
                  <a:latin typeface="Arial" pitchFamily="34" charset="0"/>
                  <a:cs typeface="Arial" pitchFamily="34" charset="0"/>
                </a:rPr>
                <a:t>CD68</a:t>
              </a:r>
            </a:p>
          </p:txBody>
        </p:sp>
        <p:pic>
          <p:nvPicPr>
            <p:cNvPr id="2055" name="Image 6" descr="005-2-PPAP(3gauche).bmp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6213" y="4811978"/>
              <a:ext cx="3168650" cy="14755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56" name="ZoneTexte 33"/>
            <p:cNvSpPr txBox="1">
              <a:spLocks noChangeArrowheads="1"/>
            </p:cNvSpPr>
            <p:nvPr/>
          </p:nvSpPr>
          <p:spPr bwMode="auto">
            <a:xfrm>
              <a:off x="176213" y="4830896"/>
              <a:ext cx="63350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altLang="fr-FR" sz="1400" b="1">
                  <a:latin typeface="Arial" pitchFamily="34" charset="0"/>
                  <a:cs typeface="Arial" pitchFamily="34" charset="0"/>
                </a:rPr>
                <a:t>LPP3</a:t>
              </a:r>
            </a:p>
          </p:txBody>
        </p:sp>
        <p:pic>
          <p:nvPicPr>
            <p:cNvPr id="2057" name="Image 30" descr="005-2-AMLp(3gauche).bmp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98850" y="1358900"/>
              <a:ext cx="3215875" cy="150455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58" name="ZoneTexte 31"/>
            <p:cNvSpPr txBox="1">
              <a:spLocks noChangeArrowheads="1"/>
            </p:cNvSpPr>
            <p:nvPr/>
          </p:nvSpPr>
          <p:spPr bwMode="auto">
            <a:xfrm>
              <a:off x="3486150" y="1373981"/>
              <a:ext cx="77457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altLang="fr-FR" sz="1400" b="1" dirty="0">
                  <a:latin typeface="Symbol" pitchFamily="18" charset="2"/>
                  <a:cs typeface="Arial" pitchFamily="34" charset="0"/>
                </a:rPr>
                <a:t>a</a:t>
              </a:r>
              <a:r>
                <a:rPr lang="fr-FR" altLang="fr-FR" sz="1400" b="1" dirty="0">
                  <a:latin typeface="Arial" pitchFamily="34" charset="0"/>
                  <a:cs typeface="Arial" pitchFamily="34" charset="0"/>
                </a:rPr>
                <a:t>-</a:t>
              </a:r>
              <a:r>
                <a:rPr lang="fr-FR" altLang="fr-FR" sz="1400" b="1" dirty="0" err="1">
                  <a:latin typeface="Arial" pitchFamily="34" charset="0"/>
                  <a:cs typeface="Arial" pitchFamily="34" charset="0"/>
                </a:rPr>
                <a:t>actin</a:t>
              </a:r>
              <a:endParaRPr lang="fr-FR" altLang="fr-FR" sz="14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59" name="Image 28" descr="005-2-CD3(3gauche).bmp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00438" y="3111104"/>
              <a:ext cx="3202372" cy="14735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60" name="ZoneTexte 29"/>
            <p:cNvSpPr txBox="1">
              <a:spLocks noChangeArrowheads="1"/>
            </p:cNvSpPr>
            <p:nvPr/>
          </p:nvSpPr>
          <p:spPr bwMode="auto">
            <a:xfrm>
              <a:off x="3498850" y="3118247"/>
              <a:ext cx="5437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altLang="fr-FR" sz="1400" b="1" dirty="0">
                  <a:latin typeface="Arial" pitchFamily="34" charset="0"/>
                  <a:cs typeface="Arial" pitchFamily="34" charset="0"/>
                </a:rPr>
                <a:t>CD3</a:t>
              </a:r>
            </a:p>
          </p:txBody>
        </p:sp>
        <p:pic>
          <p:nvPicPr>
            <p:cNvPr id="2061" name="Picture 2" descr="E:\TMA_2014\TMA_Ewa_005-2_plaque\005-2-CTRLrabbit.bmp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05200" y="4809200"/>
              <a:ext cx="3162300" cy="14824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62" name="ZoneTexte 40"/>
            <p:cNvSpPr txBox="1">
              <a:spLocks noChangeArrowheads="1"/>
            </p:cNvSpPr>
            <p:nvPr/>
          </p:nvSpPr>
          <p:spPr bwMode="auto">
            <a:xfrm>
              <a:off x="3486151" y="4820442"/>
              <a:ext cx="132921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altLang="fr-FR" sz="1400" b="1" dirty="0" err="1">
                  <a:latin typeface="Arial" pitchFamily="34" charset="0"/>
                  <a:cs typeface="Arial" pitchFamily="34" charset="0"/>
                </a:rPr>
                <a:t>Rabbit</a:t>
              </a:r>
              <a:r>
                <a:rPr lang="fr-FR" altLang="fr-FR" sz="1400" b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altLang="fr-FR" sz="1400" b="1" dirty="0" err="1">
                  <a:latin typeface="Arial" pitchFamily="34" charset="0"/>
                  <a:cs typeface="Arial" pitchFamily="34" charset="0"/>
                </a:rPr>
                <a:t>serum</a:t>
              </a:r>
              <a:endParaRPr lang="fr-FR" altLang="fr-FR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22715" y="5156491"/>
            <a:ext cx="2648971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Initiation:</a:t>
            </a:r>
            <a:r>
              <a:rPr lang="en-GB" sz="1200" b="1" dirty="0"/>
              <a:t>    </a:t>
            </a:r>
          </a:p>
          <a:p>
            <a:pPr>
              <a:buFont typeface="Wingdings" pitchFamily="2" charset="2"/>
              <a:buChar char="§"/>
            </a:pPr>
            <a:r>
              <a:rPr lang="en-GB" sz="1200" b="1" dirty="0"/>
              <a:t> Vasodilatation</a:t>
            </a:r>
          </a:p>
          <a:p>
            <a:pPr>
              <a:buFont typeface="Wingdings" pitchFamily="2" charset="2"/>
              <a:buChar char="§"/>
            </a:pPr>
            <a:r>
              <a:rPr lang="en-GB" sz="1200" b="1" dirty="0"/>
              <a:t> Destabilisation of vascular wall</a:t>
            </a:r>
          </a:p>
          <a:p>
            <a:pPr>
              <a:buFont typeface="Wingdings" pitchFamily="2" charset="2"/>
              <a:buChar char="§"/>
            </a:pPr>
            <a:r>
              <a:rPr lang="en-GB" sz="1200" b="1" dirty="0"/>
              <a:t> Degradation of extracellular matrix</a:t>
            </a:r>
          </a:p>
          <a:p>
            <a:pPr>
              <a:buFont typeface="Wingdings" pitchFamily="2" charset="2"/>
              <a:buChar char="§"/>
            </a:pPr>
            <a:r>
              <a:rPr lang="en-GB" sz="1200" b="1" dirty="0"/>
              <a:t> Proliferation and migration of </a:t>
            </a:r>
            <a:r>
              <a:rPr lang="en-GB" sz="1200" b="1" dirty="0" smtClean="0"/>
              <a:t>ECs</a:t>
            </a:r>
            <a:endParaRPr lang="en-GB" sz="1200" b="1" dirty="0"/>
          </a:p>
        </p:txBody>
      </p:sp>
      <p:sp>
        <p:nvSpPr>
          <p:cNvPr id="7" name="Rectangle 6"/>
          <p:cNvSpPr/>
          <p:nvPr/>
        </p:nvSpPr>
        <p:spPr>
          <a:xfrm>
            <a:off x="3287818" y="5156492"/>
            <a:ext cx="2989891" cy="10156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Resolution:</a:t>
            </a:r>
            <a:r>
              <a:rPr lang="en-GB" sz="1200" b="1" dirty="0"/>
              <a:t>   </a:t>
            </a:r>
          </a:p>
          <a:p>
            <a:pPr>
              <a:buFont typeface="Wingdings" pitchFamily="2" charset="2"/>
              <a:buChar char="§"/>
            </a:pPr>
            <a:r>
              <a:rPr lang="en-GB" sz="1200" b="1" dirty="0"/>
              <a:t> Inhibition of migration and proliferation</a:t>
            </a:r>
          </a:p>
          <a:p>
            <a:pPr>
              <a:buFont typeface="Wingdings" pitchFamily="2" charset="2"/>
              <a:buChar char="§"/>
            </a:pPr>
            <a:r>
              <a:rPr lang="en-GB" sz="1200" b="1" dirty="0"/>
              <a:t> Reconstitution of extracellular matrix</a:t>
            </a:r>
          </a:p>
          <a:p>
            <a:pPr>
              <a:buFont typeface="Wingdings" pitchFamily="2" charset="2"/>
              <a:buChar char="§"/>
            </a:pPr>
            <a:r>
              <a:rPr lang="en-GB" sz="1200" b="1" dirty="0"/>
              <a:t> Formation of cellular junctions</a:t>
            </a:r>
          </a:p>
          <a:p>
            <a:pPr>
              <a:buFont typeface="Wingdings" pitchFamily="2" charset="2"/>
              <a:buChar char="§"/>
            </a:pPr>
            <a:r>
              <a:rPr lang="en-GB" sz="1200" b="1" dirty="0"/>
              <a:t> Assembly of </a:t>
            </a:r>
            <a:r>
              <a:rPr lang="en-GB" sz="1200" b="1" dirty="0" smtClean="0"/>
              <a:t>the vascular </a:t>
            </a:r>
            <a:r>
              <a:rPr lang="en-GB" sz="1200" b="1" dirty="0"/>
              <a:t>wall</a:t>
            </a:r>
          </a:p>
        </p:txBody>
      </p:sp>
      <p:sp>
        <p:nvSpPr>
          <p:cNvPr id="8" name="Rectangle 7"/>
          <p:cNvSpPr/>
          <p:nvPr/>
        </p:nvSpPr>
        <p:spPr>
          <a:xfrm>
            <a:off x="123605" y="4806861"/>
            <a:ext cx="11637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/>
              <a:t>Angiogenesis</a:t>
            </a:r>
            <a:endParaRPr lang="en-GB" sz="1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22715" y="270339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141381" y="44760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B</a:t>
            </a:r>
            <a:endParaRPr lang="fr-FR" b="1" dirty="0"/>
          </a:p>
        </p:txBody>
      </p:sp>
      <p:sp>
        <p:nvSpPr>
          <p:cNvPr id="13" name="Rectangle 12"/>
          <p:cNvSpPr/>
          <p:nvPr/>
        </p:nvSpPr>
        <p:spPr>
          <a:xfrm>
            <a:off x="180593" y="549590"/>
            <a:ext cx="19469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/>
              <a:t>Endothelial dysfunction</a:t>
            </a:r>
            <a:endParaRPr lang="en-GB" sz="14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095" y="6241041"/>
            <a:ext cx="6541477" cy="3641972"/>
          </a:xfrm>
          <a:prstGeom prst="rect">
            <a:avLst/>
          </a:prstGeom>
        </p:spPr>
      </p:pic>
      <p:sp>
        <p:nvSpPr>
          <p:cNvPr id="1840" name="ZoneTexte 1839"/>
          <p:cNvSpPr txBox="1"/>
          <p:nvPr/>
        </p:nvSpPr>
        <p:spPr>
          <a:xfrm>
            <a:off x="67446" y="14990"/>
            <a:ext cx="7001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Figure S10. </a:t>
            </a:r>
            <a:r>
              <a:rPr lang="en-GB" sz="1400" b="1" dirty="0" smtClean="0"/>
              <a:t>Graphical</a:t>
            </a:r>
            <a:r>
              <a:rPr lang="en-GB" sz="1400" dirty="0" smtClean="0"/>
              <a:t> </a:t>
            </a:r>
            <a:r>
              <a:rPr lang="en-US" sz="1400" b="1" dirty="0" smtClean="0"/>
              <a:t>summary of principal results explaining the function of LPP3 in HAECs.</a:t>
            </a:r>
            <a:endParaRPr lang="fr-FR" sz="14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8072" y="922622"/>
            <a:ext cx="6561855" cy="369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93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15888" y="194338"/>
            <a:ext cx="64087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fr-FR" sz="1400" b="1" dirty="0">
                <a:cs typeface="Times New Roman" pitchFamily="18" charset="0"/>
              </a:rPr>
              <a:t>Figure S2: </a:t>
            </a:r>
            <a:r>
              <a:rPr lang="en-GB" altLang="fr-FR" sz="1400" b="1" dirty="0">
                <a:cs typeface="Times New Roman" pitchFamily="18" charset="0"/>
              </a:rPr>
              <a:t> </a:t>
            </a:r>
            <a:r>
              <a:rPr lang="fr-FR" altLang="fr-FR" sz="1400" b="1" dirty="0" err="1">
                <a:cs typeface="Times New Roman" pitchFamily="18" charset="0"/>
              </a:rPr>
              <a:t>Silencing</a:t>
            </a:r>
            <a:r>
              <a:rPr lang="fr-FR" altLang="fr-FR" sz="1400" b="1" dirty="0">
                <a:cs typeface="Times New Roman" pitchFamily="18" charset="0"/>
              </a:rPr>
              <a:t> of LPP3 in </a:t>
            </a:r>
            <a:r>
              <a:rPr lang="fr-FR" altLang="fr-FR" sz="1400" b="1" dirty="0" err="1">
                <a:cs typeface="Times New Roman" pitchFamily="18" charset="0"/>
              </a:rPr>
              <a:t>HAECs</a:t>
            </a:r>
            <a:r>
              <a:rPr lang="fr-FR" altLang="fr-FR" sz="1400" b="1" dirty="0">
                <a:cs typeface="Times New Roman" pitchFamily="18" charset="0"/>
              </a:rPr>
              <a:t> </a:t>
            </a:r>
            <a:r>
              <a:rPr lang="fr-FR" altLang="fr-FR" sz="1400" b="1" dirty="0" err="1">
                <a:cs typeface="Times New Roman" pitchFamily="18" charset="0"/>
              </a:rPr>
              <a:t>with</a:t>
            </a:r>
            <a:r>
              <a:rPr lang="fr-FR" altLang="fr-FR" sz="1400" b="1" dirty="0">
                <a:cs typeface="Times New Roman" pitchFamily="18" charset="0"/>
              </a:rPr>
              <a:t> siLPP3 (2</a:t>
            </a:r>
            <a:r>
              <a:rPr lang="fr-FR" altLang="fr-FR" sz="1400" b="1" dirty="0" smtClean="0">
                <a:cs typeface="Times New Roman" pitchFamily="18" charset="0"/>
              </a:rPr>
              <a:t>)</a:t>
            </a:r>
            <a:endParaRPr lang="fr-FR" altLang="fr-FR" sz="1400" dirty="0"/>
          </a:p>
        </p:txBody>
      </p:sp>
      <p:graphicFrame>
        <p:nvGraphicFramePr>
          <p:cNvPr id="12" name="Graphique 11"/>
          <p:cNvGraphicFramePr>
            <a:graphicFrameLocks/>
          </p:cNvGraphicFramePr>
          <p:nvPr/>
        </p:nvGraphicFramePr>
        <p:xfrm>
          <a:off x="1304923" y="955027"/>
          <a:ext cx="3346100" cy="4187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e 5"/>
          <p:cNvGrpSpPr/>
          <p:nvPr/>
        </p:nvGrpSpPr>
        <p:grpSpPr>
          <a:xfrm>
            <a:off x="1809475" y="1371599"/>
            <a:ext cx="2092673" cy="3093802"/>
            <a:chOff x="1809475" y="1371599"/>
            <a:chExt cx="2092673" cy="3093802"/>
          </a:xfrm>
        </p:grpSpPr>
        <p:graphicFrame>
          <p:nvGraphicFramePr>
            <p:cNvPr id="14" name="Graphique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xmlns="" val="1048911489"/>
                </p:ext>
              </p:extLst>
            </p:nvPr>
          </p:nvGraphicFramePr>
          <p:xfrm>
            <a:off x="1809475" y="1371599"/>
            <a:ext cx="2092673" cy="309380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5" name="ZoneTexte 14"/>
            <p:cNvSpPr txBox="1"/>
            <p:nvPr/>
          </p:nvSpPr>
          <p:spPr>
            <a:xfrm>
              <a:off x="3236580" y="2905429"/>
              <a:ext cx="415497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**</a:t>
              </a:r>
              <a:endParaRPr lang="fr-F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e 29"/>
          <p:cNvGrpSpPr/>
          <p:nvPr/>
        </p:nvGrpSpPr>
        <p:grpSpPr>
          <a:xfrm>
            <a:off x="288925" y="251090"/>
            <a:ext cx="6453188" cy="7352108"/>
            <a:chOff x="288925" y="251090"/>
            <a:chExt cx="6453188" cy="7352108"/>
          </a:xfrm>
        </p:grpSpPr>
        <p:sp>
          <p:nvSpPr>
            <p:cNvPr id="4105" name="Rectangle 16"/>
            <p:cNvSpPr>
              <a:spLocks noChangeArrowheads="1"/>
            </p:cNvSpPr>
            <p:nvPr/>
          </p:nvSpPr>
          <p:spPr bwMode="auto">
            <a:xfrm>
              <a:off x="288925" y="251090"/>
              <a:ext cx="645318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GB" altLang="fr-FR" sz="1200" b="1" dirty="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rPr>
                <a:t>Figure </a:t>
              </a:r>
              <a:r>
                <a:rPr lang="en-GB" altLang="fr-FR" sz="1200" b="1" dirty="0" smtClean="0">
                  <a:latin typeface="Arial" pitchFamily="34" charset="0"/>
                  <a:cs typeface="Arial" pitchFamily="34" charset="0"/>
                </a:rPr>
                <a:t>S3.</a:t>
              </a:r>
              <a:r>
                <a:rPr lang="en-GB" altLang="fr-FR" sz="1200" b="1" dirty="0" smtClean="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fr-FR" sz="1200" b="1" dirty="0">
                  <a:latin typeface="Arial" pitchFamily="34" charset="0"/>
                  <a:cs typeface="Arial" pitchFamily="34" charset="0"/>
                </a:rPr>
                <a:t>LPP3 </a:t>
              </a:r>
              <a:r>
                <a:rPr lang="en-US" altLang="fr-FR" sz="1200" b="1" dirty="0" err="1">
                  <a:latin typeface="Arial" pitchFamily="34" charset="0"/>
                  <a:cs typeface="Arial" pitchFamily="34" charset="0"/>
                </a:rPr>
                <a:t>downregulates</a:t>
              </a:r>
              <a:r>
                <a:rPr lang="en-US" altLang="fr-FR" sz="1200" b="1" dirty="0">
                  <a:latin typeface="Arial" pitchFamily="34" charset="0"/>
                  <a:cs typeface="Arial" pitchFamily="34" charset="0"/>
                </a:rPr>
                <a:t> IL1B mRNA level but not cytokine secretion </a:t>
              </a:r>
              <a:r>
                <a:rPr lang="en-US" altLang="fr-FR" sz="1200" b="1" dirty="0" smtClean="0">
                  <a:latin typeface="Arial" pitchFamily="34" charset="0"/>
                  <a:cs typeface="Arial" pitchFamily="34" charset="0"/>
                </a:rPr>
                <a:t>HAECs</a:t>
              </a:r>
              <a:endParaRPr lang="fr-FR" altLang="fr-FR" sz="12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4" name="Graphique 3"/>
            <p:cNvGraphicFramePr/>
            <p:nvPr/>
          </p:nvGraphicFramePr>
          <p:xfrm>
            <a:off x="3861048" y="1520619"/>
            <a:ext cx="2305050" cy="2971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100" name="ZoneTexte 44"/>
            <p:cNvSpPr txBox="1">
              <a:spLocks noChangeArrowheads="1"/>
            </p:cNvSpPr>
            <p:nvPr/>
          </p:nvSpPr>
          <p:spPr bwMode="auto">
            <a:xfrm rot="16200000">
              <a:off x="-726808" y="2837534"/>
              <a:ext cx="297180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fr-FR" sz="1200" b="1" dirty="0" smtClean="0">
                  <a:latin typeface="Arial" pitchFamily="34" charset="0"/>
                  <a:cs typeface="Arial" pitchFamily="34" charset="0"/>
                </a:rPr>
                <a:t>IL1</a:t>
              </a:r>
              <a:r>
                <a:rPr lang="el-GR" altLang="fr-FR" sz="1200" b="1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fr-FR" altLang="fr-FR" sz="12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fr-FR" sz="1200" b="1" dirty="0" smtClean="0">
                  <a:latin typeface="Arial" pitchFamily="34" charset="0"/>
                  <a:cs typeface="Arial" pitchFamily="34" charset="0"/>
                </a:rPr>
                <a:t> mRNA (fold change of Ctrl)</a:t>
              </a:r>
              <a:r>
                <a:rPr lang="fr-FR" altLang="fr-FR" sz="1200" b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altLang="fr-FR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1" name="ZoneTexte 137"/>
            <p:cNvSpPr txBox="1">
              <a:spLocks noChangeAspect="1"/>
            </p:cNvSpPr>
            <p:nvPr/>
          </p:nvSpPr>
          <p:spPr bwMode="auto">
            <a:xfrm>
              <a:off x="2454726" y="2003558"/>
              <a:ext cx="3841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fr-FR" altLang="fr-FR" sz="1200" b="1" dirty="0">
                  <a:latin typeface="Arial" pitchFamily="34" charset="0"/>
                  <a:cs typeface="Arial" pitchFamily="34" charset="0"/>
                </a:rPr>
                <a:t>**</a:t>
              </a:r>
            </a:p>
          </p:txBody>
        </p:sp>
        <p:sp>
          <p:nvSpPr>
            <p:cNvPr id="4102" name="ZoneTexte 137"/>
            <p:cNvSpPr txBox="1">
              <a:spLocks noChangeAspect="1"/>
            </p:cNvSpPr>
            <p:nvPr/>
          </p:nvSpPr>
          <p:spPr bwMode="auto">
            <a:xfrm>
              <a:off x="5421313" y="2092988"/>
              <a:ext cx="50447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fr-FR" altLang="fr-FR" sz="1200" b="1" dirty="0">
                  <a:latin typeface="Arial" pitchFamily="34" charset="0"/>
                  <a:cs typeface="Arial" pitchFamily="34" charset="0"/>
                </a:rPr>
                <a:t>**</a:t>
              </a:r>
            </a:p>
          </p:txBody>
        </p:sp>
        <p:sp>
          <p:nvSpPr>
            <p:cNvPr id="4103" name="ZoneTexte 12"/>
            <p:cNvSpPr txBox="1">
              <a:spLocks noChangeArrowheads="1"/>
            </p:cNvSpPr>
            <p:nvPr/>
          </p:nvSpPr>
          <p:spPr bwMode="auto">
            <a:xfrm>
              <a:off x="1056223" y="1372245"/>
              <a:ext cx="31451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altLang="fr-FR" sz="1400" b="1" dirty="0"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4104" name="ZoneTexte 13"/>
            <p:cNvSpPr txBox="1">
              <a:spLocks noChangeArrowheads="1"/>
            </p:cNvSpPr>
            <p:nvPr/>
          </p:nvSpPr>
          <p:spPr bwMode="auto">
            <a:xfrm>
              <a:off x="3822744" y="1304347"/>
              <a:ext cx="31451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altLang="fr-FR" sz="1400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  <p:grpSp>
          <p:nvGrpSpPr>
            <p:cNvPr id="19" name="Groupe 18"/>
            <p:cNvGrpSpPr/>
            <p:nvPr/>
          </p:nvGrpSpPr>
          <p:grpSpPr>
            <a:xfrm>
              <a:off x="908720" y="1520619"/>
              <a:ext cx="2152650" cy="2971800"/>
              <a:chOff x="908720" y="1520619"/>
              <a:chExt cx="2152650" cy="2971800"/>
            </a:xfrm>
          </p:grpSpPr>
          <p:graphicFrame>
            <p:nvGraphicFramePr>
              <p:cNvPr id="3" name="Graphique 2"/>
              <p:cNvGraphicFramePr/>
              <p:nvPr/>
            </p:nvGraphicFramePr>
            <p:xfrm>
              <a:off x="908720" y="1520619"/>
              <a:ext cx="2152650" cy="29718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7" name="Rectangle 16"/>
              <p:cNvSpPr/>
              <p:nvPr/>
            </p:nvSpPr>
            <p:spPr>
              <a:xfrm>
                <a:off x="1749039" y="3549431"/>
                <a:ext cx="91155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/>
              </a:p>
            </p:txBody>
          </p:sp>
        </p:grpSp>
        <p:grpSp>
          <p:nvGrpSpPr>
            <p:cNvPr id="29" name="Groupe 28"/>
            <p:cNvGrpSpPr/>
            <p:nvPr/>
          </p:nvGrpSpPr>
          <p:grpSpPr>
            <a:xfrm>
              <a:off x="635841" y="4719108"/>
              <a:ext cx="2327841" cy="2884090"/>
              <a:chOff x="561410" y="4719108"/>
              <a:chExt cx="2327841" cy="2884090"/>
            </a:xfrm>
          </p:grpSpPr>
          <p:graphicFrame>
            <p:nvGraphicFramePr>
              <p:cNvPr id="2" name="Graphique 1"/>
              <p:cNvGraphicFramePr/>
              <p:nvPr/>
            </p:nvGraphicFramePr>
            <p:xfrm>
              <a:off x="836819" y="4874991"/>
              <a:ext cx="2052432" cy="249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4108" name="ZoneTexte 31"/>
              <p:cNvSpPr txBox="1">
                <a:spLocks noChangeArrowheads="1"/>
              </p:cNvSpPr>
              <p:nvPr/>
            </p:nvSpPr>
            <p:spPr bwMode="auto">
              <a:xfrm rot="16200000">
                <a:off x="-481263" y="6098859"/>
                <a:ext cx="254701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US" altLang="fr-FR" sz="1200" b="1" dirty="0">
                    <a:latin typeface="Arial" pitchFamily="34" charset="0"/>
                    <a:cs typeface="Arial" pitchFamily="34" charset="0"/>
                  </a:rPr>
                  <a:t>IL1</a:t>
                </a:r>
                <a:r>
                  <a:rPr lang="el-GR" altLang="fr-FR" sz="1200" b="1" dirty="0" smtClean="0">
                    <a:latin typeface="Arial" pitchFamily="34" charset="0"/>
                    <a:cs typeface="Arial" pitchFamily="34" charset="0"/>
                  </a:rPr>
                  <a:t>β</a:t>
                </a:r>
                <a:r>
                  <a:rPr lang="en-US" altLang="fr-FR" sz="1200" b="1" dirty="0" smtClean="0"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lang="en-US" altLang="fr-FR" sz="1200" b="1" dirty="0">
                    <a:latin typeface="Arial" pitchFamily="34" charset="0"/>
                    <a:cs typeface="Arial" pitchFamily="34" charset="0"/>
                  </a:rPr>
                  <a:t>(pg/ml)</a:t>
                </a:r>
              </a:p>
              <a:p>
                <a:pPr algn="ctr" eaLnBrk="1" hangingPunct="1"/>
                <a:r>
                  <a:rPr lang="en-US" altLang="fr-FR" sz="1200" b="1" dirty="0"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  <p:sp>
            <p:nvSpPr>
              <p:cNvPr id="4110" name="ZoneTexte 14"/>
              <p:cNvSpPr txBox="1">
                <a:spLocks noChangeArrowheads="1"/>
              </p:cNvSpPr>
              <p:nvPr/>
            </p:nvSpPr>
            <p:spPr bwMode="auto">
              <a:xfrm>
                <a:off x="922694" y="4719108"/>
                <a:ext cx="31451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fr-FR" altLang="fr-FR" sz="1400" b="1" dirty="0">
                    <a:latin typeface="Arial" pitchFamily="34" charset="0"/>
                    <a:cs typeface="Arial" pitchFamily="34" charset="0"/>
                  </a:rPr>
                  <a:t>C</a:t>
                </a:r>
              </a:p>
            </p:txBody>
          </p:sp>
          <p:sp>
            <p:nvSpPr>
              <p:cNvPr id="14" name="ZoneTexte 13"/>
              <p:cNvSpPr txBox="1"/>
              <p:nvPr/>
            </p:nvSpPr>
            <p:spPr bwMode="auto">
              <a:xfrm>
                <a:off x="1368426" y="7244828"/>
                <a:ext cx="44916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fr-FR" sz="1200" b="1" dirty="0">
                    <a:latin typeface="Arial" pitchFamily="34" charset="0"/>
                    <a:cs typeface="Arial" pitchFamily="34" charset="0"/>
                  </a:rPr>
                  <a:t>Ctrl</a:t>
                </a:r>
              </a:p>
            </p:txBody>
          </p:sp>
          <p:sp>
            <p:nvSpPr>
              <p:cNvPr id="15" name="ZoneTexte 14"/>
              <p:cNvSpPr txBox="1"/>
              <p:nvPr/>
            </p:nvSpPr>
            <p:spPr bwMode="auto">
              <a:xfrm>
                <a:off x="2052639" y="7231070"/>
                <a:ext cx="697627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fr-FR" sz="1200" b="1" dirty="0" smtClean="0">
                    <a:latin typeface="Arial" pitchFamily="34" charset="0"/>
                    <a:cs typeface="Arial" pitchFamily="34" charset="0"/>
                  </a:rPr>
                  <a:t>siLPP3</a:t>
                </a:r>
                <a:endParaRPr lang="fr-FR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1" name="Groupe 20"/>
              <p:cNvGrpSpPr/>
              <p:nvPr/>
            </p:nvGrpSpPr>
            <p:grpSpPr>
              <a:xfrm>
                <a:off x="1521588" y="6558033"/>
                <a:ext cx="1045028" cy="332503"/>
                <a:chOff x="2173184" y="1377544"/>
                <a:chExt cx="2256312" cy="332503"/>
              </a:xfrm>
            </p:grpSpPr>
            <p:cxnSp>
              <p:nvCxnSpPr>
                <p:cNvPr id="22" name="Connecteur droit 21"/>
                <p:cNvCxnSpPr/>
                <p:nvPr/>
              </p:nvCxnSpPr>
              <p:spPr>
                <a:xfrm>
                  <a:off x="2173184" y="1710047"/>
                  <a:ext cx="22563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ZoneTexte 22"/>
                <p:cNvSpPr txBox="1"/>
                <p:nvPr/>
              </p:nvSpPr>
              <p:spPr>
                <a:xfrm>
                  <a:off x="3087583" y="1377544"/>
                  <a:ext cx="71020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b="1" dirty="0" smtClean="0"/>
                    <a:t>ns</a:t>
                  </a:r>
                  <a:endParaRPr lang="fr-FR" sz="1200" b="1" dirty="0"/>
                </a:p>
              </p:txBody>
            </p:sp>
          </p:grpSp>
        </p:grpSp>
        <p:sp>
          <p:nvSpPr>
            <p:cNvPr id="27" name="ZoneTexte 44"/>
            <p:cNvSpPr txBox="1">
              <a:spLocks noChangeArrowheads="1"/>
            </p:cNvSpPr>
            <p:nvPr/>
          </p:nvSpPr>
          <p:spPr bwMode="auto">
            <a:xfrm rot="16200000">
              <a:off x="2160433" y="2879863"/>
              <a:ext cx="297180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fr-FR" sz="1200" b="1" dirty="0" smtClean="0">
                  <a:latin typeface="Arial" pitchFamily="34" charset="0"/>
                  <a:cs typeface="Arial" pitchFamily="34" charset="0"/>
                </a:rPr>
                <a:t>IL1</a:t>
              </a:r>
              <a:r>
                <a:rPr lang="el-GR" altLang="fr-FR" sz="1200" b="1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fr-FR" altLang="fr-FR" sz="12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fr-FR" sz="1200" b="1" dirty="0" smtClean="0">
                  <a:latin typeface="Arial" pitchFamily="34" charset="0"/>
                  <a:cs typeface="Arial" pitchFamily="34" charset="0"/>
                </a:rPr>
                <a:t> mRNA (fold change of Ctrl)</a:t>
              </a:r>
              <a:r>
                <a:rPr lang="fr-FR" altLang="fr-FR" sz="1200" b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altLang="fr-FR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97"/>
          <p:cNvSpPr/>
          <p:nvPr/>
        </p:nvSpPr>
        <p:spPr>
          <a:xfrm>
            <a:off x="196251" y="284860"/>
            <a:ext cx="63166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GB" altLang="fr-FR" sz="1400" b="1" dirty="0" smtClean="0"/>
              <a:t>Figure S4. </a:t>
            </a:r>
            <a:r>
              <a:rPr lang="en-GB" altLang="fr-FR" sz="1400" b="1" dirty="0" err="1" smtClean="0"/>
              <a:t>Overexpression</a:t>
            </a:r>
            <a:r>
              <a:rPr lang="en-GB" altLang="fr-FR" sz="1400" b="1" dirty="0" smtClean="0"/>
              <a:t> of </a:t>
            </a:r>
            <a:r>
              <a:rPr lang="en-US" altLang="fr-FR" sz="1400" b="1" dirty="0" smtClean="0"/>
              <a:t>LPP3 does not modify pro-inflammatory cytokines in HAECs</a:t>
            </a:r>
            <a:r>
              <a:rPr lang="en-US" altLang="fr-FR" sz="1400" dirty="0" smtClean="0"/>
              <a:t> </a:t>
            </a:r>
            <a:endParaRPr lang="fr-FR" altLang="fr-FR" sz="1400" dirty="0"/>
          </a:p>
        </p:txBody>
      </p:sp>
      <p:grpSp>
        <p:nvGrpSpPr>
          <p:cNvPr id="107" name="Groupe 106"/>
          <p:cNvGrpSpPr/>
          <p:nvPr/>
        </p:nvGrpSpPr>
        <p:grpSpPr>
          <a:xfrm>
            <a:off x="958807" y="1330037"/>
            <a:ext cx="4883193" cy="7231351"/>
            <a:chOff x="958807" y="1330037"/>
            <a:chExt cx="4883193" cy="7231351"/>
          </a:xfrm>
        </p:grpSpPr>
        <p:pic>
          <p:nvPicPr>
            <p:cNvPr id="61" name="Image 60" descr="FigS3 hLPP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76962" y="1484224"/>
              <a:ext cx="3749040" cy="2377440"/>
            </a:xfrm>
            <a:prstGeom prst="rect">
              <a:avLst/>
            </a:prstGeom>
          </p:spPr>
        </p:pic>
        <p:sp>
          <p:nvSpPr>
            <p:cNvPr id="62" name="ZoneTexte 61"/>
            <p:cNvSpPr txBox="1"/>
            <p:nvPr/>
          </p:nvSpPr>
          <p:spPr>
            <a:xfrm>
              <a:off x="1126489" y="1330037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fr-FR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1039446" y="4938155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fr-FR" sz="14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" name="Groupe 12"/>
            <p:cNvGrpSpPr/>
            <p:nvPr/>
          </p:nvGrpSpPr>
          <p:grpSpPr>
            <a:xfrm>
              <a:off x="2173184" y="1377544"/>
              <a:ext cx="2256312" cy="332503"/>
              <a:chOff x="2173184" y="1377544"/>
              <a:chExt cx="2256312" cy="332503"/>
            </a:xfrm>
          </p:grpSpPr>
          <p:cxnSp>
            <p:nvCxnSpPr>
              <p:cNvPr id="8" name="Connecteur droit 7"/>
              <p:cNvCxnSpPr/>
              <p:nvPr/>
            </p:nvCxnSpPr>
            <p:spPr>
              <a:xfrm>
                <a:off x="2173184" y="1710047"/>
                <a:ext cx="225631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ZoneTexte 11"/>
              <p:cNvSpPr txBox="1"/>
              <p:nvPr/>
            </p:nvSpPr>
            <p:spPr>
              <a:xfrm>
                <a:off x="2938722" y="1377544"/>
                <a:ext cx="3642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 smtClean="0">
                    <a:latin typeface="Arial" pitchFamily="34" charset="0"/>
                    <a:cs typeface="Arial" pitchFamily="34" charset="0"/>
                  </a:rPr>
                  <a:t>ns</a:t>
                </a:r>
                <a:endParaRPr lang="fr-FR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" name="Groupe 13"/>
            <p:cNvGrpSpPr/>
            <p:nvPr/>
          </p:nvGrpSpPr>
          <p:grpSpPr>
            <a:xfrm>
              <a:off x="3087585" y="6113806"/>
              <a:ext cx="1045028" cy="332503"/>
              <a:chOff x="2173184" y="1377544"/>
              <a:chExt cx="2256312" cy="332503"/>
            </a:xfrm>
          </p:grpSpPr>
          <p:cxnSp>
            <p:nvCxnSpPr>
              <p:cNvPr id="15" name="Connecteur droit 14"/>
              <p:cNvCxnSpPr/>
              <p:nvPr/>
            </p:nvCxnSpPr>
            <p:spPr>
              <a:xfrm>
                <a:off x="2173184" y="1710047"/>
                <a:ext cx="225631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ZoneTexte 15"/>
              <p:cNvSpPr txBox="1"/>
              <p:nvPr/>
            </p:nvSpPr>
            <p:spPr>
              <a:xfrm>
                <a:off x="2949838" y="1377544"/>
                <a:ext cx="7863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 smtClean="0">
                    <a:latin typeface="Arial" pitchFamily="34" charset="0"/>
                    <a:cs typeface="Arial" pitchFamily="34" charset="0"/>
                  </a:rPr>
                  <a:t>ns</a:t>
                </a:r>
                <a:endParaRPr lang="fr-FR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Groupe 19"/>
            <p:cNvGrpSpPr/>
            <p:nvPr/>
          </p:nvGrpSpPr>
          <p:grpSpPr>
            <a:xfrm>
              <a:off x="4332521" y="5660566"/>
              <a:ext cx="1045028" cy="332503"/>
              <a:chOff x="2173184" y="1377544"/>
              <a:chExt cx="2256312" cy="332503"/>
            </a:xfrm>
          </p:grpSpPr>
          <p:cxnSp>
            <p:nvCxnSpPr>
              <p:cNvPr id="21" name="Connecteur droit 20"/>
              <p:cNvCxnSpPr/>
              <p:nvPr/>
            </p:nvCxnSpPr>
            <p:spPr>
              <a:xfrm>
                <a:off x="2173184" y="1710047"/>
                <a:ext cx="225631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ZoneTexte 21"/>
              <p:cNvSpPr txBox="1"/>
              <p:nvPr/>
            </p:nvSpPr>
            <p:spPr>
              <a:xfrm>
                <a:off x="2812092" y="1377544"/>
                <a:ext cx="7863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 smtClean="0">
                    <a:latin typeface="Arial" pitchFamily="34" charset="0"/>
                    <a:cs typeface="Arial" pitchFamily="34" charset="0"/>
                  </a:rPr>
                  <a:t>ns</a:t>
                </a:r>
                <a:endParaRPr lang="fr-FR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3" name="Groupe 22"/>
            <p:cNvGrpSpPr/>
            <p:nvPr/>
          </p:nvGrpSpPr>
          <p:grpSpPr>
            <a:xfrm>
              <a:off x="1872344" y="6976746"/>
              <a:ext cx="1045028" cy="332503"/>
              <a:chOff x="2173184" y="1377544"/>
              <a:chExt cx="2256312" cy="332503"/>
            </a:xfrm>
          </p:grpSpPr>
          <p:cxnSp>
            <p:nvCxnSpPr>
              <p:cNvPr id="24" name="Connecteur droit 23"/>
              <p:cNvCxnSpPr/>
              <p:nvPr/>
            </p:nvCxnSpPr>
            <p:spPr>
              <a:xfrm>
                <a:off x="2173184" y="1710047"/>
                <a:ext cx="225631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ZoneTexte 24"/>
              <p:cNvSpPr txBox="1"/>
              <p:nvPr/>
            </p:nvSpPr>
            <p:spPr>
              <a:xfrm>
                <a:off x="2972795" y="1377544"/>
                <a:ext cx="7863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 smtClean="0">
                    <a:latin typeface="Arial" pitchFamily="34" charset="0"/>
                    <a:cs typeface="Arial" pitchFamily="34" charset="0"/>
                  </a:rPr>
                  <a:t>ns</a:t>
                </a:r>
                <a:endParaRPr lang="fr-FR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8" name="Groupe 107"/>
            <p:cNvGrpSpPr/>
            <p:nvPr/>
          </p:nvGrpSpPr>
          <p:grpSpPr>
            <a:xfrm>
              <a:off x="958807" y="5248275"/>
              <a:ext cx="4883193" cy="3313113"/>
              <a:chOff x="958807" y="5248275"/>
              <a:chExt cx="4883193" cy="3313113"/>
            </a:xfrm>
          </p:grpSpPr>
          <p:sp>
            <p:nvSpPr>
              <p:cNvPr id="1027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016000" y="5248275"/>
                <a:ext cx="4826000" cy="3313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29" name="Rectangle 5"/>
              <p:cNvSpPr>
                <a:spLocks noChangeArrowheads="1"/>
              </p:cNvSpPr>
              <p:nvPr/>
            </p:nvSpPr>
            <p:spPr bwMode="auto">
              <a:xfrm>
                <a:off x="1016000" y="5248275"/>
                <a:ext cx="4826000" cy="3313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1778000" y="5484813"/>
                <a:ext cx="3641725" cy="2420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31" name="Line 7"/>
              <p:cNvSpPr>
                <a:spLocks noChangeShapeType="1"/>
              </p:cNvSpPr>
              <p:nvPr/>
            </p:nvSpPr>
            <p:spPr bwMode="auto">
              <a:xfrm>
                <a:off x="1778000" y="7899400"/>
                <a:ext cx="3643313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32" name="Line 8"/>
              <p:cNvSpPr>
                <a:spLocks noChangeShapeType="1"/>
              </p:cNvSpPr>
              <p:nvPr/>
            </p:nvSpPr>
            <p:spPr bwMode="auto">
              <a:xfrm>
                <a:off x="2081213" y="7899400"/>
                <a:ext cx="1588" cy="523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33" name="Rectangle 9"/>
              <p:cNvSpPr>
                <a:spLocks noChangeArrowheads="1"/>
              </p:cNvSpPr>
              <p:nvPr/>
            </p:nvSpPr>
            <p:spPr bwMode="auto">
              <a:xfrm>
                <a:off x="1941513" y="7956550"/>
                <a:ext cx="209994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Ctrl</a:t>
                </a:r>
                <a:endParaRPr kumimoji="0" lang="fr-FR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034" name="Line 10"/>
              <p:cNvSpPr>
                <a:spLocks noChangeShapeType="1"/>
              </p:cNvSpPr>
              <p:nvPr/>
            </p:nvSpPr>
            <p:spPr bwMode="auto">
              <a:xfrm>
                <a:off x="2689225" y="7899400"/>
                <a:ext cx="1588" cy="523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35" name="Rectangle 11"/>
              <p:cNvSpPr>
                <a:spLocks noChangeArrowheads="1"/>
              </p:cNvSpPr>
              <p:nvPr/>
            </p:nvSpPr>
            <p:spPr bwMode="auto">
              <a:xfrm>
                <a:off x="2462213" y="7956550"/>
                <a:ext cx="357470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hLPP3</a:t>
                </a:r>
                <a:endParaRPr kumimoji="0" lang="fr-FR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036" name="Line 12"/>
              <p:cNvSpPr>
                <a:spLocks noChangeShapeType="1"/>
              </p:cNvSpPr>
              <p:nvPr/>
            </p:nvSpPr>
            <p:spPr bwMode="auto">
              <a:xfrm>
                <a:off x="3295650" y="7899400"/>
                <a:ext cx="1588" cy="523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3155950" y="7956550"/>
                <a:ext cx="209994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Ctrl</a:t>
                </a:r>
                <a:endParaRPr kumimoji="0" lang="fr-FR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auto">
              <a:xfrm>
                <a:off x="3903663" y="7899400"/>
                <a:ext cx="1588" cy="523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39" name="Rectangle 15"/>
              <p:cNvSpPr>
                <a:spLocks noChangeArrowheads="1"/>
              </p:cNvSpPr>
              <p:nvPr/>
            </p:nvSpPr>
            <p:spPr bwMode="auto">
              <a:xfrm>
                <a:off x="3676650" y="7956550"/>
                <a:ext cx="357470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hLPP3</a:t>
                </a:r>
                <a:endParaRPr kumimoji="0" lang="fr-FR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auto">
              <a:xfrm>
                <a:off x="4510088" y="7899400"/>
                <a:ext cx="1588" cy="523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41" name="Rectangle 17"/>
              <p:cNvSpPr>
                <a:spLocks noChangeArrowheads="1"/>
              </p:cNvSpPr>
              <p:nvPr/>
            </p:nvSpPr>
            <p:spPr bwMode="auto">
              <a:xfrm>
                <a:off x="4370388" y="7956550"/>
                <a:ext cx="209994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Ctrl</a:t>
                </a:r>
                <a:endParaRPr kumimoji="0" lang="fr-FR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/>
            </p:nvSpPr>
            <p:spPr bwMode="auto">
              <a:xfrm>
                <a:off x="5118100" y="7899400"/>
                <a:ext cx="1588" cy="523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/>
            </p:nvSpPr>
            <p:spPr bwMode="auto">
              <a:xfrm>
                <a:off x="4891088" y="7956550"/>
                <a:ext cx="357470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hLPP3</a:t>
                </a:r>
                <a:endParaRPr kumimoji="0" lang="fr-FR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/>
            </p:nvSpPr>
            <p:spPr bwMode="auto">
              <a:xfrm flipV="1">
                <a:off x="1778000" y="5484813"/>
                <a:ext cx="1588" cy="2414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45" name="Line 21"/>
              <p:cNvSpPr>
                <a:spLocks noChangeShapeType="1"/>
              </p:cNvSpPr>
              <p:nvPr/>
            </p:nvSpPr>
            <p:spPr bwMode="auto">
              <a:xfrm flipH="1">
                <a:off x="1727200" y="7899400"/>
                <a:ext cx="50800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46" name="Rectangle 22"/>
              <p:cNvSpPr>
                <a:spLocks noChangeArrowheads="1"/>
              </p:cNvSpPr>
              <p:nvPr/>
            </p:nvSpPr>
            <p:spPr bwMode="auto">
              <a:xfrm>
                <a:off x="1577975" y="7827963"/>
                <a:ext cx="72136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0</a:t>
                </a:r>
                <a:endParaRPr kumimoji="0" lang="fr-FR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auto">
              <a:xfrm flipH="1">
                <a:off x="1727200" y="7296150"/>
                <a:ext cx="50800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48" name="Rectangle 24"/>
              <p:cNvSpPr>
                <a:spLocks noChangeArrowheads="1"/>
              </p:cNvSpPr>
              <p:nvPr/>
            </p:nvSpPr>
            <p:spPr bwMode="auto">
              <a:xfrm>
                <a:off x="1366838" y="7223125"/>
                <a:ext cx="288541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5000</a:t>
                </a:r>
                <a:endParaRPr kumimoji="0" lang="fr-FR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/>
            </p:nvSpPr>
            <p:spPr bwMode="auto">
              <a:xfrm flipH="1">
                <a:off x="1727200" y="6692900"/>
                <a:ext cx="50800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50" name="Rectangle 26"/>
              <p:cNvSpPr>
                <a:spLocks noChangeArrowheads="1"/>
              </p:cNvSpPr>
              <p:nvPr/>
            </p:nvSpPr>
            <p:spPr bwMode="auto">
              <a:xfrm>
                <a:off x="1298575" y="6619875"/>
                <a:ext cx="360676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10000</a:t>
                </a:r>
                <a:endParaRPr kumimoji="0" lang="fr-FR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auto">
              <a:xfrm flipH="1">
                <a:off x="1727200" y="6088063"/>
                <a:ext cx="50800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52" name="Rectangle 28"/>
              <p:cNvSpPr>
                <a:spLocks noChangeArrowheads="1"/>
              </p:cNvSpPr>
              <p:nvPr/>
            </p:nvSpPr>
            <p:spPr bwMode="auto">
              <a:xfrm>
                <a:off x="1298575" y="6015038"/>
                <a:ext cx="360676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15000</a:t>
                </a:r>
                <a:endParaRPr kumimoji="0" lang="fr-FR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053" name="Line 29"/>
              <p:cNvSpPr>
                <a:spLocks noChangeShapeType="1"/>
              </p:cNvSpPr>
              <p:nvPr/>
            </p:nvSpPr>
            <p:spPr bwMode="auto">
              <a:xfrm flipH="1">
                <a:off x="1727200" y="5484813"/>
                <a:ext cx="50800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54" name="Rectangle 30"/>
              <p:cNvSpPr>
                <a:spLocks noChangeArrowheads="1"/>
              </p:cNvSpPr>
              <p:nvPr/>
            </p:nvSpPr>
            <p:spPr bwMode="auto">
              <a:xfrm>
                <a:off x="1298575" y="5411788"/>
                <a:ext cx="360676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20000</a:t>
                </a:r>
                <a:endParaRPr kumimoji="0" lang="fr-FR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055" name="Line 31"/>
              <p:cNvSpPr>
                <a:spLocks noChangeShapeType="1"/>
              </p:cNvSpPr>
              <p:nvPr/>
            </p:nvSpPr>
            <p:spPr bwMode="auto">
              <a:xfrm>
                <a:off x="2081213" y="7607300"/>
                <a:ext cx="1588" cy="1238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2030413" y="7607300"/>
                <a:ext cx="10160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0"/>
                  </a:cxn>
                  <a:cxn ang="0">
                    <a:pos x="0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6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2030413" y="7731125"/>
                <a:ext cx="10160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0"/>
                  </a:cxn>
                  <a:cxn ang="0">
                    <a:pos x="0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6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58" name="Oval 34"/>
              <p:cNvSpPr>
                <a:spLocks noChangeArrowheads="1"/>
              </p:cNvSpPr>
              <p:nvPr/>
            </p:nvSpPr>
            <p:spPr bwMode="auto">
              <a:xfrm>
                <a:off x="2054225" y="7597775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59" name="Oval 35"/>
              <p:cNvSpPr>
                <a:spLocks noChangeArrowheads="1"/>
              </p:cNvSpPr>
              <p:nvPr/>
            </p:nvSpPr>
            <p:spPr bwMode="auto">
              <a:xfrm>
                <a:off x="2054225" y="7488238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60" name="Oval 36"/>
              <p:cNvSpPr>
                <a:spLocks noChangeArrowheads="1"/>
              </p:cNvSpPr>
              <p:nvPr/>
            </p:nvSpPr>
            <p:spPr bwMode="auto">
              <a:xfrm>
                <a:off x="2054225" y="7794625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61" name="Oval 37"/>
              <p:cNvSpPr>
                <a:spLocks noChangeArrowheads="1"/>
              </p:cNvSpPr>
              <p:nvPr/>
            </p:nvSpPr>
            <p:spPr bwMode="auto">
              <a:xfrm>
                <a:off x="2136775" y="7777163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62" name="Oval 38"/>
              <p:cNvSpPr>
                <a:spLocks noChangeArrowheads="1"/>
              </p:cNvSpPr>
              <p:nvPr/>
            </p:nvSpPr>
            <p:spPr bwMode="auto">
              <a:xfrm>
                <a:off x="1971675" y="7551738"/>
                <a:ext cx="55563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63" name="Line 39"/>
              <p:cNvSpPr>
                <a:spLocks noChangeShapeType="1"/>
              </p:cNvSpPr>
              <p:nvPr/>
            </p:nvSpPr>
            <p:spPr bwMode="auto">
              <a:xfrm>
                <a:off x="1879600" y="7667625"/>
                <a:ext cx="404813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64" name="Line 40"/>
              <p:cNvSpPr>
                <a:spLocks noChangeShapeType="1"/>
              </p:cNvSpPr>
              <p:nvPr/>
            </p:nvSpPr>
            <p:spPr bwMode="auto">
              <a:xfrm>
                <a:off x="2689225" y="7586663"/>
                <a:ext cx="1588" cy="1301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2638425" y="7586663"/>
                <a:ext cx="100013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0"/>
                  </a:cxn>
                  <a:cxn ang="0">
                    <a:pos x="0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6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2638425" y="7716838"/>
                <a:ext cx="100013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0"/>
                  </a:cxn>
                  <a:cxn ang="0">
                    <a:pos x="0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6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67" name="Oval 43"/>
              <p:cNvSpPr>
                <a:spLocks noChangeArrowheads="1"/>
              </p:cNvSpPr>
              <p:nvPr/>
            </p:nvSpPr>
            <p:spPr bwMode="auto">
              <a:xfrm>
                <a:off x="2743200" y="7505700"/>
                <a:ext cx="55563" cy="55563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68" name="Oval 44"/>
              <p:cNvSpPr>
                <a:spLocks noChangeArrowheads="1"/>
              </p:cNvSpPr>
              <p:nvPr/>
            </p:nvSpPr>
            <p:spPr bwMode="auto">
              <a:xfrm>
                <a:off x="2660650" y="7524750"/>
                <a:ext cx="55563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69" name="Oval 45"/>
              <p:cNvSpPr>
                <a:spLocks noChangeArrowheads="1"/>
              </p:cNvSpPr>
              <p:nvPr/>
            </p:nvSpPr>
            <p:spPr bwMode="auto">
              <a:xfrm>
                <a:off x="2743200" y="7764463"/>
                <a:ext cx="55563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70" name="Oval 46"/>
              <p:cNvSpPr>
                <a:spLocks noChangeArrowheads="1"/>
              </p:cNvSpPr>
              <p:nvPr/>
            </p:nvSpPr>
            <p:spPr bwMode="auto">
              <a:xfrm>
                <a:off x="2660650" y="7804150"/>
                <a:ext cx="55563" cy="55563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71" name="Oval 47"/>
              <p:cNvSpPr>
                <a:spLocks noChangeArrowheads="1"/>
              </p:cNvSpPr>
              <p:nvPr/>
            </p:nvSpPr>
            <p:spPr bwMode="auto">
              <a:xfrm>
                <a:off x="2579688" y="7524750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72" name="Line 48"/>
              <p:cNvSpPr>
                <a:spLocks noChangeShapeType="1"/>
              </p:cNvSpPr>
              <p:nvPr/>
            </p:nvSpPr>
            <p:spPr bwMode="auto">
              <a:xfrm>
                <a:off x="2486025" y="7651750"/>
                <a:ext cx="404813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73" name="Line 49"/>
              <p:cNvSpPr>
                <a:spLocks noChangeShapeType="1"/>
              </p:cNvSpPr>
              <p:nvPr/>
            </p:nvSpPr>
            <p:spPr bwMode="auto">
              <a:xfrm>
                <a:off x="3295650" y="6726238"/>
                <a:ext cx="1588" cy="1397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74" name="Freeform 50"/>
              <p:cNvSpPr>
                <a:spLocks/>
              </p:cNvSpPr>
              <p:nvPr/>
            </p:nvSpPr>
            <p:spPr bwMode="auto">
              <a:xfrm>
                <a:off x="3244850" y="6726238"/>
                <a:ext cx="10160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0"/>
                  </a:cxn>
                  <a:cxn ang="0">
                    <a:pos x="0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6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75" name="Freeform 51"/>
              <p:cNvSpPr>
                <a:spLocks/>
              </p:cNvSpPr>
              <p:nvPr/>
            </p:nvSpPr>
            <p:spPr bwMode="auto">
              <a:xfrm>
                <a:off x="3244850" y="6865938"/>
                <a:ext cx="10160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0"/>
                  </a:cxn>
                  <a:cxn ang="0">
                    <a:pos x="0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6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76" name="Oval 52"/>
              <p:cNvSpPr>
                <a:spLocks noChangeArrowheads="1"/>
              </p:cNvSpPr>
              <p:nvPr/>
            </p:nvSpPr>
            <p:spPr bwMode="auto">
              <a:xfrm>
                <a:off x="3186113" y="6788150"/>
                <a:ext cx="55563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77" name="Oval 53"/>
              <p:cNvSpPr>
                <a:spLocks noChangeArrowheads="1"/>
              </p:cNvSpPr>
              <p:nvPr/>
            </p:nvSpPr>
            <p:spPr bwMode="auto">
              <a:xfrm>
                <a:off x="3351213" y="6613525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78" name="Oval 54"/>
              <p:cNvSpPr>
                <a:spLocks noChangeArrowheads="1"/>
              </p:cNvSpPr>
              <p:nvPr/>
            </p:nvSpPr>
            <p:spPr bwMode="auto">
              <a:xfrm>
                <a:off x="3268663" y="6996113"/>
                <a:ext cx="53975" cy="55563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79" name="Oval 55"/>
              <p:cNvSpPr>
                <a:spLocks noChangeArrowheads="1"/>
              </p:cNvSpPr>
              <p:nvPr/>
            </p:nvSpPr>
            <p:spPr bwMode="auto">
              <a:xfrm>
                <a:off x="3268663" y="6818313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80" name="Oval 56"/>
              <p:cNvSpPr>
                <a:spLocks noChangeArrowheads="1"/>
              </p:cNvSpPr>
              <p:nvPr/>
            </p:nvSpPr>
            <p:spPr bwMode="auto">
              <a:xfrm>
                <a:off x="3268663" y="6629400"/>
                <a:ext cx="53975" cy="55563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81" name="Line 57"/>
              <p:cNvSpPr>
                <a:spLocks noChangeShapeType="1"/>
              </p:cNvSpPr>
              <p:nvPr/>
            </p:nvSpPr>
            <p:spPr bwMode="auto">
              <a:xfrm>
                <a:off x="3094038" y="6796088"/>
                <a:ext cx="404813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82" name="Line 58"/>
              <p:cNvSpPr>
                <a:spLocks noChangeShapeType="1"/>
              </p:cNvSpPr>
              <p:nvPr/>
            </p:nvSpPr>
            <p:spPr bwMode="auto">
              <a:xfrm>
                <a:off x="3903663" y="6726238"/>
                <a:ext cx="1588" cy="1047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83" name="Freeform 59"/>
              <p:cNvSpPr>
                <a:spLocks/>
              </p:cNvSpPr>
              <p:nvPr/>
            </p:nvSpPr>
            <p:spPr bwMode="auto">
              <a:xfrm>
                <a:off x="3852863" y="6726238"/>
                <a:ext cx="100013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0"/>
                  </a:cxn>
                  <a:cxn ang="0">
                    <a:pos x="0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6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84" name="Freeform 60"/>
              <p:cNvSpPr>
                <a:spLocks/>
              </p:cNvSpPr>
              <p:nvPr/>
            </p:nvSpPr>
            <p:spPr bwMode="auto">
              <a:xfrm>
                <a:off x="3852863" y="6831013"/>
                <a:ext cx="100013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0"/>
                  </a:cxn>
                  <a:cxn ang="0">
                    <a:pos x="0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6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85" name="Oval 61"/>
              <p:cNvSpPr>
                <a:spLocks noChangeArrowheads="1"/>
              </p:cNvSpPr>
              <p:nvPr/>
            </p:nvSpPr>
            <p:spPr bwMode="auto">
              <a:xfrm>
                <a:off x="3875088" y="6719888"/>
                <a:ext cx="55563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86" name="Oval 62"/>
              <p:cNvSpPr>
                <a:spLocks noChangeArrowheads="1"/>
              </p:cNvSpPr>
              <p:nvPr/>
            </p:nvSpPr>
            <p:spPr bwMode="auto">
              <a:xfrm>
                <a:off x="3794125" y="6686550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87" name="Oval 63"/>
              <p:cNvSpPr>
                <a:spLocks noChangeArrowheads="1"/>
              </p:cNvSpPr>
              <p:nvPr/>
            </p:nvSpPr>
            <p:spPr bwMode="auto">
              <a:xfrm>
                <a:off x="3957638" y="6858000"/>
                <a:ext cx="55563" cy="55563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88" name="Oval 64"/>
              <p:cNvSpPr>
                <a:spLocks noChangeArrowheads="1"/>
              </p:cNvSpPr>
              <p:nvPr/>
            </p:nvSpPr>
            <p:spPr bwMode="auto">
              <a:xfrm>
                <a:off x="3875088" y="6886575"/>
                <a:ext cx="55563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89" name="Oval 65"/>
              <p:cNvSpPr>
                <a:spLocks noChangeArrowheads="1"/>
              </p:cNvSpPr>
              <p:nvPr/>
            </p:nvSpPr>
            <p:spPr bwMode="auto">
              <a:xfrm>
                <a:off x="3875088" y="6608763"/>
                <a:ext cx="55563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90" name="Line 66"/>
              <p:cNvSpPr>
                <a:spLocks noChangeShapeType="1"/>
              </p:cNvSpPr>
              <p:nvPr/>
            </p:nvSpPr>
            <p:spPr bwMode="auto">
              <a:xfrm>
                <a:off x="3700463" y="6778625"/>
                <a:ext cx="404813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91" name="Line 67"/>
              <p:cNvSpPr>
                <a:spLocks noChangeShapeType="1"/>
              </p:cNvSpPr>
              <p:nvPr/>
            </p:nvSpPr>
            <p:spPr bwMode="auto">
              <a:xfrm>
                <a:off x="4510088" y="6629400"/>
                <a:ext cx="1588" cy="3762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92" name="Freeform 68"/>
              <p:cNvSpPr>
                <a:spLocks/>
              </p:cNvSpPr>
              <p:nvPr/>
            </p:nvSpPr>
            <p:spPr bwMode="auto">
              <a:xfrm>
                <a:off x="4460875" y="6629400"/>
                <a:ext cx="100013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0"/>
                  </a:cxn>
                  <a:cxn ang="0">
                    <a:pos x="0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6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93" name="Freeform 69"/>
              <p:cNvSpPr>
                <a:spLocks/>
              </p:cNvSpPr>
              <p:nvPr/>
            </p:nvSpPr>
            <p:spPr bwMode="auto">
              <a:xfrm>
                <a:off x="4460875" y="7005638"/>
                <a:ext cx="100013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0"/>
                  </a:cxn>
                  <a:cxn ang="0">
                    <a:pos x="0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6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94" name="Oval 70"/>
              <p:cNvSpPr>
                <a:spLocks noChangeArrowheads="1"/>
              </p:cNvSpPr>
              <p:nvPr/>
            </p:nvSpPr>
            <p:spPr bwMode="auto">
              <a:xfrm>
                <a:off x="4483100" y="7226300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95" name="Oval 71"/>
              <p:cNvSpPr>
                <a:spLocks noChangeArrowheads="1"/>
              </p:cNvSpPr>
              <p:nvPr/>
            </p:nvSpPr>
            <p:spPr bwMode="auto">
              <a:xfrm>
                <a:off x="4483100" y="6413500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96" name="Oval 72"/>
              <p:cNvSpPr>
                <a:spLocks noChangeArrowheads="1"/>
              </p:cNvSpPr>
              <p:nvPr/>
            </p:nvSpPr>
            <p:spPr bwMode="auto">
              <a:xfrm>
                <a:off x="4565650" y="7162800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97" name="Oval 73"/>
              <p:cNvSpPr>
                <a:spLocks noChangeArrowheads="1"/>
              </p:cNvSpPr>
              <p:nvPr/>
            </p:nvSpPr>
            <p:spPr bwMode="auto">
              <a:xfrm>
                <a:off x="4483100" y="6842125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98" name="Oval 74"/>
              <p:cNvSpPr>
                <a:spLocks noChangeArrowheads="1"/>
              </p:cNvSpPr>
              <p:nvPr/>
            </p:nvSpPr>
            <p:spPr bwMode="auto">
              <a:xfrm>
                <a:off x="4483100" y="6310313"/>
                <a:ext cx="53975" cy="55563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099" name="Line 75"/>
              <p:cNvSpPr>
                <a:spLocks noChangeShapeType="1"/>
              </p:cNvSpPr>
              <p:nvPr/>
            </p:nvSpPr>
            <p:spPr bwMode="auto">
              <a:xfrm>
                <a:off x="4308475" y="6818313"/>
                <a:ext cx="404813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100" name="Line 76"/>
              <p:cNvSpPr>
                <a:spLocks noChangeShapeType="1"/>
              </p:cNvSpPr>
              <p:nvPr/>
            </p:nvSpPr>
            <p:spPr bwMode="auto">
              <a:xfrm>
                <a:off x="5118100" y="6332538"/>
                <a:ext cx="1588" cy="3857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5067300" y="6332538"/>
                <a:ext cx="100013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0"/>
                  </a:cxn>
                  <a:cxn ang="0">
                    <a:pos x="0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6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5067300" y="6718300"/>
                <a:ext cx="100013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0"/>
                  </a:cxn>
                  <a:cxn ang="0">
                    <a:pos x="0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6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103" name="Oval 79"/>
              <p:cNvSpPr>
                <a:spLocks noChangeArrowheads="1"/>
              </p:cNvSpPr>
              <p:nvPr/>
            </p:nvSpPr>
            <p:spPr bwMode="auto">
              <a:xfrm>
                <a:off x="5089525" y="6265863"/>
                <a:ext cx="55563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104" name="Oval 80"/>
              <p:cNvSpPr>
                <a:spLocks noChangeArrowheads="1"/>
              </p:cNvSpPr>
              <p:nvPr/>
            </p:nvSpPr>
            <p:spPr bwMode="auto">
              <a:xfrm>
                <a:off x="5172075" y="6251575"/>
                <a:ext cx="55563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105" name="Oval 81"/>
              <p:cNvSpPr>
                <a:spLocks noChangeArrowheads="1"/>
              </p:cNvSpPr>
              <p:nvPr/>
            </p:nvSpPr>
            <p:spPr bwMode="auto">
              <a:xfrm>
                <a:off x="5089525" y="6775450"/>
                <a:ext cx="55563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106" name="Oval 82"/>
              <p:cNvSpPr>
                <a:spLocks noChangeArrowheads="1"/>
              </p:cNvSpPr>
              <p:nvPr/>
            </p:nvSpPr>
            <p:spPr bwMode="auto">
              <a:xfrm>
                <a:off x="5089525" y="7115175"/>
                <a:ext cx="55563" cy="53975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107" name="Oval 83"/>
              <p:cNvSpPr>
                <a:spLocks noChangeArrowheads="1"/>
              </p:cNvSpPr>
              <p:nvPr/>
            </p:nvSpPr>
            <p:spPr bwMode="auto">
              <a:xfrm>
                <a:off x="5089525" y="6080125"/>
                <a:ext cx="55563" cy="55563"/>
              </a:xfrm>
              <a:prstGeom prst="ellipse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108" name="Line 84"/>
              <p:cNvSpPr>
                <a:spLocks noChangeShapeType="1"/>
              </p:cNvSpPr>
              <p:nvPr/>
            </p:nvSpPr>
            <p:spPr bwMode="auto">
              <a:xfrm>
                <a:off x="4914900" y="6524625"/>
                <a:ext cx="404813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109" name="Rectangle 85"/>
              <p:cNvSpPr>
                <a:spLocks noChangeArrowheads="1"/>
              </p:cNvSpPr>
              <p:nvPr/>
            </p:nvSpPr>
            <p:spPr bwMode="auto">
              <a:xfrm rot="16200000">
                <a:off x="509036" y="6592630"/>
                <a:ext cx="108420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Cytokine (</a:t>
                </a:r>
                <a:r>
                  <a:rPr kumimoji="0" lang="fr-FR" sz="12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pg</a:t>
                </a:r>
                <a:r>
                  <a:rPr kumimoji="0" lang="fr-FR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/ml)</a:t>
                </a:r>
                <a:endParaRPr kumimoji="0" lang="fr-F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110" name="Line 86"/>
              <p:cNvSpPr>
                <a:spLocks noChangeShapeType="1"/>
              </p:cNvSpPr>
              <p:nvPr/>
            </p:nvSpPr>
            <p:spPr bwMode="auto">
              <a:xfrm>
                <a:off x="1962150" y="8210550"/>
                <a:ext cx="911225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111" name="Line 87"/>
              <p:cNvSpPr>
                <a:spLocks noChangeShapeType="1"/>
              </p:cNvSpPr>
              <p:nvPr/>
            </p:nvSpPr>
            <p:spPr bwMode="auto">
              <a:xfrm>
                <a:off x="3171825" y="8213725"/>
                <a:ext cx="90963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112" name="Line 88"/>
              <p:cNvSpPr>
                <a:spLocks noChangeShapeType="1"/>
              </p:cNvSpPr>
              <p:nvPr/>
            </p:nvSpPr>
            <p:spPr bwMode="auto">
              <a:xfrm>
                <a:off x="4387850" y="8207375"/>
                <a:ext cx="911225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 b="1">
                  <a:cs typeface="Arial" pitchFamily="34" charset="0"/>
                </a:endParaRPr>
              </a:p>
            </p:txBody>
          </p:sp>
          <p:sp>
            <p:nvSpPr>
              <p:cNvPr id="1113" name="Rectangle 89"/>
              <p:cNvSpPr>
                <a:spLocks noChangeArrowheads="1"/>
              </p:cNvSpPr>
              <p:nvPr/>
            </p:nvSpPr>
            <p:spPr bwMode="auto">
              <a:xfrm>
                <a:off x="2281238" y="8232775"/>
                <a:ext cx="168316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IL6</a:t>
                </a:r>
                <a:endParaRPr kumimoji="0" lang="fr-FR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114" name="Rectangle 90"/>
              <p:cNvSpPr>
                <a:spLocks noChangeArrowheads="1"/>
              </p:cNvSpPr>
              <p:nvPr/>
            </p:nvSpPr>
            <p:spPr bwMode="auto">
              <a:xfrm>
                <a:off x="3498850" y="8234363"/>
                <a:ext cx="168316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IL8</a:t>
                </a:r>
                <a:endParaRPr kumimoji="0" lang="fr-FR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115" name="Rectangle 91"/>
              <p:cNvSpPr>
                <a:spLocks noChangeArrowheads="1"/>
              </p:cNvSpPr>
              <p:nvPr/>
            </p:nvSpPr>
            <p:spPr bwMode="auto">
              <a:xfrm>
                <a:off x="4497388" y="8220075"/>
                <a:ext cx="689291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itchFamily="34" charset="0"/>
                  </a:rPr>
                  <a:t>MCP1/CCL2</a:t>
                </a:r>
                <a:endParaRPr kumimoji="0" lang="fr-FR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/>
          <p:cNvGrpSpPr/>
          <p:nvPr/>
        </p:nvGrpSpPr>
        <p:grpSpPr>
          <a:xfrm>
            <a:off x="1130767" y="1676400"/>
            <a:ext cx="4596464" cy="7062242"/>
            <a:chOff x="1130767" y="1676400"/>
            <a:chExt cx="4596464" cy="7062242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30767" y="5451492"/>
              <a:ext cx="4596464" cy="3287150"/>
            </a:xfrm>
            <a:prstGeom prst="rect">
              <a:avLst/>
            </a:prstGeom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7288" y="1676400"/>
              <a:ext cx="4541837" cy="324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170410" y="226757"/>
            <a:ext cx="64531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altLang="fr-FR" sz="1400" b="1" dirty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GB" altLang="fr-FR" sz="1400" b="1" dirty="0" smtClean="0">
                <a:latin typeface="Arial" pitchFamily="34" charset="0"/>
                <a:cs typeface="Arial" pitchFamily="34" charset="0"/>
              </a:rPr>
              <a:t>S5. </a:t>
            </a:r>
            <a:r>
              <a:rPr lang="en-US" altLang="fr-FR" sz="1400" b="1" dirty="0">
                <a:latin typeface="Arial" pitchFamily="34" charset="0"/>
                <a:cs typeface="Arial" pitchFamily="34" charset="0"/>
              </a:rPr>
              <a:t>LPP3 </a:t>
            </a:r>
            <a:r>
              <a:rPr lang="en-US" altLang="fr-FR" sz="1400" b="1" dirty="0" err="1">
                <a:latin typeface="Arial" pitchFamily="34" charset="0"/>
                <a:cs typeface="Arial" pitchFamily="34" charset="0"/>
              </a:rPr>
              <a:t>dowregulates</a:t>
            </a:r>
            <a:r>
              <a:rPr lang="en-US" altLang="fr-FR" sz="1400" b="1" dirty="0">
                <a:latin typeface="Arial" pitchFamily="34" charset="0"/>
                <a:cs typeface="Arial" pitchFamily="34" charset="0"/>
              </a:rPr>
              <a:t> PLA2G4A and PTGS2 expression in HAECs</a:t>
            </a:r>
            <a:endParaRPr lang="fr-FR" altLang="fr-F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12"/>
          <p:cNvSpPr txBox="1">
            <a:spLocks noChangeArrowheads="1"/>
          </p:cNvSpPr>
          <p:nvPr/>
        </p:nvSpPr>
        <p:spPr bwMode="auto">
          <a:xfrm>
            <a:off x="4108308" y="7503071"/>
            <a:ext cx="4111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fr-FR" sz="2000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23" name="ZoneTexte 13"/>
          <p:cNvSpPr txBox="1">
            <a:spLocks noChangeArrowheads="1"/>
          </p:cNvSpPr>
          <p:nvPr/>
        </p:nvSpPr>
        <p:spPr bwMode="auto">
          <a:xfrm>
            <a:off x="4076020" y="1960180"/>
            <a:ext cx="203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fr-FR" sz="2000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24" name="ZoneTexte 14"/>
          <p:cNvSpPr txBox="1">
            <a:spLocks noChangeArrowheads="1"/>
          </p:cNvSpPr>
          <p:nvPr/>
        </p:nvSpPr>
        <p:spPr bwMode="auto">
          <a:xfrm>
            <a:off x="2540384" y="3400705"/>
            <a:ext cx="2874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fr-FR" sz="2000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25" name="ZoneTexte 17"/>
          <p:cNvSpPr txBox="1">
            <a:spLocks noChangeArrowheads="1"/>
          </p:cNvSpPr>
          <p:nvPr/>
        </p:nvSpPr>
        <p:spPr bwMode="auto">
          <a:xfrm rot="16200000">
            <a:off x="-302101" y="2728924"/>
            <a:ext cx="25745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altLang="fr-FR" sz="1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fr-FR" altLang="fr-F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852550" y="4548250"/>
            <a:ext cx="3562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491167" y="6790266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ns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194789" y="176183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177856" y="546177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Rectangle 51"/>
          <p:cNvSpPr>
            <a:spLocks noChangeArrowheads="1"/>
          </p:cNvSpPr>
          <p:nvPr/>
        </p:nvSpPr>
        <p:spPr bwMode="auto">
          <a:xfrm>
            <a:off x="360364" y="182326"/>
            <a:ext cx="55895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fr-FR" sz="1400" b="1" dirty="0">
                <a:cs typeface="Times New Roman" pitchFamily="18" charset="0"/>
              </a:rPr>
              <a:t>Figure </a:t>
            </a:r>
            <a:r>
              <a:rPr lang="en-US" altLang="fr-FR" sz="1400" b="1" dirty="0" smtClean="0">
                <a:cs typeface="Times New Roman" pitchFamily="18" charset="0"/>
              </a:rPr>
              <a:t>S6. </a:t>
            </a:r>
            <a:r>
              <a:rPr lang="en-US" altLang="fr-FR" sz="1400" b="1" dirty="0">
                <a:cs typeface="Times New Roman" pitchFamily="18" charset="0"/>
              </a:rPr>
              <a:t>Effect of LPP3 on HAECs </a:t>
            </a:r>
            <a:r>
              <a:rPr lang="en-US" altLang="fr-FR" sz="1400" b="1" dirty="0" smtClean="0">
                <a:cs typeface="Times New Roman" pitchFamily="18" charset="0"/>
              </a:rPr>
              <a:t>proliferation.</a:t>
            </a:r>
            <a:endParaRPr lang="fr-FR" altLang="fr-FR" sz="1400" dirty="0"/>
          </a:p>
        </p:txBody>
      </p:sp>
      <p:sp>
        <p:nvSpPr>
          <p:cNvPr id="6156" name="ZoneTexte 48"/>
          <p:cNvSpPr txBox="1">
            <a:spLocks noChangeArrowheads="1"/>
          </p:cNvSpPr>
          <p:nvPr/>
        </p:nvSpPr>
        <p:spPr bwMode="auto">
          <a:xfrm>
            <a:off x="945458" y="3512942"/>
            <a:ext cx="332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r-FR" altLang="fr-FR" sz="1600" b="1" dirty="0" smtClean="0">
                <a:latin typeface="Arial" pitchFamily="34" charset="0"/>
                <a:cs typeface="Arial" pitchFamily="34" charset="0"/>
              </a:rPr>
              <a:t>B</a:t>
            </a:r>
            <a:endParaRPr lang="fr-FR" altLang="fr-F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55" name="ZoneTexte 47"/>
          <p:cNvSpPr txBox="1">
            <a:spLocks noChangeArrowheads="1"/>
          </p:cNvSpPr>
          <p:nvPr/>
        </p:nvSpPr>
        <p:spPr bwMode="auto">
          <a:xfrm>
            <a:off x="946759" y="550694"/>
            <a:ext cx="332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r-FR" altLang="fr-FR" sz="1600" b="1" dirty="0" smtClean="0">
                <a:latin typeface="Arial" pitchFamily="34" charset="0"/>
                <a:cs typeface="Arial" pitchFamily="34" charset="0"/>
              </a:rPr>
              <a:t>A</a:t>
            </a:r>
            <a:endParaRPr lang="fr-FR" altLang="fr-F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ZoneTexte 49"/>
          <p:cNvSpPr txBox="1">
            <a:spLocks noChangeArrowheads="1"/>
          </p:cNvSpPr>
          <p:nvPr/>
        </p:nvSpPr>
        <p:spPr bwMode="auto">
          <a:xfrm>
            <a:off x="945520" y="6432473"/>
            <a:ext cx="332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r-FR" altLang="fr-FR" sz="1600" b="1" dirty="0" smtClean="0">
                <a:latin typeface="Arial" pitchFamily="34" charset="0"/>
                <a:cs typeface="Arial" pitchFamily="34" charset="0"/>
              </a:rPr>
              <a:t>C</a:t>
            </a:r>
            <a:endParaRPr lang="fr-FR" altLang="fr-FR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8" name="Image 87" descr="siRNA BrD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5124" y="712527"/>
            <a:ext cx="3785616" cy="2667000"/>
          </a:xfrm>
          <a:prstGeom prst="rect">
            <a:avLst/>
          </a:prstGeom>
        </p:spPr>
      </p:pic>
      <p:grpSp>
        <p:nvGrpSpPr>
          <p:cNvPr id="10" name="Groupe 9"/>
          <p:cNvGrpSpPr/>
          <p:nvPr/>
        </p:nvGrpSpPr>
        <p:grpSpPr>
          <a:xfrm>
            <a:off x="2030682" y="864912"/>
            <a:ext cx="1045028" cy="332503"/>
            <a:chOff x="2173184" y="1377544"/>
            <a:chExt cx="2256312" cy="332503"/>
          </a:xfrm>
        </p:grpSpPr>
        <p:cxnSp>
          <p:nvCxnSpPr>
            <p:cNvPr id="11" name="Connecteur droit 10"/>
            <p:cNvCxnSpPr/>
            <p:nvPr/>
          </p:nvCxnSpPr>
          <p:spPr>
            <a:xfrm>
              <a:off x="2173184" y="1710047"/>
              <a:ext cx="225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3087583" y="1377544"/>
              <a:ext cx="786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ns</a:t>
              </a:r>
              <a:endParaRPr lang="fr-FR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4" name="Connecteur droit 13"/>
          <p:cNvCxnSpPr/>
          <p:nvPr/>
        </p:nvCxnSpPr>
        <p:spPr>
          <a:xfrm>
            <a:off x="3503222" y="1221166"/>
            <a:ext cx="104502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3855483" y="888663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*</a:t>
            </a:r>
            <a:endParaRPr lang="fr-FR" sz="1600" b="1" dirty="0"/>
          </a:p>
        </p:txBody>
      </p:sp>
      <p:pic>
        <p:nvPicPr>
          <p:cNvPr id="17" name="Image 16" descr="FigS6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5124" y="3764280"/>
            <a:ext cx="3785616" cy="2377440"/>
          </a:xfrm>
          <a:prstGeom prst="rect">
            <a:avLst/>
          </a:prstGeom>
        </p:spPr>
      </p:pic>
      <p:pic>
        <p:nvPicPr>
          <p:cNvPr id="18" name="Image 17" descr="FigS6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45124" y="6653110"/>
            <a:ext cx="3456432" cy="3169920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3138638" y="370524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**</a:t>
            </a:r>
            <a:endParaRPr lang="fr-FR" sz="1600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2630638" y="7046752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*</a:t>
            </a:r>
            <a:endParaRPr lang="fr-FR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9" name="ZoneTexte 42"/>
          <p:cNvSpPr txBox="1">
            <a:spLocks noChangeArrowheads="1"/>
          </p:cNvSpPr>
          <p:nvPr/>
        </p:nvSpPr>
        <p:spPr bwMode="auto">
          <a:xfrm>
            <a:off x="859809" y="7778623"/>
            <a:ext cx="3145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r-FR" altLang="fr-FR" sz="14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7173" name="Rectangle 17"/>
          <p:cNvSpPr>
            <a:spLocks noChangeArrowheads="1"/>
          </p:cNvSpPr>
          <p:nvPr/>
        </p:nvSpPr>
        <p:spPr bwMode="auto">
          <a:xfrm>
            <a:off x="1050018" y="423080"/>
            <a:ext cx="490838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fr-FR" sz="1000" b="1" dirty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fr-FR" sz="1000" b="1" dirty="0" smtClean="0">
                <a:latin typeface="Arial" pitchFamily="34" charset="0"/>
                <a:cs typeface="Arial" pitchFamily="34" charset="0"/>
              </a:rPr>
              <a:t>S7</a:t>
            </a:r>
            <a:r>
              <a:rPr lang="en-US" altLang="fr-FR" sz="1000" b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altLang="fr-FR" sz="1000" b="1" dirty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LPP3 </a:t>
            </a:r>
            <a:r>
              <a:rPr lang="en-US" altLang="fr-FR" sz="1000" b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increases </a:t>
            </a:r>
            <a:r>
              <a:rPr lang="en-US" altLang="fr-FR" sz="1000" b="1" dirty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apoptosis </a:t>
            </a:r>
            <a:r>
              <a:rPr lang="en-US" altLang="fr-FR" sz="1000" b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in HAECs.</a:t>
            </a:r>
            <a:endParaRPr lang="fr-FR" alt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857245" y="856734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fr-FR" altLang="fr-F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1958748" y="126248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ns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0" name="Groupe 49"/>
          <p:cNvGrpSpPr/>
          <p:nvPr/>
        </p:nvGrpSpPr>
        <p:grpSpPr>
          <a:xfrm>
            <a:off x="147659" y="1152581"/>
            <a:ext cx="6710341" cy="8166825"/>
            <a:chOff x="147659" y="1152581"/>
            <a:chExt cx="6710341" cy="8166825"/>
          </a:xfrm>
        </p:grpSpPr>
        <p:grpSp>
          <p:nvGrpSpPr>
            <p:cNvPr id="69" name="Groupe 68"/>
            <p:cNvGrpSpPr/>
            <p:nvPr/>
          </p:nvGrpSpPr>
          <p:grpSpPr>
            <a:xfrm>
              <a:off x="1954097" y="7643325"/>
              <a:ext cx="2774086" cy="1676081"/>
              <a:chOff x="692150" y="7756791"/>
              <a:chExt cx="3565521" cy="2001307"/>
            </a:xfrm>
          </p:grpSpPr>
          <p:pic>
            <p:nvPicPr>
              <p:cNvPr id="7196" name="Image 2" descr="ERK.tif"/>
              <p:cNvPicPr>
                <a:picLocks noChangeAspect="1"/>
              </p:cNvPicPr>
              <p:nvPr/>
            </p:nvPicPr>
            <p:blipFill>
              <a:blip r:embed="rId2" cstate="print"/>
              <a:srcRect l="3551" r="71140"/>
              <a:stretch>
                <a:fillRect/>
              </a:stretch>
            </p:blipFill>
            <p:spPr bwMode="auto">
              <a:xfrm>
                <a:off x="1905000" y="8915592"/>
                <a:ext cx="608013" cy="38514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pic>
            <p:nvPicPr>
              <p:cNvPr id="7197" name="Image 7" descr="PERK.tif"/>
              <p:cNvPicPr>
                <a:picLocks noChangeAspect="1"/>
              </p:cNvPicPr>
              <p:nvPr/>
            </p:nvPicPr>
            <p:blipFill>
              <a:blip r:embed="rId3" cstate="print"/>
              <a:srcRect l="9296" r="65285" b="21513"/>
              <a:stretch>
                <a:fillRect/>
              </a:stretch>
            </p:blipFill>
            <p:spPr bwMode="auto">
              <a:xfrm>
                <a:off x="1905000" y="8446196"/>
                <a:ext cx="608013" cy="41265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pic>
            <p:nvPicPr>
              <p:cNvPr id="7198" name="Image 9" descr="PERK.tif"/>
              <p:cNvPicPr>
                <a:picLocks noChangeAspect="1"/>
              </p:cNvPicPr>
              <p:nvPr/>
            </p:nvPicPr>
            <p:blipFill>
              <a:blip r:embed="rId4" cstate="print"/>
              <a:srcRect l="73872" r="2402" b="21513"/>
              <a:stretch>
                <a:fillRect/>
              </a:stretch>
            </p:blipFill>
            <p:spPr bwMode="auto">
              <a:xfrm>
                <a:off x="2643188" y="8446196"/>
                <a:ext cx="608012" cy="41265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pic>
            <p:nvPicPr>
              <p:cNvPr id="7199" name="Image 11" descr="ERK.tif"/>
              <p:cNvPicPr>
                <a:picLocks noChangeAspect="1"/>
              </p:cNvPicPr>
              <p:nvPr/>
            </p:nvPicPr>
            <p:blipFill>
              <a:blip r:embed="rId5" cstate="print"/>
              <a:srcRect l="70882" r="3842"/>
              <a:stretch>
                <a:fillRect/>
              </a:stretch>
            </p:blipFill>
            <p:spPr bwMode="auto">
              <a:xfrm>
                <a:off x="2636838" y="8915592"/>
                <a:ext cx="608012" cy="38514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sp>
            <p:nvSpPr>
              <p:cNvPr id="57" name="ZoneTexte 21"/>
              <p:cNvSpPr txBox="1">
                <a:spLocks noChangeArrowheads="1"/>
              </p:cNvSpPr>
              <p:nvPr/>
            </p:nvSpPr>
            <p:spPr bwMode="auto">
              <a:xfrm rot="16200000">
                <a:off x="1745359" y="8038968"/>
                <a:ext cx="632019" cy="3263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fr-FR" sz="1000" b="1" dirty="0" err="1">
                    <a:latin typeface="Arial" pitchFamily="34" charset="0"/>
                    <a:cs typeface="Arial" pitchFamily="34" charset="0"/>
                  </a:rPr>
                  <a:t>siCtrl</a:t>
                </a:r>
                <a:endParaRPr lang="fr-FR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ZoneTexte 22"/>
              <p:cNvSpPr txBox="1">
                <a:spLocks noChangeArrowheads="1"/>
              </p:cNvSpPr>
              <p:nvPr/>
            </p:nvSpPr>
            <p:spPr bwMode="auto">
              <a:xfrm rot="16200000">
                <a:off x="1951441" y="7971828"/>
                <a:ext cx="756432" cy="3263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fr-FR" sz="1000" b="1" dirty="0">
                    <a:latin typeface="Arial" pitchFamily="34" charset="0"/>
                    <a:cs typeface="Arial" pitchFamily="34" charset="0"/>
                  </a:rPr>
                  <a:t>siLPP3</a:t>
                </a:r>
              </a:p>
            </p:txBody>
          </p:sp>
          <p:sp>
            <p:nvSpPr>
              <p:cNvPr id="61" name="ZoneTexte 25"/>
              <p:cNvSpPr txBox="1">
                <a:spLocks noChangeArrowheads="1"/>
              </p:cNvSpPr>
              <p:nvPr/>
            </p:nvSpPr>
            <p:spPr bwMode="auto">
              <a:xfrm rot="16200000">
                <a:off x="2541016" y="8094858"/>
                <a:ext cx="498036" cy="3263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fr-FR" sz="1000" b="1">
                    <a:latin typeface="Arial" pitchFamily="34" charset="0"/>
                    <a:cs typeface="Arial" pitchFamily="34" charset="0"/>
                  </a:rPr>
                  <a:t>Ctrl</a:t>
                </a:r>
              </a:p>
            </p:txBody>
          </p:sp>
          <p:sp>
            <p:nvSpPr>
              <p:cNvPr id="62" name="ZoneTexte 26"/>
              <p:cNvSpPr txBox="1">
                <a:spLocks noChangeArrowheads="1"/>
              </p:cNvSpPr>
              <p:nvPr/>
            </p:nvSpPr>
            <p:spPr bwMode="auto">
              <a:xfrm rot="16200000">
                <a:off x="2673099" y="7994650"/>
                <a:ext cx="764089" cy="3263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fr-FR" sz="1000" b="1" dirty="0">
                    <a:latin typeface="Arial" pitchFamily="34" charset="0"/>
                    <a:cs typeface="Arial" pitchFamily="34" charset="0"/>
                  </a:rPr>
                  <a:t> hLPP3</a:t>
                </a:r>
              </a:p>
            </p:txBody>
          </p:sp>
          <p:sp>
            <p:nvSpPr>
              <p:cNvPr id="7204" name="ZoneTexte 29"/>
              <p:cNvSpPr txBox="1">
                <a:spLocks noChangeArrowheads="1"/>
              </p:cNvSpPr>
              <p:nvPr/>
            </p:nvSpPr>
            <p:spPr bwMode="auto">
              <a:xfrm>
                <a:off x="976313" y="8514972"/>
                <a:ext cx="968768" cy="293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fr-FR" altLang="fr-FR" sz="1000" b="1" dirty="0">
                    <a:latin typeface="Arial" pitchFamily="34" charset="0"/>
                    <a:cs typeface="Arial" pitchFamily="34" charset="0"/>
                  </a:rPr>
                  <a:t>p-ERK1/2</a:t>
                </a:r>
              </a:p>
            </p:txBody>
          </p:sp>
          <p:sp>
            <p:nvSpPr>
              <p:cNvPr id="7205" name="ZoneTexte 31"/>
              <p:cNvSpPr txBox="1">
                <a:spLocks noChangeArrowheads="1"/>
              </p:cNvSpPr>
              <p:nvPr/>
            </p:nvSpPr>
            <p:spPr bwMode="auto">
              <a:xfrm>
                <a:off x="692150" y="8924191"/>
                <a:ext cx="1251034" cy="293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fr-FR" altLang="fr-FR" sz="1000" b="1">
                    <a:latin typeface="Arial" pitchFamily="34" charset="0"/>
                    <a:cs typeface="Arial" pitchFamily="34" charset="0"/>
                  </a:rPr>
                  <a:t>Total ERK1/2</a:t>
                </a:r>
              </a:p>
            </p:txBody>
          </p:sp>
          <p:pic>
            <p:nvPicPr>
              <p:cNvPr id="7206" name="Image 5" descr="tub.tif"/>
              <p:cNvPicPr>
                <a:picLocks noChangeAspect="1"/>
              </p:cNvPicPr>
              <p:nvPr/>
            </p:nvPicPr>
            <p:blipFill>
              <a:blip r:embed="rId6" cstate="print"/>
              <a:srcRect l="10101" t="11687" r="59254" b="13306"/>
              <a:stretch>
                <a:fillRect/>
              </a:stretch>
            </p:blipFill>
            <p:spPr bwMode="auto">
              <a:xfrm>
                <a:off x="1912938" y="9384989"/>
                <a:ext cx="600075" cy="37310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pic>
            <p:nvPicPr>
              <p:cNvPr id="7207" name="Image 9" descr="tub.tif"/>
              <p:cNvPicPr>
                <a:picLocks noChangeAspect="1"/>
              </p:cNvPicPr>
              <p:nvPr/>
            </p:nvPicPr>
            <p:blipFill>
              <a:blip r:embed="rId6" cstate="print"/>
              <a:srcRect l="39014" t="11687" r="31978" b="13306"/>
              <a:stretch>
                <a:fillRect/>
              </a:stretch>
            </p:blipFill>
            <p:spPr bwMode="auto">
              <a:xfrm>
                <a:off x="2638425" y="9371234"/>
                <a:ext cx="612775" cy="37310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sp>
            <p:nvSpPr>
              <p:cNvPr id="7208" name="ZoneTexte 22"/>
              <p:cNvSpPr txBox="1">
                <a:spLocks noChangeArrowheads="1"/>
              </p:cNvSpPr>
              <p:nvPr/>
            </p:nvSpPr>
            <p:spPr bwMode="auto">
              <a:xfrm>
                <a:off x="1144588" y="9371234"/>
                <a:ext cx="857511" cy="303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fr-FR" altLang="fr-FR" sz="1000" b="1">
                    <a:latin typeface="Arial" pitchFamily="34" charset="0"/>
                    <a:cs typeface="Arial" pitchFamily="34" charset="0"/>
                  </a:rPr>
                  <a:t>Tubulin</a:t>
                </a: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55936" y="8932980"/>
                <a:ext cx="1001735" cy="29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smtClean="0">
                    <a:latin typeface="Arial" pitchFamily="34" charset="0"/>
                    <a:cs typeface="Arial" pitchFamily="34" charset="0"/>
                  </a:rPr>
                  <a:t>42-44 kDa</a:t>
                </a:r>
                <a:endParaRPr lang="fr-FR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" name="ZoneTexte 63"/>
              <p:cNvSpPr txBox="1"/>
              <p:nvPr/>
            </p:nvSpPr>
            <p:spPr>
              <a:xfrm>
                <a:off x="3244850" y="8514972"/>
                <a:ext cx="1001735" cy="29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smtClean="0">
                    <a:latin typeface="Arial" pitchFamily="34" charset="0"/>
                    <a:cs typeface="Arial" pitchFamily="34" charset="0"/>
                  </a:rPr>
                  <a:t>42-44 kDa</a:t>
                </a:r>
                <a:endParaRPr lang="fr-FR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" name="ZoneTexte 64"/>
              <p:cNvSpPr txBox="1"/>
              <p:nvPr/>
            </p:nvSpPr>
            <p:spPr>
              <a:xfrm>
                <a:off x="3266168" y="9384726"/>
                <a:ext cx="764796" cy="29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smtClean="0">
                    <a:latin typeface="Arial" pitchFamily="34" charset="0"/>
                    <a:cs typeface="Arial" pitchFamily="34" charset="0"/>
                  </a:rPr>
                  <a:t>50 kDa</a:t>
                </a:r>
                <a:endParaRPr lang="fr-FR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8" name="Groupe 47"/>
            <p:cNvGrpSpPr/>
            <p:nvPr/>
          </p:nvGrpSpPr>
          <p:grpSpPr>
            <a:xfrm>
              <a:off x="147659" y="1152581"/>
              <a:ext cx="6710341" cy="6592564"/>
              <a:chOff x="147659" y="1152581"/>
              <a:chExt cx="6710341" cy="6592564"/>
            </a:xfrm>
          </p:grpSpPr>
          <p:pic>
            <p:nvPicPr>
              <p:cNvPr id="59" name="Image 58" descr="FigS7si.jp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47659" y="1152581"/>
                <a:ext cx="3785616" cy="2380488"/>
              </a:xfrm>
              <a:prstGeom prst="rect">
                <a:avLst/>
              </a:prstGeom>
            </p:spPr>
          </p:pic>
          <p:grpSp>
            <p:nvGrpSpPr>
              <p:cNvPr id="3" name="Groupe 75"/>
              <p:cNvGrpSpPr>
                <a:grpSpLocks/>
              </p:cNvGrpSpPr>
              <p:nvPr/>
            </p:nvGrpSpPr>
            <p:grpSpPr bwMode="auto">
              <a:xfrm>
                <a:off x="859810" y="3694983"/>
                <a:ext cx="5227091" cy="4050162"/>
                <a:chOff x="44450" y="2808629"/>
                <a:chExt cx="6718357" cy="4464050"/>
              </a:xfrm>
            </p:grpSpPr>
            <p:grpSp>
              <p:nvGrpSpPr>
                <p:cNvPr id="4" name="Groupe 46"/>
                <p:cNvGrpSpPr>
                  <a:grpSpLocks/>
                </p:cNvGrpSpPr>
                <p:nvPr/>
              </p:nvGrpSpPr>
              <p:grpSpPr bwMode="auto">
                <a:xfrm>
                  <a:off x="2349501" y="5293067"/>
                  <a:ext cx="2175749" cy="1979612"/>
                  <a:chOff x="4131175" y="4788264"/>
                  <a:chExt cx="2176625" cy="1980000"/>
                </a:xfrm>
              </p:grpSpPr>
              <p:pic>
                <p:nvPicPr>
                  <p:cNvPr id="7229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/>
                  <a:srcRect/>
                  <a:stretch>
                    <a:fillRect/>
                  </a:stretch>
                </p:blipFill>
                <p:spPr bwMode="auto">
                  <a:xfrm>
                    <a:off x="4131175" y="4788264"/>
                    <a:ext cx="2143988" cy="1980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7230" name="ZoneTexte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06592" y="4902442"/>
                    <a:ext cx="701208" cy="27143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eaLnBrk="1" hangingPunct="1"/>
                    <a:r>
                      <a:rPr lang="fr-FR" altLang="fr-FR" sz="10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rPr>
                      <a:t>15.5%</a:t>
                    </a:r>
                  </a:p>
                </p:txBody>
              </p:sp>
            </p:grpSp>
            <p:grpSp>
              <p:nvGrpSpPr>
                <p:cNvPr id="5" name="Groupe 44"/>
                <p:cNvGrpSpPr>
                  <a:grpSpLocks/>
                </p:cNvGrpSpPr>
                <p:nvPr/>
              </p:nvGrpSpPr>
              <p:grpSpPr bwMode="auto">
                <a:xfrm>
                  <a:off x="1125538" y="3040404"/>
                  <a:ext cx="2155489" cy="1979613"/>
                  <a:chOff x="1124744" y="2627784"/>
                  <a:chExt cx="2155781" cy="1980000"/>
                </a:xfrm>
              </p:grpSpPr>
              <p:pic>
                <p:nvPicPr>
                  <p:cNvPr id="7227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/>
                  <a:srcRect/>
                  <a:stretch>
                    <a:fillRect/>
                  </a:stretch>
                </p:blipFill>
                <p:spPr bwMode="auto">
                  <a:xfrm>
                    <a:off x="1124744" y="2627784"/>
                    <a:ext cx="2154529" cy="1980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7228" name="ZoneTexte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47504" y="2784747"/>
                    <a:ext cx="633021" cy="2799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eaLnBrk="1" hangingPunct="1"/>
                    <a:r>
                      <a:rPr lang="fr-FR" altLang="fr-FR" sz="1000" b="1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rPr>
                      <a:t>6.3%</a:t>
                    </a:r>
                  </a:p>
                </p:txBody>
              </p:sp>
            </p:grpSp>
            <p:grpSp>
              <p:nvGrpSpPr>
                <p:cNvPr id="6" name="Groupe 43"/>
                <p:cNvGrpSpPr>
                  <a:grpSpLocks/>
                </p:cNvGrpSpPr>
                <p:nvPr/>
              </p:nvGrpSpPr>
              <p:grpSpPr bwMode="auto">
                <a:xfrm>
                  <a:off x="4468813" y="3040404"/>
                  <a:ext cx="2131402" cy="1979613"/>
                  <a:chOff x="4149081" y="2555776"/>
                  <a:chExt cx="2131541" cy="1980000"/>
                </a:xfrm>
              </p:grpSpPr>
              <p:pic>
                <p:nvPicPr>
                  <p:cNvPr id="7225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10" cstate="print"/>
                  <a:srcRect/>
                  <a:stretch>
                    <a:fillRect/>
                  </a:stretch>
                </p:blipFill>
                <p:spPr bwMode="auto">
                  <a:xfrm>
                    <a:off x="4149081" y="2555776"/>
                    <a:ext cx="2082936" cy="1980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7226" name="ZoneTexte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47646" y="2684441"/>
                    <a:ext cx="632976" cy="2799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eaLnBrk="1" hangingPunct="1"/>
                    <a:r>
                      <a:rPr lang="fr-FR" altLang="fr-FR" sz="1000" b="1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rPr>
                      <a:t>3.2%</a:t>
                    </a:r>
                  </a:p>
                </p:txBody>
              </p:sp>
            </p:grpSp>
            <p:grpSp>
              <p:nvGrpSpPr>
                <p:cNvPr id="7" name="Groupe 45"/>
                <p:cNvGrpSpPr>
                  <a:grpSpLocks/>
                </p:cNvGrpSpPr>
                <p:nvPr/>
              </p:nvGrpSpPr>
              <p:grpSpPr bwMode="auto">
                <a:xfrm>
                  <a:off x="119063" y="5293067"/>
                  <a:ext cx="2217737" cy="1979612"/>
                  <a:chOff x="1052736" y="4812408"/>
                  <a:chExt cx="2217600" cy="1980000"/>
                </a:xfrm>
              </p:grpSpPr>
              <p:pic>
                <p:nvPicPr>
                  <p:cNvPr id="7223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/>
                  <a:srcRect/>
                  <a:stretch>
                    <a:fillRect/>
                  </a:stretch>
                </p:blipFill>
                <p:spPr bwMode="auto">
                  <a:xfrm>
                    <a:off x="1052736" y="4812408"/>
                    <a:ext cx="2217600" cy="1980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7224" name="ZoneTexte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11121" y="4939977"/>
                    <a:ext cx="632896" cy="27991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eaLnBrk="1" hangingPunct="1"/>
                    <a:r>
                      <a:rPr lang="fr-FR" altLang="fr-FR" sz="10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rPr>
                      <a:t>4.9%</a:t>
                    </a:r>
                  </a:p>
                </p:txBody>
              </p:sp>
            </p:grpSp>
            <p:grpSp>
              <p:nvGrpSpPr>
                <p:cNvPr id="8" name="Groupe 47"/>
                <p:cNvGrpSpPr>
                  <a:grpSpLocks/>
                </p:cNvGrpSpPr>
                <p:nvPr/>
              </p:nvGrpSpPr>
              <p:grpSpPr bwMode="auto">
                <a:xfrm>
                  <a:off x="4581524" y="5244296"/>
                  <a:ext cx="2181283" cy="2028381"/>
                  <a:chOff x="4221088" y="6862068"/>
                  <a:chExt cx="2181089" cy="2028779"/>
                </a:xfrm>
              </p:grpSpPr>
              <p:pic>
                <p:nvPicPr>
                  <p:cNvPr id="7221" name="Picture 6"/>
                  <p:cNvPicPr>
                    <a:picLocks noChangeAspect="1" noChangeArrowheads="1"/>
                  </p:cNvPicPr>
                  <p:nvPr/>
                </p:nvPicPr>
                <p:blipFill>
                  <a:blip r:embed="rId12" cstate="print"/>
                  <a:srcRect/>
                  <a:stretch>
                    <a:fillRect/>
                  </a:stretch>
                </p:blipFill>
                <p:spPr bwMode="auto">
                  <a:xfrm>
                    <a:off x="4221088" y="6862068"/>
                    <a:ext cx="2181089" cy="202877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7222" name="ZoneTexte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72911" y="7018699"/>
                    <a:ext cx="700864" cy="27143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eaLnBrk="1" hangingPunct="1"/>
                    <a:r>
                      <a:rPr lang="fr-FR" altLang="fr-FR" sz="10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rPr>
                      <a:t>41.6%</a:t>
                    </a:r>
                  </a:p>
                </p:txBody>
              </p:sp>
            </p:grpSp>
            <p:sp>
              <p:nvSpPr>
                <p:cNvPr id="7215" name="ZoneTexte 42"/>
                <p:cNvSpPr txBox="1">
                  <a:spLocks noChangeArrowheads="1"/>
                </p:cNvSpPr>
                <p:nvPr/>
              </p:nvSpPr>
              <p:spPr bwMode="auto">
                <a:xfrm>
                  <a:off x="44450" y="2808629"/>
                  <a:ext cx="404238" cy="33922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fr-FR" altLang="fr-FR" sz="1400" b="1" dirty="0">
                      <a:latin typeface="Arial" pitchFamily="34" charset="0"/>
                      <a:cs typeface="Arial" pitchFamily="34" charset="0"/>
                    </a:rPr>
                    <a:t>B</a:t>
                  </a:r>
                </a:p>
              </p:txBody>
            </p:sp>
            <p:sp>
              <p:nvSpPr>
                <p:cNvPr id="7216" name="ZoneTexte 48"/>
                <p:cNvSpPr txBox="1">
                  <a:spLocks noChangeArrowheads="1"/>
                </p:cNvSpPr>
                <p:nvPr/>
              </p:nvSpPr>
              <p:spPr bwMode="auto">
                <a:xfrm>
                  <a:off x="538522" y="3170458"/>
                  <a:ext cx="680322" cy="2798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fr-FR" altLang="fr-FR" sz="1000" b="1" dirty="0" err="1">
                      <a:latin typeface="Arial" pitchFamily="34" charset="0"/>
                      <a:cs typeface="Arial" pitchFamily="34" charset="0"/>
                    </a:rPr>
                    <a:t>siCtrl</a:t>
                  </a:r>
                  <a:endParaRPr lang="fr-FR" altLang="fr-FR" sz="1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217" name="ZoneTexte 49"/>
                <p:cNvSpPr txBox="1">
                  <a:spLocks noChangeArrowheads="1"/>
                </p:cNvSpPr>
                <p:nvPr/>
              </p:nvSpPr>
              <p:spPr bwMode="auto">
                <a:xfrm>
                  <a:off x="1037670" y="5086692"/>
                  <a:ext cx="536099" cy="2798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fr-FR" altLang="fr-FR" sz="1000" b="1" dirty="0">
                      <a:latin typeface="Arial" pitchFamily="34" charset="0"/>
                      <a:cs typeface="Arial" pitchFamily="34" charset="0"/>
                    </a:rPr>
                    <a:t>Ctrl</a:t>
                  </a:r>
                </a:p>
              </p:txBody>
            </p:sp>
            <p:sp>
              <p:nvSpPr>
                <p:cNvPr id="7218" name="ZoneTexte 50"/>
                <p:cNvSpPr txBox="1">
                  <a:spLocks noChangeArrowheads="1"/>
                </p:cNvSpPr>
                <p:nvPr/>
              </p:nvSpPr>
              <p:spPr bwMode="auto">
                <a:xfrm>
                  <a:off x="3735459" y="3184867"/>
                  <a:ext cx="814245" cy="2798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fr-FR" altLang="fr-FR" sz="1000" b="1">
                      <a:latin typeface="Arial" pitchFamily="34" charset="0"/>
                      <a:cs typeface="Arial" pitchFamily="34" charset="0"/>
                    </a:rPr>
                    <a:t>siLPP3</a:t>
                  </a:r>
                </a:p>
              </p:txBody>
            </p:sp>
            <p:sp>
              <p:nvSpPr>
                <p:cNvPr id="7219" name="ZoneTexte 51"/>
                <p:cNvSpPr txBox="1">
                  <a:spLocks noChangeArrowheads="1"/>
                </p:cNvSpPr>
                <p:nvPr/>
              </p:nvSpPr>
              <p:spPr bwMode="auto">
                <a:xfrm>
                  <a:off x="2925553" y="5075579"/>
                  <a:ext cx="1238673" cy="2798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fr-FR" altLang="fr-FR" sz="1000" b="1" dirty="0">
                      <a:latin typeface="Arial" pitchFamily="34" charset="0"/>
                      <a:cs typeface="Arial" pitchFamily="34" charset="0"/>
                    </a:rPr>
                    <a:t>hLPP3 (1µg)</a:t>
                  </a:r>
                </a:p>
              </p:txBody>
            </p:sp>
            <p:sp>
              <p:nvSpPr>
                <p:cNvPr id="7220" name="ZoneTexte 52"/>
                <p:cNvSpPr txBox="1">
                  <a:spLocks noChangeArrowheads="1"/>
                </p:cNvSpPr>
                <p:nvPr/>
              </p:nvSpPr>
              <p:spPr bwMode="auto">
                <a:xfrm>
                  <a:off x="5098046" y="5076312"/>
                  <a:ext cx="1238673" cy="2798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fr-FR" altLang="fr-FR" sz="1000" b="1" dirty="0">
                      <a:latin typeface="Arial" pitchFamily="34" charset="0"/>
                      <a:cs typeface="Arial" pitchFamily="34" charset="0"/>
                    </a:rPr>
                    <a:t>hLPP3 (2µg)</a:t>
                  </a:r>
                </a:p>
              </p:txBody>
            </p:sp>
          </p:grpSp>
          <p:pic>
            <p:nvPicPr>
              <p:cNvPr id="49" name="Image 48" descr="FigS7Ah.jpg"/>
              <p:cNvPicPr>
                <a:picLocks noChangeAspect="1"/>
              </p:cNvPicPr>
              <p:nvPr/>
            </p:nvPicPr>
            <p:blipFill>
              <a:blip r:embed="rId13" cstate="print"/>
              <a:srcRect r="9311"/>
              <a:stretch>
                <a:fillRect/>
              </a:stretch>
            </p:blipFill>
            <p:spPr>
              <a:xfrm>
                <a:off x="3394456" y="1152581"/>
                <a:ext cx="3463544" cy="2380488"/>
              </a:xfrm>
              <a:prstGeom prst="rect">
                <a:avLst/>
              </a:prstGeom>
            </p:spPr>
          </p:pic>
        </p:grpSp>
      </p:grpSp>
      <p:sp>
        <p:nvSpPr>
          <p:cNvPr id="53" name="ZoneTexte 52"/>
          <p:cNvSpPr txBox="1"/>
          <p:nvPr/>
        </p:nvSpPr>
        <p:spPr>
          <a:xfrm>
            <a:off x="5163474" y="1268777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**</a:t>
            </a:r>
            <a:endParaRPr lang="fr-FR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51"/>
          <p:cNvSpPr>
            <a:spLocks noChangeArrowheads="1"/>
          </p:cNvSpPr>
          <p:nvPr/>
        </p:nvSpPr>
        <p:spPr bwMode="auto">
          <a:xfrm>
            <a:off x="360364" y="182326"/>
            <a:ext cx="55895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fr-FR" sz="1400" b="1" dirty="0">
                <a:solidFill>
                  <a:srgbClr val="333333"/>
                </a:solidFill>
                <a:cs typeface="Times New Roman" pitchFamily="18" charset="0"/>
              </a:rPr>
              <a:t>Figure </a:t>
            </a:r>
            <a:r>
              <a:rPr lang="en-US" altLang="fr-FR" sz="1400" b="1" dirty="0" smtClean="0">
                <a:solidFill>
                  <a:srgbClr val="333333"/>
                </a:solidFill>
                <a:cs typeface="Times New Roman" pitchFamily="18" charset="0"/>
              </a:rPr>
              <a:t>S</a:t>
            </a:r>
            <a:r>
              <a:rPr lang="en-US" altLang="fr-FR" sz="1400" b="1" dirty="0" smtClean="0">
                <a:cs typeface="Times New Roman" pitchFamily="18" charset="0"/>
              </a:rPr>
              <a:t>8</a:t>
            </a:r>
            <a:r>
              <a:rPr lang="en-US" altLang="fr-FR" sz="1400" b="1" dirty="0" smtClean="0">
                <a:solidFill>
                  <a:srgbClr val="333333"/>
                </a:solidFill>
                <a:cs typeface="Times New Roman" pitchFamily="18" charset="0"/>
              </a:rPr>
              <a:t>. </a:t>
            </a:r>
            <a:r>
              <a:rPr lang="en-US" altLang="fr-FR" sz="1400" b="1" dirty="0">
                <a:solidFill>
                  <a:srgbClr val="333333"/>
                </a:solidFill>
                <a:cs typeface="Times New Roman" pitchFamily="18" charset="0"/>
              </a:rPr>
              <a:t>Effect of LPP3 on HAECs </a:t>
            </a:r>
            <a:r>
              <a:rPr lang="en-US" altLang="fr-FR" sz="1400" b="1" dirty="0" smtClean="0">
                <a:solidFill>
                  <a:srgbClr val="333333"/>
                </a:solidFill>
                <a:cs typeface="Times New Roman" pitchFamily="18" charset="0"/>
              </a:rPr>
              <a:t>migration.</a:t>
            </a:r>
            <a:endParaRPr lang="fr-FR" altLang="fr-FR" sz="1400" dirty="0"/>
          </a:p>
        </p:txBody>
      </p:sp>
      <p:pic>
        <p:nvPicPr>
          <p:cNvPr id="41" name="Image 40" descr="FigS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3262" y="866107"/>
            <a:ext cx="4791456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935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 descr="FigS9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633" y="4969685"/>
            <a:ext cx="4791456" cy="3172968"/>
          </a:xfrm>
          <a:prstGeom prst="rect">
            <a:avLst/>
          </a:prstGeom>
        </p:spPr>
      </p:pic>
      <p:sp>
        <p:nvSpPr>
          <p:cNvPr id="10243" name="Rectangle 18"/>
          <p:cNvSpPr>
            <a:spLocks noChangeArrowheads="1"/>
          </p:cNvSpPr>
          <p:nvPr/>
        </p:nvSpPr>
        <p:spPr bwMode="auto">
          <a:xfrm>
            <a:off x="542899" y="353531"/>
            <a:ext cx="521806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fr-FR" sz="1100" b="1" dirty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fr-FR" sz="1100" b="1" dirty="0" smtClean="0">
                <a:latin typeface="Arial" pitchFamily="34" charset="0"/>
                <a:cs typeface="Arial" pitchFamily="34" charset="0"/>
              </a:rPr>
              <a:t>S9. </a:t>
            </a:r>
            <a:r>
              <a:rPr lang="en-US" altLang="fr-FR" sz="1100" b="1" dirty="0">
                <a:latin typeface="Arial" pitchFamily="34" charset="0"/>
                <a:cs typeface="Arial" pitchFamily="34" charset="0"/>
              </a:rPr>
              <a:t>S1P levels in HAECs extracts and supernatants</a:t>
            </a:r>
            <a:endParaRPr lang="fr-FR" altLang="fr-FR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5" name="Image 94" descr="FIgS9 intr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1955" y="897973"/>
            <a:ext cx="4861560" cy="316992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228233" y="7367205"/>
            <a:ext cx="377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nd</a:t>
            </a:r>
            <a:endParaRPr lang="fr-FR" sz="1400" b="1" dirty="0"/>
          </a:p>
        </p:txBody>
      </p:sp>
      <p:sp>
        <p:nvSpPr>
          <p:cNvPr id="21" name="ZoneTexte 20"/>
          <p:cNvSpPr txBox="1">
            <a:spLocks noChangeArrowheads="1"/>
          </p:cNvSpPr>
          <p:nvPr/>
        </p:nvSpPr>
        <p:spPr bwMode="auto">
          <a:xfrm>
            <a:off x="436240" y="5065055"/>
            <a:ext cx="3145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r-FR" altLang="fr-FR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fr-FR" altLang="fr-F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0" name="ZoneTexte 19"/>
          <p:cNvSpPr txBox="1">
            <a:spLocks noChangeArrowheads="1"/>
          </p:cNvSpPr>
          <p:nvPr/>
        </p:nvSpPr>
        <p:spPr bwMode="auto">
          <a:xfrm>
            <a:off x="425288" y="1142513"/>
            <a:ext cx="2936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r-FR" altLang="fr-FR" sz="1400" b="1" dirty="0"/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2720</TotalTime>
  <Words>294</Words>
  <Application>Microsoft Office PowerPoint</Application>
  <PresentationFormat>Format A4 (210 x 297 mm)</PresentationFormat>
  <Paragraphs>111</Paragraphs>
  <Slides>10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killer</dc:creator>
  <cp:lastModifiedBy>Ewa NINIO</cp:lastModifiedBy>
  <cp:revision>263</cp:revision>
  <dcterms:created xsi:type="dcterms:W3CDTF">2015-11-25T11:20:07Z</dcterms:created>
  <dcterms:modified xsi:type="dcterms:W3CDTF">2016-09-08T14:51:45Z</dcterms:modified>
</cp:coreProperties>
</file>