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2" d="100"/>
          <a:sy n="72" d="100"/>
        </p:scale>
        <p:origin x="1590" y="6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Foglio_di_lavoro_di_Microsoft_Excel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'resume log2+grafici'!$G$1</c:f>
              <c:strCache>
                <c:ptCount val="1"/>
                <c:pt idx="0">
                  <c:v>isolate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('resume log2+grafici'!$J$3,'resume log2+grafici'!$J$8,'resume log2+grafici'!$J$13,'resume log2+grafici'!$J$18,'resume log2+grafici'!$J$23,'resume log2+grafici'!$J$28)</c:f>
                <c:numCache>
                  <c:formatCode>General</c:formatCode>
                  <c:ptCount val="6"/>
                  <c:pt idx="0">
                    <c:v>0.08</c:v>
                  </c:pt>
                  <c:pt idx="1">
                    <c:v>0.04</c:v>
                  </c:pt>
                  <c:pt idx="2">
                    <c:v>0.26</c:v>
                  </c:pt>
                  <c:pt idx="3">
                    <c:v>0.24</c:v>
                  </c:pt>
                  <c:pt idx="4">
                    <c:v>0.21</c:v>
                  </c:pt>
                  <c:pt idx="5">
                    <c:v>7.0000000000000007E-2</c:v>
                  </c:pt>
                </c:numCache>
              </c:numRef>
            </c:plus>
            <c:minus>
              <c:numRef>
                <c:f>('resume log2+grafici'!$J$3,'resume log2+grafici'!$J$8,'resume log2+grafici'!$J$13,'resume log2+grafici'!$J$18,'resume log2+grafici'!$J$23,'resume log2+grafici'!$J$28)</c:f>
                <c:numCache>
                  <c:formatCode>General</c:formatCode>
                  <c:ptCount val="6"/>
                  <c:pt idx="0">
                    <c:v>0.08</c:v>
                  </c:pt>
                  <c:pt idx="1">
                    <c:v>0.04</c:v>
                  </c:pt>
                  <c:pt idx="2">
                    <c:v>0.26</c:v>
                  </c:pt>
                  <c:pt idx="3">
                    <c:v>0.24</c:v>
                  </c:pt>
                  <c:pt idx="4">
                    <c:v>0.21</c:v>
                  </c:pt>
                  <c:pt idx="5">
                    <c:v>7.0000000000000007E-2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('resume log2+grafici'!$A$3,'resume log2+grafici'!$A$8,'resume log2+grafici'!$A$13,'resume log2+grafici'!$A$18,'resume log2+grafici'!$A$23,'resume log2+grafici'!$A$28)</c:f>
              <c:strCache>
                <c:ptCount val="6"/>
                <c:pt idx="0">
                  <c:v>CHOP</c:v>
                </c:pt>
                <c:pt idx="1">
                  <c:v>HSPA5</c:v>
                </c:pt>
                <c:pt idx="2">
                  <c:v>ATF3</c:v>
                </c:pt>
                <c:pt idx="3">
                  <c:v>ATF4</c:v>
                </c:pt>
                <c:pt idx="4">
                  <c:v>CEBPB</c:v>
                </c:pt>
                <c:pt idx="5">
                  <c:v>CHAC1</c:v>
                </c:pt>
              </c:strCache>
            </c:strRef>
          </c:cat>
          <c:val>
            <c:numRef>
              <c:f>('resume log2+grafici'!$H$3,'resume log2+grafici'!$H$8,'resume log2+grafici'!$H$13,'resume log2+grafici'!$H$18,'resume log2+grafici'!$H$23,'resume log2+grafici'!$H$28)</c:f>
              <c:numCache>
                <c:formatCode>0.00</c:formatCode>
                <c:ptCount val="6"/>
                <c:pt idx="0">
                  <c:v>0.1311597848506158</c:v>
                </c:pt>
                <c:pt idx="1">
                  <c:v>0.34674958460176952</c:v>
                </c:pt>
                <c:pt idx="2">
                  <c:v>0.41393231036498818</c:v>
                </c:pt>
                <c:pt idx="3">
                  <c:v>0.41108772015916628</c:v>
                </c:pt>
                <c:pt idx="4">
                  <c:v>0.57655348385652516</c:v>
                </c:pt>
                <c:pt idx="5">
                  <c:v>-0.34082941210168005</c:v>
                </c:pt>
              </c:numCache>
            </c:numRef>
          </c:val>
        </c:ser>
        <c:ser>
          <c:idx val="1"/>
          <c:order val="1"/>
          <c:tx>
            <c:strRef>
              <c:f>'resume log2+grafici'!$K$1</c:f>
              <c:strCache>
                <c:ptCount val="1"/>
                <c:pt idx="0">
                  <c:v>isolate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('resume log2+grafici'!$N$3,'resume log2+grafici'!$N$8,'resume log2+grafici'!$N$13,'resume log2+grafici'!$N$18,'resume log2+grafici'!$N$23,'resume log2+grafici'!$N$28)</c:f>
                <c:numCache>
                  <c:formatCode>General</c:formatCode>
                  <c:ptCount val="6"/>
                  <c:pt idx="0">
                    <c:v>0.06</c:v>
                  </c:pt>
                  <c:pt idx="1">
                    <c:v>7.0000000000000007E-2</c:v>
                  </c:pt>
                  <c:pt idx="2">
                    <c:v>0.2</c:v>
                  </c:pt>
                  <c:pt idx="3">
                    <c:v>0.2</c:v>
                  </c:pt>
                  <c:pt idx="4">
                    <c:v>0.08</c:v>
                  </c:pt>
                  <c:pt idx="5">
                    <c:v>0.12</c:v>
                  </c:pt>
                </c:numCache>
              </c:numRef>
            </c:plus>
            <c:minus>
              <c:numRef>
                <c:f>('resume log2+grafici'!$N$3,'resume log2+grafici'!$N$8,'resume log2+grafici'!$N$13,'resume log2+grafici'!$N$18,'resume log2+grafici'!$N$23,'resume log2+grafici'!$N$28)</c:f>
                <c:numCache>
                  <c:formatCode>General</c:formatCode>
                  <c:ptCount val="6"/>
                  <c:pt idx="0">
                    <c:v>0.06</c:v>
                  </c:pt>
                  <c:pt idx="1">
                    <c:v>7.0000000000000007E-2</c:v>
                  </c:pt>
                  <c:pt idx="2">
                    <c:v>0.2</c:v>
                  </c:pt>
                  <c:pt idx="3">
                    <c:v>0.2</c:v>
                  </c:pt>
                  <c:pt idx="4">
                    <c:v>0.08</c:v>
                  </c:pt>
                  <c:pt idx="5">
                    <c:v>0.12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('resume log2+grafici'!$L$3,'resume log2+grafici'!$L$8,'resume log2+grafici'!$L$13,'resume log2+grafici'!$L$18,'resume log2+grafici'!$L$23,'resume log2+grafici'!$L$28)</c:f>
              <c:numCache>
                <c:formatCode>0.00</c:formatCode>
                <c:ptCount val="6"/>
                <c:pt idx="0">
                  <c:v>7.7947736509571319E-2</c:v>
                </c:pt>
                <c:pt idx="1">
                  <c:v>0.43541493817989596</c:v>
                </c:pt>
                <c:pt idx="2">
                  <c:v>0.32856844777953725</c:v>
                </c:pt>
                <c:pt idx="3">
                  <c:v>0.46331462627671044</c:v>
                </c:pt>
                <c:pt idx="4">
                  <c:v>0.55574082082494336</c:v>
                </c:pt>
                <c:pt idx="5">
                  <c:v>-0.2523337234067754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98770520"/>
        <c:axId val="298774832"/>
      </c:barChart>
      <c:catAx>
        <c:axId val="298770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98774832"/>
        <c:crosses val="autoZero"/>
        <c:auto val="1"/>
        <c:lblAlgn val="ctr"/>
        <c:lblOffset val="100"/>
        <c:noMultiLvlLbl val="0"/>
      </c:catAx>
      <c:valAx>
        <c:axId val="29877483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>
                    <a:solidFill>
                      <a:schemeClr val="tx1"/>
                    </a:solidFill>
                  </a:rPr>
                  <a:t>log2</a:t>
                </a:r>
                <a:r>
                  <a:rPr lang="it-IT" baseline="0">
                    <a:solidFill>
                      <a:schemeClr val="tx1"/>
                    </a:solidFill>
                  </a:rPr>
                  <a:t> fold change</a:t>
                </a:r>
                <a:endParaRPr lang="it-IT">
                  <a:solidFill>
                    <a:schemeClr val="tx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98770520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6601445756780403"/>
          <c:y val="8.3333333333333329E-2"/>
          <c:w val="0.27971084864391949"/>
          <c:h val="7.81255468066491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it-IT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E86DE-D883-4AE1-A668-1840F8C0243E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624182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0F251E-9045-412D-8BAE-667EC84C1C04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22905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74ED70-3710-44EE-BE07-5A7D5F01D827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25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734B9-43BD-4F1A-A97C-19ACDDB97EE7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51417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54903C-72E5-4A3C-8FAA-E15CFE204B03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97582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17EF71-0EFC-4FEC-8721-0A31F57ADE7B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712548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ABCC9-1E78-499E-B1BD-E10010C9A1E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767080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7A7AD-B0E4-43F9-817D-C38B35887190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545636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8A4F2-F374-493A-93E6-259020548DF0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774670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189DD0-87AE-463E-96C4-5A14711CDA5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83483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 alt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641AE7-D091-491E-8C04-E28E783556E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24340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it-IT" alt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it-IT" alt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3138C0E-F0E0-42E5-B580-5EA6764E54A8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0798133"/>
              </p:ext>
            </p:extLst>
          </p:nvPr>
        </p:nvGraphicFramePr>
        <p:xfrm>
          <a:off x="1143000" y="8382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565400" y="1600200"/>
            <a:ext cx="26161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 sz="120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2743200" y="1524000"/>
            <a:ext cx="26161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 sz="120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3962400" y="1371600"/>
            <a:ext cx="26161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 sz="120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4419600" y="1295400"/>
            <a:ext cx="26161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 sz="120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4572000" y="1447800"/>
            <a:ext cx="26161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 sz="120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8</Words>
  <Application>Microsoft Office PowerPoint</Application>
  <PresentationFormat>A4 (21x29,7 cm)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Struttura predefinita</vt:lpstr>
      <vt:lpstr>Presentazione standard di PowerPoint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user</cp:lastModifiedBy>
  <cp:revision>4</cp:revision>
  <dcterms:created xsi:type="dcterms:W3CDTF">2016-05-30T20:04:22Z</dcterms:created>
  <dcterms:modified xsi:type="dcterms:W3CDTF">2016-06-14T12:46:00Z</dcterms:modified>
</cp:coreProperties>
</file>