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06" autoAdjust="0"/>
    <p:restoredTop sz="94660"/>
  </p:normalViewPr>
  <p:slideViewPr>
    <p:cSldViewPr snapToGrid="0">
      <p:cViewPr>
        <p:scale>
          <a:sx n="100" d="100"/>
          <a:sy n="100" d="100"/>
        </p:scale>
        <p:origin x="-1494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6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20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42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86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63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28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50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2"/>
            <a:ext cx="5157787" cy="8239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7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2"/>
            <a:ext cx="5183188" cy="8239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7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1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0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41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4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4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39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4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4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7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3A1F1-AE4B-4040-8ADD-70761D0E9DF2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AF593-A4B8-448F-ABBF-6C5093C0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5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6417257" y="1348585"/>
            <a:ext cx="1171069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ANKRD50</a:t>
            </a:r>
          </a:p>
          <a:p>
            <a:pPr algn="ctr"/>
            <a:r>
              <a:rPr lang="en-US" sz="950" dirty="0" smtClean="0"/>
              <a:t>chr4: 125590583</a:t>
            </a:r>
          </a:p>
          <a:p>
            <a:pPr algn="ctr"/>
            <a:r>
              <a:rPr lang="en-US" sz="950" dirty="0" smtClean="0"/>
              <a:t>C&gt;T</a:t>
            </a:r>
          </a:p>
        </p:txBody>
      </p:sp>
      <p:sp>
        <p:nvSpPr>
          <p:cNvPr id="8" name="Rectangle 7"/>
          <p:cNvSpPr/>
          <p:nvPr/>
        </p:nvSpPr>
        <p:spPr>
          <a:xfrm>
            <a:off x="5383437" y="1339468"/>
            <a:ext cx="1104825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ZBTB41</a:t>
            </a:r>
          </a:p>
          <a:p>
            <a:pPr algn="ctr"/>
            <a:r>
              <a:rPr lang="en-US" sz="950" dirty="0" smtClean="0"/>
              <a:t>chr1: 197168896</a:t>
            </a:r>
          </a:p>
          <a:p>
            <a:pPr algn="ctr"/>
            <a:r>
              <a:rPr lang="en-US" sz="950" dirty="0" smtClean="0"/>
              <a:t>C&gt;T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576225" y="1299820"/>
            <a:ext cx="1111876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TRIM24</a:t>
            </a:r>
          </a:p>
          <a:p>
            <a:pPr algn="ctr"/>
            <a:r>
              <a:rPr lang="en-US" sz="950" dirty="0" smtClean="0"/>
              <a:t>chr7: 138223458</a:t>
            </a:r>
          </a:p>
          <a:p>
            <a:pPr algn="ctr"/>
            <a:r>
              <a:rPr lang="en-US" sz="950" dirty="0" smtClean="0"/>
              <a:t>A&gt;G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809389" y="1339466"/>
            <a:ext cx="1111876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GSE1</a:t>
            </a:r>
          </a:p>
          <a:p>
            <a:pPr algn="ctr"/>
            <a:r>
              <a:rPr lang="en-US" sz="950" dirty="0" smtClean="0"/>
              <a:t>chr16: 85691168 </a:t>
            </a:r>
          </a:p>
          <a:p>
            <a:pPr algn="ctr"/>
            <a:r>
              <a:rPr lang="en-US" sz="950" dirty="0" smtClean="0"/>
              <a:t>C&gt;T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0914959" y="1339465"/>
            <a:ext cx="1034603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ABHD3</a:t>
            </a:r>
          </a:p>
          <a:p>
            <a:pPr algn="ctr"/>
            <a:r>
              <a:rPr lang="en-US" sz="950" dirty="0" smtClean="0"/>
              <a:t>chr18: 19283602 C&gt;T</a:t>
            </a:r>
          </a:p>
        </p:txBody>
      </p:sp>
      <p:sp>
        <p:nvSpPr>
          <p:cNvPr id="52" name="Left Brace 51"/>
          <p:cNvSpPr/>
          <p:nvPr/>
        </p:nvSpPr>
        <p:spPr>
          <a:xfrm>
            <a:off x="759459" y="1908681"/>
            <a:ext cx="221498" cy="85000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Left Brace 55"/>
          <p:cNvSpPr/>
          <p:nvPr/>
        </p:nvSpPr>
        <p:spPr>
          <a:xfrm>
            <a:off x="756314" y="2832178"/>
            <a:ext cx="221498" cy="85000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Left Brace 56"/>
          <p:cNvSpPr/>
          <p:nvPr/>
        </p:nvSpPr>
        <p:spPr>
          <a:xfrm>
            <a:off x="756314" y="3727998"/>
            <a:ext cx="221498" cy="85000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Left Brace 57"/>
          <p:cNvSpPr/>
          <p:nvPr/>
        </p:nvSpPr>
        <p:spPr>
          <a:xfrm>
            <a:off x="742247" y="4623820"/>
            <a:ext cx="221498" cy="85000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-73996" y="2118244"/>
            <a:ext cx="1140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Normal</a:t>
            </a:r>
          </a:p>
          <a:p>
            <a:pPr algn="ctr"/>
            <a:r>
              <a:rPr lang="en-US" sz="1100" b="1" dirty="0"/>
              <a:t>E</a:t>
            </a:r>
            <a:r>
              <a:rPr lang="en-US" sz="1100" b="1" dirty="0" smtClean="0"/>
              <a:t>xome</a:t>
            </a:r>
            <a:endParaRPr lang="en-US" sz="1100" b="1" dirty="0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3207" y="3045065"/>
            <a:ext cx="10358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Normal</a:t>
            </a:r>
          </a:p>
          <a:p>
            <a:pPr algn="ctr"/>
            <a:r>
              <a:rPr lang="en-US" sz="1100" b="1" dirty="0"/>
              <a:t>T</a:t>
            </a:r>
            <a:r>
              <a:rPr lang="en-US" sz="1100" b="1" dirty="0" smtClean="0"/>
              <a:t>ranscriptome</a:t>
            </a:r>
            <a:endParaRPr lang="en-US" sz="1100" b="1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227869" y="3937558"/>
            <a:ext cx="5790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Tumor</a:t>
            </a:r>
          </a:p>
          <a:p>
            <a:pPr algn="ctr"/>
            <a:r>
              <a:rPr lang="en-US" sz="1100" b="1" dirty="0" smtClean="0"/>
              <a:t>Exome</a:t>
            </a:r>
            <a:endParaRPr lang="en-US" sz="1100" b="1" dirty="0"/>
          </a:p>
        </p:txBody>
      </p:sp>
      <p:sp>
        <p:nvSpPr>
          <p:cNvPr id="63" name="TextBox 62"/>
          <p:cNvSpPr txBox="1"/>
          <p:nvPr/>
        </p:nvSpPr>
        <p:spPr>
          <a:xfrm rot="16200000">
            <a:off x="3835" y="4833380"/>
            <a:ext cx="10358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Tumor</a:t>
            </a:r>
          </a:p>
          <a:p>
            <a:pPr algn="ctr"/>
            <a:r>
              <a:rPr lang="en-US" sz="1100" b="1" dirty="0" smtClean="0"/>
              <a:t>Transcriptome</a:t>
            </a:r>
            <a:endParaRPr lang="en-US" sz="1100" b="1" dirty="0"/>
          </a:p>
        </p:txBody>
      </p:sp>
      <p:sp>
        <p:nvSpPr>
          <p:cNvPr id="41" name="Round Same Side Corner Rectangle 40"/>
          <p:cNvSpPr/>
          <p:nvPr/>
        </p:nvSpPr>
        <p:spPr>
          <a:xfrm>
            <a:off x="5422226" y="1339468"/>
            <a:ext cx="1031287" cy="4147059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 Same Side Corner Rectangle 52"/>
          <p:cNvSpPr/>
          <p:nvPr/>
        </p:nvSpPr>
        <p:spPr>
          <a:xfrm>
            <a:off x="6525670" y="1339467"/>
            <a:ext cx="1031287" cy="4147059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 Same Side Corner Rectangle 64"/>
          <p:cNvSpPr/>
          <p:nvPr/>
        </p:nvSpPr>
        <p:spPr>
          <a:xfrm>
            <a:off x="9828626" y="1339467"/>
            <a:ext cx="1031287" cy="4147059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 Same Side Corner Rectangle 63"/>
          <p:cNvSpPr/>
          <p:nvPr/>
        </p:nvSpPr>
        <p:spPr>
          <a:xfrm>
            <a:off x="7630120" y="1339467"/>
            <a:ext cx="1031287" cy="4147059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 Same Side Corner Rectangle 65"/>
          <p:cNvSpPr/>
          <p:nvPr/>
        </p:nvSpPr>
        <p:spPr>
          <a:xfrm>
            <a:off x="10939795" y="1333796"/>
            <a:ext cx="1031287" cy="4148224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280858" y="1096852"/>
            <a:ext cx="11754889" cy="4633389"/>
          </a:xfrm>
          <a:prstGeom prst="roundRect">
            <a:avLst>
              <a:gd name="adj" fmla="val 1976"/>
            </a:avLst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3" t="13510" r="40795" b="6285"/>
          <a:stretch/>
        </p:blipFill>
        <p:spPr bwMode="auto">
          <a:xfrm>
            <a:off x="5437017" y="1915220"/>
            <a:ext cx="1018040" cy="35713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6" name="Picture 4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54" t="13808" r="40827" b="6288"/>
          <a:stretch/>
        </p:blipFill>
        <p:spPr bwMode="auto">
          <a:xfrm>
            <a:off x="6537845" y="1957633"/>
            <a:ext cx="1009149" cy="35118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7" name="Picture 4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0" t="13638" r="40677" b="2705"/>
          <a:stretch/>
        </p:blipFill>
        <p:spPr bwMode="auto">
          <a:xfrm>
            <a:off x="7655836" y="1957632"/>
            <a:ext cx="966704" cy="35118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Picture 4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5" t="13856" r="40662" b="6283"/>
          <a:stretch/>
        </p:blipFill>
        <p:spPr bwMode="auto">
          <a:xfrm>
            <a:off x="9838594" y="1948311"/>
            <a:ext cx="1031311" cy="35211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9" name="Picture 48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4" t="13567" r="40543" b="2999"/>
          <a:stretch/>
        </p:blipFill>
        <p:spPr bwMode="auto">
          <a:xfrm>
            <a:off x="10957007" y="1948310"/>
            <a:ext cx="992555" cy="35337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1004454" y="1363371"/>
            <a:ext cx="1060361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LIMK2</a:t>
            </a:r>
          </a:p>
          <a:p>
            <a:pPr algn="ctr"/>
            <a:r>
              <a:rPr lang="en-US" sz="950" dirty="0" smtClean="0"/>
              <a:t>chr22: 31673066 C&gt;T</a:t>
            </a:r>
            <a:endParaRPr lang="en-US" sz="950" dirty="0"/>
          </a:p>
        </p:txBody>
      </p:sp>
      <p:sp>
        <p:nvSpPr>
          <p:cNvPr id="50" name="Rectangle 49"/>
          <p:cNvSpPr/>
          <p:nvPr/>
        </p:nvSpPr>
        <p:spPr>
          <a:xfrm>
            <a:off x="2076196" y="1348585"/>
            <a:ext cx="1143594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GLUD2</a:t>
            </a:r>
          </a:p>
          <a:p>
            <a:pPr algn="ctr"/>
            <a:r>
              <a:rPr lang="en-US" sz="950" dirty="0" err="1" smtClean="0"/>
              <a:t>chrX</a:t>
            </a:r>
            <a:r>
              <a:rPr lang="en-US" sz="950" dirty="0" smtClean="0"/>
              <a:t>: 120182384 C&gt;T</a:t>
            </a:r>
          </a:p>
        </p:txBody>
      </p:sp>
      <p:sp>
        <p:nvSpPr>
          <p:cNvPr id="71" name="Round Same Side Corner Rectangle 70"/>
          <p:cNvSpPr/>
          <p:nvPr/>
        </p:nvSpPr>
        <p:spPr>
          <a:xfrm>
            <a:off x="1011594" y="1342168"/>
            <a:ext cx="1031287" cy="4151349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 Same Side Corner Rectangle 71"/>
          <p:cNvSpPr/>
          <p:nvPr/>
        </p:nvSpPr>
        <p:spPr>
          <a:xfrm>
            <a:off x="2132691" y="1333798"/>
            <a:ext cx="1031287" cy="4159719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3" t="13683" r="40637" b="2983"/>
          <a:stretch/>
        </p:blipFill>
        <p:spPr bwMode="auto">
          <a:xfrm>
            <a:off x="1039210" y="1948310"/>
            <a:ext cx="970744" cy="35452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4" name="Picture 73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66" t="13544" r="40660" b="6050"/>
          <a:stretch/>
        </p:blipFill>
        <p:spPr bwMode="auto">
          <a:xfrm>
            <a:off x="2143056" y="1926723"/>
            <a:ext cx="1020456" cy="35552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5" name="Rectangle 74"/>
          <p:cNvSpPr/>
          <p:nvPr/>
        </p:nvSpPr>
        <p:spPr>
          <a:xfrm>
            <a:off x="3159282" y="1339467"/>
            <a:ext cx="1302876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KIAA1715</a:t>
            </a:r>
          </a:p>
          <a:p>
            <a:pPr algn="ctr"/>
            <a:r>
              <a:rPr lang="en-US" sz="950" dirty="0"/>
              <a:t>c</a:t>
            </a:r>
            <a:r>
              <a:rPr lang="en-US" sz="950" dirty="0" smtClean="0"/>
              <a:t>hr2: 176857119</a:t>
            </a:r>
          </a:p>
          <a:p>
            <a:pPr algn="ctr"/>
            <a:r>
              <a:rPr lang="en-US" sz="950" dirty="0" smtClean="0"/>
              <a:t>C&gt;T</a:t>
            </a:r>
          </a:p>
        </p:txBody>
      </p:sp>
      <p:sp>
        <p:nvSpPr>
          <p:cNvPr id="76" name="Round Same Side Corner Rectangle 75"/>
          <p:cNvSpPr/>
          <p:nvPr/>
        </p:nvSpPr>
        <p:spPr>
          <a:xfrm>
            <a:off x="3247870" y="1339471"/>
            <a:ext cx="1031287" cy="4129983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2" t="13529" r="40751" b="6384"/>
          <a:stretch/>
        </p:blipFill>
        <p:spPr bwMode="auto">
          <a:xfrm>
            <a:off x="3264532" y="1937451"/>
            <a:ext cx="1001059" cy="35319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8" name="Rectangle 77"/>
          <p:cNvSpPr/>
          <p:nvPr/>
        </p:nvSpPr>
        <p:spPr>
          <a:xfrm>
            <a:off x="4254379" y="1384304"/>
            <a:ext cx="1189149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SMEK2</a:t>
            </a:r>
          </a:p>
          <a:p>
            <a:pPr algn="ctr"/>
            <a:r>
              <a:rPr lang="en-US" sz="950" dirty="0" smtClean="0"/>
              <a:t>chr2: 55831128</a:t>
            </a:r>
          </a:p>
          <a:p>
            <a:pPr algn="ctr"/>
            <a:r>
              <a:rPr lang="en-US" sz="950" dirty="0" smtClean="0"/>
              <a:t>C&gt;T</a:t>
            </a:r>
          </a:p>
        </p:txBody>
      </p:sp>
      <p:sp>
        <p:nvSpPr>
          <p:cNvPr id="79" name="Round Same Side Corner Rectangle 78"/>
          <p:cNvSpPr/>
          <p:nvPr/>
        </p:nvSpPr>
        <p:spPr>
          <a:xfrm>
            <a:off x="4341519" y="1339468"/>
            <a:ext cx="1031287" cy="4147059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Picture 79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68" t="13474" r="40593" b="6280"/>
          <a:stretch/>
        </p:blipFill>
        <p:spPr bwMode="auto">
          <a:xfrm>
            <a:off x="4357314" y="1932292"/>
            <a:ext cx="1022637" cy="35371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1" name="Rectangle 80"/>
          <p:cNvSpPr/>
          <p:nvPr/>
        </p:nvSpPr>
        <p:spPr>
          <a:xfrm>
            <a:off x="8695999" y="1348585"/>
            <a:ext cx="1047482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50" b="1" i="1" dirty="0" smtClean="0"/>
              <a:t>ZNF132</a:t>
            </a:r>
          </a:p>
          <a:p>
            <a:pPr algn="ctr"/>
            <a:r>
              <a:rPr lang="en-US" sz="950" dirty="0" smtClean="0"/>
              <a:t>chr19: 58945911 A&gt;G</a:t>
            </a:r>
          </a:p>
        </p:txBody>
      </p:sp>
      <p:sp>
        <p:nvSpPr>
          <p:cNvPr id="82" name="Round Same Side Corner Rectangle 81"/>
          <p:cNvSpPr/>
          <p:nvPr/>
        </p:nvSpPr>
        <p:spPr>
          <a:xfrm>
            <a:off x="8709245" y="1342168"/>
            <a:ext cx="1031287" cy="4151349"/>
          </a:xfrm>
          <a:prstGeom prst="round2Same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Picture 82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69" t="13511" r="40680" b="6073"/>
          <a:stretch/>
        </p:blipFill>
        <p:spPr bwMode="auto">
          <a:xfrm>
            <a:off x="8717754" y="1948310"/>
            <a:ext cx="1024255" cy="35452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228600" y="250826"/>
            <a:ext cx="11798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anose="020B0606020202030204" pitchFamily="34" charset="0"/>
              </a:rPr>
              <a:t>Supplementary Figure 1. </a:t>
            </a:r>
            <a:r>
              <a:rPr lang="en-US" sz="1400" dirty="0" smtClean="0">
                <a:latin typeface="Arial Narrow" panose="020B0606020202030204" pitchFamily="34" charset="0"/>
              </a:rPr>
              <a:t>IGV visualization of novel positions called as RNA editing by RNA2DNAlign</a:t>
            </a:r>
            <a:r>
              <a:rPr lang="en-US" sz="1400" dirty="0">
                <a:latin typeface="Arial Narrow" panose="020B0606020202030204" pitchFamily="34" charset="0"/>
              </a:rPr>
              <a:t>. The gene and the position are shown on the top. </a:t>
            </a:r>
            <a:r>
              <a:rPr lang="en-US" sz="1400" dirty="0" smtClean="0">
                <a:latin typeface="Arial Narrow" panose="020B0606020202030204" pitchFamily="34" charset="0"/>
              </a:rPr>
              <a:t>The variant position is called in the normal and tumor transcriptomes (RNAed) or only in the tumor transcriptomes (T-</a:t>
            </a:r>
            <a:r>
              <a:rPr lang="en-US" sz="1400" dirty="0" err="1" smtClean="0">
                <a:latin typeface="Arial Narrow" panose="020B0606020202030204" pitchFamily="34" charset="0"/>
              </a:rPr>
              <a:t>RNAed</a:t>
            </a:r>
            <a:r>
              <a:rPr lang="en-US" sz="1400" dirty="0" smtClean="0">
                <a:latin typeface="Arial Narrow" panose="020B0606020202030204" pitchFamily="34" charset="0"/>
              </a:rPr>
              <a:t>).</a:t>
            </a:r>
            <a:endParaRPr lang="en-US" sz="1400" dirty="0">
              <a:latin typeface="Arial Narrow" panose="020B0606020202030204" pitchFamily="34" charset="0"/>
            </a:endParaRPr>
          </a:p>
          <a:p>
            <a:r>
              <a:rPr lang="en-US" sz="1400" dirty="0" smtClean="0">
                <a:latin typeface="Arial Narrow" panose="020B0606020202030204" pitchFamily="34" charset="0"/>
              </a:rPr>
              <a:t> </a:t>
            </a:r>
            <a:endParaRPr lang="en-US" sz="1400" dirty="0">
              <a:latin typeface="Arial Narrow" panose="020B060602020203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992809" y="5445640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RNAed</a:t>
            </a:r>
            <a:endParaRPr lang="en-US" sz="1100" b="1" dirty="0">
              <a:latin typeface="Arial Narrow"/>
              <a:cs typeface="Arial Narrow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097710" y="5458338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RNAed</a:t>
            </a:r>
            <a:endParaRPr lang="en-US" sz="1100" b="1" dirty="0">
              <a:latin typeface="Arial Narrow"/>
              <a:cs typeface="Arial Narrow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02608" y="5471038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RNAed</a:t>
            </a:r>
            <a:endParaRPr lang="en-US" sz="1100" b="1" dirty="0">
              <a:latin typeface="Arial Narrow"/>
              <a:cs typeface="Arial Narrow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307510" y="5483740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RNAed</a:t>
            </a:r>
            <a:endParaRPr lang="en-US" sz="1100" b="1" dirty="0">
              <a:latin typeface="Arial Narrow"/>
              <a:cs typeface="Arial Narrow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374310" y="5496438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T-RNAed</a:t>
            </a:r>
            <a:endParaRPr lang="en-US" sz="1100" b="1" dirty="0">
              <a:latin typeface="Arial Narrow"/>
              <a:cs typeface="Arial Narrow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479206" y="5471038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T-RNAed</a:t>
            </a:r>
            <a:endParaRPr lang="en-US" sz="1100" b="1" dirty="0">
              <a:latin typeface="Arial Narrow"/>
              <a:cs typeface="Arial Narrow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584105" y="5445640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T-RNAed</a:t>
            </a:r>
            <a:endParaRPr lang="en-US" sz="1100" b="1" dirty="0">
              <a:latin typeface="Arial Narrow"/>
              <a:cs typeface="Arial Narrow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689010" y="5458338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T-RNAed</a:t>
            </a:r>
            <a:endParaRPr lang="en-US" sz="1100" b="1" dirty="0">
              <a:latin typeface="Arial Narrow"/>
              <a:cs typeface="Arial Narrow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9793910" y="5471038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T-RNAed</a:t>
            </a:r>
            <a:endParaRPr lang="en-US" sz="1100" b="1" dirty="0">
              <a:latin typeface="Arial Narrow"/>
              <a:cs typeface="Arial Narrow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0898810" y="5483740"/>
            <a:ext cx="1140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 Narrow"/>
                <a:cs typeface="Arial Narrow"/>
              </a:rPr>
              <a:t>T-RNAed</a:t>
            </a:r>
            <a:endParaRPr lang="en-US" sz="1100" b="1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046468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119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Bahl, Sonali</dc:creator>
  <cp:lastModifiedBy>Horvath, Anelia Dafinova</cp:lastModifiedBy>
  <cp:revision>15</cp:revision>
  <dcterms:created xsi:type="dcterms:W3CDTF">2016-04-27T23:43:05Z</dcterms:created>
  <dcterms:modified xsi:type="dcterms:W3CDTF">2016-08-11T19:48:58Z</dcterms:modified>
</cp:coreProperties>
</file>