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82" d="100"/>
          <a:sy n="82" d="100"/>
        </p:scale>
        <p:origin x="-1722" y="-84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958D0BA-C6E2-4692-9F8C-C4C64FE51E4A}" type="datetimeFigureOut">
              <a:rPr lang="en-US" smtClean="0"/>
              <a:t>8/11/2016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D8FA11-BEA2-4886-B74B-D129AA10B8A6}" type="slidenum">
              <a:rPr lang="en-US" smtClean="0"/>
              <a:t>‹#›</a:t>
            </a:fld>
            <a:endParaRPr lang="en-US"/>
          </a:p>
        </p:txBody>
      </p:sp>
    </p:spTree>
    <p:extLst>
      <p:ext uri="{BB962C8B-B14F-4D97-AF65-F5344CB8AC3E}">
        <p14:creationId xmlns:p14="http://schemas.microsoft.com/office/powerpoint/2010/main" val="2882681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58D0BA-C6E2-4692-9F8C-C4C64FE51E4A}" type="datetimeFigureOut">
              <a:rPr lang="en-US" smtClean="0"/>
              <a:t>8/11/2016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D8FA11-BEA2-4886-B74B-D129AA10B8A6}" type="slidenum">
              <a:rPr lang="en-US" smtClean="0"/>
              <a:t>‹#›</a:t>
            </a:fld>
            <a:endParaRPr lang="en-US"/>
          </a:p>
        </p:txBody>
      </p:sp>
    </p:spTree>
    <p:extLst>
      <p:ext uri="{BB962C8B-B14F-4D97-AF65-F5344CB8AC3E}">
        <p14:creationId xmlns:p14="http://schemas.microsoft.com/office/powerpoint/2010/main" val="27299691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58D0BA-C6E2-4692-9F8C-C4C64FE51E4A}" type="datetimeFigureOut">
              <a:rPr lang="en-US" smtClean="0"/>
              <a:t>8/11/2016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D8FA11-BEA2-4886-B74B-D129AA10B8A6}" type="slidenum">
              <a:rPr lang="en-US" smtClean="0"/>
              <a:t>‹#›</a:t>
            </a:fld>
            <a:endParaRPr lang="en-US"/>
          </a:p>
        </p:txBody>
      </p:sp>
    </p:spTree>
    <p:extLst>
      <p:ext uri="{BB962C8B-B14F-4D97-AF65-F5344CB8AC3E}">
        <p14:creationId xmlns:p14="http://schemas.microsoft.com/office/powerpoint/2010/main" val="12236726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58D0BA-C6E2-4692-9F8C-C4C64FE51E4A}" type="datetimeFigureOut">
              <a:rPr lang="en-US" smtClean="0"/>
              <a:t>8/11/2016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D8FA11-BEA2-4886-B74B-D129AA10B8A6}" type="slidenum">
              <a:rPr lang="en-US" smtClean="0"/>
              <a:t>‹#›</a:t>
            </a:fld>
            <a:endParaRPr lang="en-US"/>
          </a:p>
        </p:txBody>
      </p:sp>
    </p:spTree>
    <p:extLst>
      <p:ext uri="{BB962C8B-B14F-4D97-AF65-F5344CB8AC3E}">
        <p14:creationId xmlns:p14="http://schemas.microsoft.com/office/powerpoint/2010/main" val="4354497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958D0BA-C6E2-4692-9F8C-C4C64FE51E4A}" type="datetimeFigureOut">
              <a:rPr lang="en-US" smtClean="0"/>
              <a:t>8/11/2016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D8FA11-BEA2-4886-B74B-D129AA10B8A6}" type="slidenum">
              <a:rPr lang="en-US" smtClean="0"/>
              <a:t>‹#›</a:t>
            </a:fld>
            <a:endParaRPr lang="en-US"/>
          </a:p>
        </p:txBody>
      </p:sp>
    </p:spTree>
    <p:extLst>
      <p:ext uri="{BB962C8B-B14F-4D97-AF65-F5344CB8AC3E}">
        <p14:creationId xmlns:p14="http://schemas.microsoft.com/office/powerpoint/2010/main" val="8138543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958D0BA-C6E2-4692-9F8C-C4C64FE51E4A}" type="datetimeFigureOut">
              <a:rPr lang="en-US" smtClean="0"/>
              <a:t>8/11/2016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D8FA11-BEA2-4886-B74B-D129AA10B8A6}" type="slidenum">
              <a:rPr lang="en-US" smtClean="0"/>
              <a:t>‹#›</a:t>
            </a:fld>
            <a:endParaRPr lang="en-US"/>
          </a:p>
        </p:txBody>
      </p:sp>
    </p:spTree>
    <p:extLst>
      <p:ext uri="{BB962C8B-B14F-4D97-AF65-F5344CB8AC3E}">
        <p14:creationId xmlns:p14="http://schemas.microsoft.com/office/powerpoint/2010/main" val="14468314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958D0BA-C6E2-4692-9F8C-C4C64FE51E4A}" type="datetimeFigureOut">
              <a:rPr lang="en-US" smtClean="0"/>
              <a:t>8/11/2016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8D8FA11-BEA2-4886-B74B-D129AA10B8A6}" type="slidenum">
              <a:rPr lang="en-US" smtClean="0"/>
              <a:t>‹#›</a:t>
            </a:fld>
            <a:endParaRPr lang="en-US"/>
          </a:p>
        </p:txBody>
      </p:sp>
    </p:spTree>
    <p:extLst>
      <p:ext uri="{BB962C8B-B14F-4D97-AF65-F5344CB8AC3E}">
        <p14:creationId xmlns:p14="http://schemas.microsoft.com/office/powerpoint/2010/main" val="21517738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958D0BA-C6E2-4692-9F8C-C4C64FE51E4A}" type="datetimeFigureOut">
              <a:rPr lang="en-US" smtClean="0"/>
              <a:t>8/11/2016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8D8FA11-BEA2-4886-B74B-D129AA10B8A6}" type="slidenum">
              <a:rPr lang="en-US" smtClean="0"/>
              <a:t>‹#›</a:t>
            </a:fld>
            <a:endParaRPr lang="en-US"/>
          </a:p>
        </p:txBody>
      </p:sp>
    </p:spTree>
    <p:extLst>
      <p:ext uri="{BB962C8B-B14F-4D97-AF65-F5344CB8AC3E}">
        <p14:creationId xmlns:p14="http://schemas.microsoft.com/office/powerpoint/2010/main" val="23854544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58D0BA-C6E2-4692-9F8C-C4C64FE51E4A}" type="datetimeFigureOut">
              <a:rPr lang="en-US" smtClean="0"/>
              <a:t>8/11/2016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8D8FA11-BEA2-4886-B74B-D129AA10B8A6}" type="slidenum">
              <a:rPr lang="en-US" smtClean="0"/>
              <a:t>‹#›</a:t>
            </a:fld>
            <a:endParaRPr lang="en-US"/>
          </a:p>
        </p:txBody>
      </p:sp>
    </p:spTree>
    <p:extLst>
      <p:ext uri="{BB962C8B-B14F-4D97-AF65-F5344CB8AC3E}">
        <p14:creationId xmlns:p14="http://schemas.microsoft.com/office/powerpoint/2010/main" val="33543422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58D0BA-C6E2-4692-9F8C-C4C64FE51E4A}" type="datetimeFigureOut">
              <a:rPr lang="en-US" smtClean="0"/>
              <a:t>8/11/2016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D8FA11-BEA2-4886-B74B-D129AA10B8A6}" type="slidenum">
              <a:rPr lang="en-US" smtClean="0"/>
              <a:t>‹#›</a:t>
            </a:fld>
            <a:endParaRPr lang="en-US"/>
          </a:p>
        </p:txBody>
      </p:sp>
    </p:spTree>
    <p:extLst>
      <p:ext uri="{BB962C8B-B14F-4D97-AF65-F5344CB8AC3E}">
        <p14:creationId xmlns:p14="http://schemas.microsoft.com/office/powerpoint/2010/main" val="39496252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58D0BA-C6E2-4692-9F8C-C4C64FE51E4A}" type="datetimeFigureOut">
              <a:rPr lang="en-US" smtClean="0"/>
              <a:t>8/11/2016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D8FA11-BEA2-4886-B74B-D129AA10B8A6}" type="slidenum">
              <a:rPr lang="en-US" smtClean="0"/>
              <a:t>‹#›</a:t>
            </a:fld>
            <a:endParaRPr lang="en-US"/>
          </a:p>
        </p:txBody>
      </p:sp>
    </p:spTree>
    <p:extLst>
      <p:ext uri="{BB962C8B-B14F-4D97-AF65-F5344CB8AC3E}">
        <p14:creationId xmlns:p14="http://schemas.microsoft.com/office/powerpoint/2010/main" val="16015719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58D0BA-C6E2-4692-9F8C-C4C64FE51E4A}" type="datetimeFigureOut">
              <a:rPr lang="en-US" smtClean="0"/>
              <a:t>8/11/2016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D8FA11-BEA2-4886-B74B-D129AA10B8A6}" type="slidenum">
              <a:rPr lang="en-US" smtClean="0"/>
              <a:t>‹#›</a:t>
            </a:fld>
            <a:endParaRPr lang="en-US"/>
          </a:p>
        </p:txBody>
      </p:sp>
    </p:spTree>
    <p:extLst>
      <p:ext uri="{BB962C8B-B14F-4D97-AF65-F5344CB8AC3E}">
        <p14:creationId xmlns:p14="http://schemas.microsoft.com/office/powerpoint/2010/main" val="29979848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96255" y="2116718"/>
            <a:ext cx="1028858" cy="3681680"/>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2902" y="2054917"/>
            <a:ext cx="1002738" cy="3753403"/>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11897" y="2099754"/>
            <a:ext cx="1020148" cy="3708566"/>
          </a:xfrm>
          <a:prstGeom prst="rect">
            <a:avLst/>
          </a:prstGeom>
        </p:spPr>
      </p:pic>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17476" y="2114449"/>
            <a:ext cx="1005757" cy="3693871"/>
          </a:xfrm>
          <a:prstGeom prst="rect">
            <a:avLst/>
          </a:prstGeom>
        </p:spPr>
      </p:pic>
      <p:pic>
        <p:nvPicPr>
          <p:cNvPr id="15" name="Picture 1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05009" y="2141107"/>
            <a:ext cx="1024043" cy="3675584"/>
          </a:xfrm>
          <a:prstGeom prst="rect">
            <a:avLst/>
          </a:prstGeom>
        </p:spPr>
      </p:pic>
      <p:pic>
        <p:nvPicPr>
          <p:cNvPr id="17" name="Picture 1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521414" y="2141107"/>
            <a:ext cx="998612" cy="3679201"/>
          </a:xfrm>
          <a:prstGeom prst="rect">
            <a:avLst/>
          </a:prstGeom>
        </p:spPr>
      </p:pic>
      <p:pic>
        <p:nvPicPr>
          <p:cNvPr id="25" name="Picture 2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634686" y="2099754"/>
            <a:ext cx="987470" cy="3716937"/>
          </a:xfrm>
          <a:prstGeom prst="rect">
            <a:avLst/>
          </a:prstGeom>
        </p:spPr>
      </p:pic>
      <p:pic>
        <p:nvPicPr>
          <p:cNvPr id="26" name="Picture 25"/>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725352" y="2129235"/>
            <a:ext cx="1024043" cy="3693871"/>
          </a:xfrm>
          <a:prstGeom prst="rect">
            <a:avLst/>
          </a:prstGeom>
        </p:spPr>
      </p:pic>
      <p:pic>
        <p:nvPicPr>
          <p:cNvPr id="27" name="Picture 26"/>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839199" y="2162308"/>
            <a:ext cx="1017482" cy="3675584"/>
          </a:xfrm>
          <a:prstGeom prst="rect">
            <a:avLst/>
          </a:prstGeom>
        </p:spPr>
      </p:pic>
      <p:pic>
        <p:nvPicPr>
          <p:cNvPr id="28" name="Picture 27"/>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0946485" y="2141107"/>
            <a:ext cx="1017948" cy="3675584"/>
          </a:xfrm>
          <a:prstGeom prst="rect">
            <a:avLst/>
          </a:prstGeom>
        </p:spPr>
      </p:pic>
      <p:sp>
        <p:nvSpPr>
          <p:cNvPr id="16" name="Rectangle 15"/>
          <p:cNvSpPr/>
          <p:nvPr/>
        </p:nvSpPr>
        <p:spPr>
          <a:xfrm>
            <a:off x="4182054" y="1488282"/>
            <a:ext cx="1171069" cy="530915"/>
          </a:xfrm>
          <a:prstGeom prst="rect">
            <a:avLst/>
          </a:prstGeom>
        </p:spPr>
        <p:txBody>
          <a:bodyPr wrap="square">
            <a:spAutoFit/>
          </a:bodyPr>
          <a:lstStyle/>
          <a:p>
            <a:pPr algn="ctr"/>
            <a:r>
              <a:rPr lang="en-US" sz="950" b="1" i="1" dirty="0" smtClean="0"/>
              <a:t>FZD3</a:t>
            </a:r>
          </a:p>
          <a:p>
            <a:pPr algn="ctr"/>
            <a:r>
              <a:rPr lang="en-US" sz="950" dirty="0" smtClean="0"/>
              <a:t>chr.8: 28384922</a:t>
            </a:r>
          </a:p>
          <a:p>
            <a:pPr algn="ctr"/>
            <a:r>
              <a:rPr lang="en-US" sz="950" dirty="0" smtClean="0"/>
              <a:t>G&gt;A</a:t>
            </a:r>
          </a:p>
        </p:txBody>
      </p:sp>
      <p:sp>
        <p:nvSpPr>
          <p:cNvPr id="8" name="Rectangle 7"/>
          <p:cNvSpPr/>
          <p:nvPr/>
        </p:nvSpPr>
        <p:spPr>
          <a:xfrm>
            <a:off x="976531" y="1479165"/>
            <a:ext cx="1104825" cy="530915"/>
          </a:xfrm>
          <a:prstGeom prst="rect">
            <a:avLst/>
          </a:prstGeom>
        </p:spPr>
        <p:txBody>
          <a:bodyPr wrap="square">
            <a:spAutoFit/>
          </a:bodyPr>
          <a:lstStyle/>
          <a:p>
            <a:pPr algn="ctr"/>
            <a:r>
              <a:rPr lang="en-US" sz="950" b="1" i="1" dirty="0" smtClean="0"/>
              <a:t>TMEM53</a:t>
            </a:r>
          </a:p>
          <a:p>
            <a:pPr algn="ctr"/>
            <a:r>
              <a:rPr lang="en-US" sz="950" dirty="0" smtClean="0"/>
              <a:t>chr1: 45120752</a:t>
            </a:r>
          </a:p>
          <a:p>
            <a:pPr algn="ctr"/>
            <a:r>
              <a:rPr lang="en-US" sz="950" dirty="0" smtClean="0"/>
              <a:t>C&gt;G</a:t>
            </a:r>
          </a:p>
        </p:txBody>
      </p:sp>
      <p:sp>
        <p:nvSpPr>
          <p:cNvPr id="10" name="Rectangle 9"/>
          <p:cNvSpPr/>
          <p:nvPr/>
        </p:nvSpPr>
        <p:spPr>
          <a:xfrm>
            <a:off x="2006473" y="1524002"/>
            <a:ext cx="1189149" cy="530915"/>
          </a:xfrm>
          <a:prstGeom prst="rect">
            <a:avLst/>
          </a:prstGeom>
        </p:spPr>
        <p:txBody>
          <a:bodyPr wrap="square">
            <a:spAutoFit/>
          </a:bodyPr>
          <a:lstStyle/>
          <a:p>
            <a:pPr algn="ctr"/>
            <a:r>
              <a:rPr lang="en-US" sz="950" b="1" i="1" dirty="0" smtClean="0"/>
              <a:t>TP53BP2</a:t>
            </a:r>
          </a:p>
          <a:p>
            <a:pPr algn="ctr"/>
            <a:r>
              <a:rPr lang="en-US" sz="950" dirty="0" smtClean="0"/>
              <a:t>chr.1: 223986233</a:t>
            </a:r>
          </a:p>
          <a:p>
            <a:pPr algn="ctr"/>
            <a:r>
              <a:rPr lang="en-US" sz="950" dirty="0" smtClean="0"/>
              <a:t>C&gt;T</a:t>
            </a:r>
          </a:p>
        </p:txBody>
      </p:sp>
      <p:sp>
        <p:nvSpPr>
          <p:cNvPr id="14" name="Rectangle 13"/>
          <p:cNvSpPr/>
          <p:nvPr/>
        </p:nvSpPr>
        <p:spPr>
          <a:xfrm>
            <a:off x="3108482" y="1479164"/>
            <a:ext cx="1302876" cy="530915"/>
          </a:xfrm>
          <a:prstGeom prst="rect">
            <a:avLst/>
          </a:prstGeom>
        </p:spPr>
        <p:txBody>
          <a:bodyPr wrap="square">
            <a:spAutoFit/>
          </a:bodyPr>
          <a:lstStyle/>
          <a:p>
            <a:pPr algn="ctr"/>
            <a:r>
              <a:rPr lang="en-US" sz="950" b="1" i="1" dirty="0" smtClean="0"/>
              <a:t>WARS2</a:t>
            </a:r>
          </a:p>
          <a:p>
            <a:pPr algn="ctr"/>
            <a:r>
              <a:rPr lang="en-US" sz="950" dirty="0" smtClean="0"/>
              <a:t>chr.1: 119575933</a:t>
            </a:r>
          </a:p>
          <a:p>
            <a:pPr algn="ctr"/>
            <a:r>
              <a:rPr lang="en-US" sz="950" dirty="0" smtClean="0"/>
              <a:t>C&gt;T</a:t>
            </a:r>
          </a:p>
        </p:txBody>
      </p:sp>
      <p:sp>
        <p:nvSpPr>
          <p:cNvPr id="18" name="Rectangle 17"/>
          <p:cNvSpPr/>
          <p:nvPr/>
        </p:nvSpPr>
        <p:spPr>
          <a:xfrm>
            <a:off x="5341025" y="1439517"/>
            <a:ext cx="1111876" cy="530915"/>
          </a:xfrm>
          <a:prstGeom prst="rect">
            <a:avLst/>
          </a:prstGeom>
        </p:spPr>
        <p:txBody>
          <a:bodyPr wrap="square">
            <a:spAutoFit/>
          </a:bodyPr>
          <a:lstStyle/>
          <a:p>
            <a:pPr algn="ctr"/>
            <a:r>
              <a:rPr lang="en-US" sz="950" b="1" i="1" dirty="0" smtClean="0"/>
              <a:t>MEN1</a:t>
            </a:r>
          </a:p>
          <a:p>
            <a:pPr algn="ctr"/>
            <a:r>
              <a:rPr lang="en-US" sz="950" dirty="0" smtClean="0"/>
              <a:t>chr11: 64575553</a:t>
            </a:r>
          </a:p>
          <a:p>
            <a:pPr algn="ctr"/>
            <a:r>
              <a:rPr lang="en-US" sz="950" dirty="0" smtClean="0"/>
              <a:t>G&gt;A</a:t>
            </a:r>
          </a:p>
        </p:txBody>
      </p:sp>
      <p:sp>
        <p:nvSpPr>
          <p:cNvPr id="20" name="Rectangle 19"/>
          <p:cNvSpPr/>
          <p:nvPr/>
        </p:nvSpPr>
        <p:spPr>
          <a:xfrm>
            <a:off x="6481989" y="1479163"/>
            <a:ext cx="1111876" cy="530915"/>
          </a:xfrm>
          <a:prstGeom prst="rect">
            <a:avLst/>
          </a:prstGeom>
        </p:spPr>
        <p:txBody>
          <a:bodyPr wrap="square">
            <a:spAutoFit/>
          </a:bodyPr>
          <a:lstStyle/>
          <a:p>
            <a:pPr algn="ctr"/>
            <a:r>
              <a:rPr lang="en-US" sz="950" b="1" i="1" dirty="0" smtClean="0"/>
              <a:t>TOMM40</a:t>
            </a:r>
          </a:p>
          <a:p>
            <a:pPr algn="ctr"/>
            <a:r>
              <a:rPr lang="en-US" sz="950" dirty="0" smtClean="0"/>
              <a:t>chr19: 45396144</a:t>
            </a:r>
          </a:p>
          <a:p>
            <a:pPr algn="ctr"/>
            <a:r>
              <a:rPr lang="en-US" sz="950" dirty="0" smtClean="0"/>
              <a:t>C&gt;T </a:t>
            </a:r>
          </a:p>
        </p:txBody>
      </p:sp>
      <p:sp>
        <p:nvSpPr>
          <p:cNvPr id="34" name="Rectangle 33"/>
          <p:cNvSpPr/>
          <p:nvPr/>
        </p:nvSpPr>
        <p:spPr>
          <a:xfrm>
            <a:off x="7587553" y="1479162"/>
            <a:ext cx="1034603" cy="530915"/>
          </a:xfrm>
          <a:prstGeom prst="rect">
            <a:avLst/>
          </a:prstGeom>
        </p:spPr>
        <p:txBody>
          <a:bodyPr wrap="square">
            <a:spAutoFit/>
          </a:bodyPr>
          <a:lstStyle/>
          <a:p>
            <a:pPr algn="ctr"/>
            <a:r>
              <a:rPr lang="en-US" sz="950" b="1" i="1" dirty="0" smtClean="0"/>
              <a:t>USP9X</a:t>
            </a:r>
          </a:p>
          <a:p>
            <a:pPr algn="ctr"/>
            <a:r>
              <a:rPr lang="en-US" sz="950" dirty="0" err="1" smtClean="0"/>
              <a:t>chrX</a:t>
            </a:r>
            <a:r>
              <a:rPr lang="en-US" sz="950" dirty="0" smtClean="0"/>
              <a:t>: 41043849 C&gt;G</a:t>
            </a:r>
          </a:p>
        </p:txBody>
      </p:sp>
      <p:sp>
        <p:nvSpPr>
          <p:cNvPr id="36" name="Rectangle 35"/>
          <p:cNvSpPr/>
          <p:nvPr/>
        </p:nvSpPr>
        <p:spPr>
          <a:xfrm>
            <a:off x="8708699" y="1488282"/>
            <a:ext cx="1047482" cy="530915"/>
          </a:xfrm>
          <a:prstGeom prst="rect">
            <a:avLst/>
          </a:prstGeom>
        </p:spPr>
        <p:txBody>
          <a:bodyPr wrap="square">
            <a:spAutoFit/>
          </a:bodyPr>
          <a:lstStyle/>
          <a:p>
            <a:pPr algn="ctr"/>
            <a:r>
              <a:rPr lang="en-US" sz="950" b="1" i="1" dirty="0" smtClean="0"/>
              <a:t>KDM6A</a:t>
            </a:r>
          </a:p>
          <a:p>
            <a:pPr algn="ctr"/>
            <a:r>
              <a:rPr lang="en-US" sz="950" dirty="0" err="1" smtClean="0"/>
              <a:t>chrX</a:t>
            </a:r>
            <a:r>
              <a:rPr lang="en-US" sz="950" dirty="0" smtClean="0"/>
              <a:t>: 44913106 G&gt;C</a:t>
            </a:r>
          </a:p>
        </p:txBody>
      </p:sp>
      <p:sp>
        <p:nvSpPr>
          <p:cNvPr id="38" name="Rectangle 37"/>
          <p:cNvSpPr/>
          <p:nvPr/>
        </p:nvSpPr>
        <p:spPr>
          <a:xfrm>
            <a:off x="9818249" y="1503068"/>
            <a:ext cx="1060361" cy="530915"/>
          </a:xfrm>
          <a:prstGeom prst="rect">
            <a:avLst/>
          </a:prstGeom>
        </p:spPr>
        <p:txBody>
          <a:bodyPr wrap="square">
            <a:spAutoFit/>
          </a:bodyPr>
          <a:lstStyle/>
          <a:p>
            <a:pPr algn="ctr"/>
            <a:r>
              <a:rPr lang="en-US" sz="950" b="1" i="1" dirty="0" smtClean="0"/>
              <a:t>USP11</a:t>
            </a:r>
          </a:p>
          <a:p>
            <a:pPr algn="ctr"/>
            <a:r>
              <a:rPr lang="en-US" sz="950" dirty="0" err="1" smtClean="0"/>
              <a:t>chrX</a:t>
            </a:r>
            <a:r>
              <a:rPr lang="en-US" sz="950" dirty="0" smtClean="0"/>
              <a:t>: 47101698 C&gt;T</a:t>
            </a:r>
            <a:endParaRPr lang="en-US" sz="950" dirty="0"/>
          </a:p>
        </p:txBody>
      </p:sp>
      <p:sp>
        <p:nvSpPr>
          <p:cNvPr id="40" name="Rectangle 39"/>
          <p:cNvSpPr/>
          <p:nvPr/>
        </p:nvSpPr>
        <p:spPr>
          <a:xfrm>
            <a:off x="10889996" y="1488282"/>
            <a:ext cx="1143594" cy="530915"/>
          </a:xfrm>
          <a:prstGeom prst="rect">
            <a:avLst/>
          </a:prstGeom>
        </p:spPr>
        <p:txBody>
          <a:bodyPr wrap="square">
            <a:spAutoFit/>
          </a:bodyPr>
          <a:lstStyle/>
          <a:p>
            <a:pPr algn="ctr"/>
            <a:r>
              <a:rPr lang="en-US" sz="950" b="1" i="1" dirty="0" smtClean="0"/>
              <a:t>ATRX</a:t>
            </a:r>
          </a:p>
          <a:p>
            <a:pPr algn="ctr"/>
            <a:r>
              <a:rPr lang="en-US" sz="950" dirty="0" err="1" smtClean="0"/>
              <a:t>chrX</a:t>
            </a:r>
            <a:r>
              <a:rPr lang="en-US" sz="950" dirty="0" smtClean="0"/>
              <a:t>: 76938781 G&gt;A</a:t>
            </a:r>
          </a:p>
        </p:txBody>
      </p:sp>
      <p:sp>
        <p:nvSpPr>
          <p:cNvPr id="52" name="Left Brace 51"/>
          <p:cNvSpPr/>
          <p:nvPr/>
        </p:nvSpPr>
        <p:spPr>
          <a:xfrm>
            <a:off x="759459" y="2061080"/>
            <a:ext cx="221498" cy="850005"/>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56" name="Left Brace 55"/>
          <p:cNvSpPr/>
          <p:nvPr/>
        </p:nvSpPr>
        <p:spPr>
          <a:xfrm>
            <a:off x="756314" y="2984576"/>
            <a:ext cx="221498" cy="850005"/>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57" name="Left Brace 56"/>
          <p:cNvSpPr/>
          <p:nvPr/>
        </p:nvSpPr>
        <p:spPr>
          <a:xfrm>
            <a:off x="756314" y="3880397"/>
            <a:ext cx="221498" cy="850005"/>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58" name="Left Brace 57"/>
          <p:cNvSpPr/>
          <p:nvPr/>
        </p:nvSpPr>
        <p:spPr>
          <a:xfrm>
            <a:off x="742247" y="4776218"/>
            <a:ext cx="221498" cy="850005"/>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60" name="TextBox 59"/>
          <p:cNvSpPr txBox="1"/>
          <p:nvPr/>
        </p:nvSpPr>
        <p:spPr>
          <a:xfrm rot="16200000">
            <a:off x="-73996" y="2270638"/>
            <a:ext cx="1140593" cy="430887"/>
          </a:xfrm>
          <a:prstGeom prst="rect">
            <a:avLst/>
          </a:prstGeom>
          <a:noFill/>
        </p:spPr>
        <p:txBody>
          <a:bodyPr wrap="square" rtlCol="0">
            <a:spAutoFit/>
          </a:bodyPr>
          <a:lstStyle/>
          <a:p>
            <a:pPr algn="ctr"/>
            <a:r>
              <a:rPr lang="en-US" sz="1100" b="1" dirty="0" smtClean="0"/>
              <a:t>Normal</a:t>
            </a:r>
          </a:p>
          <a:p>
            <a:pPr algn="ctr"/>
            <a:r>
              <a:rPr lang="en-US" sz="1100" b="1" dirty="0"/>
              <a:t>E</a:t>
            </a:r>
            <a:r>
              <a:rPr lang="en-US" sz="1100" b="1" dirty="0" smtClean="0"/>
              <a:t>xome</a:t>
            </a:r>
            <a:endParaRPr lang="en-US" sz="1100" b="1" dirty="0"/>
          </a:p>
        </p:txBody>
      </p:sp>
      <p:sp>
        <p:nvSpPr>
          <p:cNvPr id="61" name="TextBox 60"/>
          <p:cNvSpPr txBox="1"/>
          <p:nvPr/>
        </p:nvSpPr>
        <p:spPr>
          <a:xfrm rot="16200000">
            <a:off x="3207" y="3197460"/>
            <a:ext cx="1035860" cy="430887"/>
          </a:xfrm>
          <a:prstGeom prst="rect">
            <a:avLst/>
          </a:prstGeom>
          <a:noFill/>
        </p:spPr>
        <p:txBody>
          <a:bodyPr wrap="none" rtlCol="0">
            <a:spAutoFit/>
          </a:bodyPr>
          <a:lstStyle/>
          <a:p>
            <a:pPr algn="ctr"/>
            <a:r>
              <a:rPr lang="en-US" sz="1100" b="1" dirty="0" smtClean="0"/>
              <a:t>Normal</a:t>
            </a:r>
          </a:p>
          <a:p>
            <a:pPr algn="ctr"/>
            <a:r>
              <a:rPr lang="en-US" sz="1100" b="1" dirty="0"/>
              <a:t>T</a:t>
            </a:r>
            <a:r>
              <a:rPr lang="en-US" sz="1100" b="1" dirty="0" smtClean="0"/>
              <a:t>ranscriptome</a:t>
            </a:r>
            <a:endParaRPr lang="en-US" sz="1100" b="1" dirty="0"/>
          </a:p>
        </p:txBody>
      </p:sp>
      <p:sp>
        <p:nvSpPr>
          <p:cNvPr id="62" name="TextBox 61"/>
          <p:cNvSpPr txBox="1"/>
          <p:nvPr/>
        </p:nvSpPr>
        <p:spPr>
          <a:xfrm rot="16200000">
            <a:off x="227865" y="4089955"/>
            <a:ext cx="579005" cy="430887"/>
          </a:xfrm>
          <a:prstGeom prst="rect">
            <a:avLst/>
          </a:prstGeom>
          <a:noFill/>
        </p:spPr>
        <p:txBody>
          <a:bodyPr wrap="none" rtlCol="0">
            <a:spAutoFit/>
          </a:bodyPr>
          <a:lstStyle/>
          <a:p>
            <a:pPr algn="ctr"/>
            <a:r>
              <a:rPr lang="en-US" sz="1100" b="1" dirty="0" smtClean="0"/>
              <a:t>Tumor</a:t>
            </a:r>
          </a:p>
          <a:p>
            <a:pPr algn="ctr"/>
            <a:r>
              <a:rPr lang="en-US" sz="1100" b="1" dirty="0" smtClean="0"/>
              <a:t>Exome</a:t>
            </a:r>
            <a:endParaRPr lang="en-US" sz="1100" b="1" dirty="0"/>
          </a:p>
        </p:txBody>
      </p:sp>
      <p:sp>
        <p:nvSpPr>
          <p:cNvPr id="63" name="TextBox 62"/>
          <p:cNvSpPr txBox="1"/>
          <p:nvPr/>
        </p:nvSpPr>
        <p:spPr>
          <a:xfrm rot="16200000">
            <a:off x="3833" y="4985776"/>
            <a:ext cx="1035860" cy="430887"/>
          </a:xfrm>
          <a:prstGeom prst="rect">
            <a:avLst/>
          </a:prstGeom>
          <a:noFill/>
        </p:spPr>
        <p:txBody>
          <a:bodyPr wrap="none" rtlCol="0">
            <a:spAutoFit/>
          </a:bodyPr>
          <a:lstStyle/>
          <a:p>
            <a:pPr algn="ctr"/>
            <a:r>
              <a:rPr lang="en-US" sz="1100" b="1" dirty="0" smtClean="0"/>
              <a:t>Tumor</a:t>
            </a:r>
          </a:p>
          <a:p>
            <a:pPr algn="ctr"/>
            <a:r>
              <a:rPr lang="en-US" sz="1100" b="1" dirty="0" smtClean="0"/>
              <a:t>Transcriptome</a:t>
            </a:r>
            <a:endParaRPr lang="en-US" sz="1100" b="1" dirty="0"/>
          </a:p>
        </p:txBody>
      </p:sp>
      <p:sp>
        <p:nvSpPr>
          <p:cNvPr id="41" name="Round Same Side Corner Rectangle 40"/>
          <p:cNvSpPr/>
          <p:nvPr/>
        </p:nvSpPr>
        <p:spPr>
          <a:xfrm>
            <a:off x="1015320" y="1479165"/>
            <a:ext cx="1031287" cy="4334824"/>
          </a:xfrm>
          <a:prstGeom prst="round2Same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3" name="Round Same Side Corner Rectangle 52"/>
          <p:cNvSpPr/>
          <p:nvPr/>
        </p:nvSpPr>
        <p:spPr>
          <a:xfrm>
            <a:off x="4290469" y="1479164"/>
            <a:ext cx="1031287" cy="4334824"/>
          </a:xfrm>
          <a:prstGeom prst="round2Same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4" name="Round Same Side Corner Rectangle 53"/>
          <p:cNvSpPr/>
          <p:nvPr/>
        </p:nvSpPr>
        <p:spPr>
          <a:xfrm>
            <a:off x="9825394" y="1481867"/>
            <a:ext cx="1031287" cy="4334824"/>
          </a:xfrm>
          <a:prstGeom prst="round2Same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9" name="Round Same Side Corner Rectangle 58"/>
          <p:cNvSpPr/>
          <p:nvPr/>
        </p:nvSpPr>
        <p:spPr>
          <a:xfrm>
            <a:off x="8721939" y="1481867"/>
            <a:ext cx="1031287" cy="4334824"/>
          </a:xfrm>
          <a:prstGeom prst="round2Same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5" name="Round Same Side Corner Rectangle 64"/>
          <p:cNvSpPr/>
          <p:nvPr/>
        </p:nvSpPr>
        <p:spPr>
          <a:xfrm>
            <a:off x="6501220" y="1479164"/>
            <a:ext cx="1031287" cy="4334824"/>
          </a:xfrm>
          <a:prstGeom prst="round2Same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1" name="Round Same Side Corner Rectangle 50"/>
          <p:cNvSpPr/>
          <p:nvPr/>
        </p:nvSpPr>
        <p:spPr>
          <a:xfrm>
            <a:off x="2093613" y="1479165"/>
            <a:ext cx="1031287" cy="4334824"/>
          </a:xfrm>
          <a:prstGeom prst="round2Same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5" name="Round Same Side Corner Rectangle 54"/>
          <p:cNvSpPr/>
          <p:nvPr/>
        </p:nvSpPr>
        <p:spPr>
          <a:xfrm>
            <a:off x="3197068" y="1479165"/>
            <a:ext cx="1031287" cy="4334824"/>
          </a:xfrm>
          <a:prstGeom prst="round2Same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4" name="Round Same Side Corner Rectangle 63"/>
          <p:cNvSpPr/>
          <p:nvPr/>
        </p:nvSpPr>
        <p:spPr>
          <a:xfrm>
            <a:off x="5394916" y="1479164"/>
            <a:ext cx="1031287" cy="4334824"/>
          </a:xfrm>
          <a:prstGeom prst="round2Same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6" name="Round Same Side Corner Rectangle 65"/>
          <p:cNvSpPr/>
          <p:nvPr/>
        </p:nvSpPr>
        <p:spPr>
          <a:xfrm>
            <a:off x="7612389" y="1473496"/>
            <a:ext cx="1031287" cy="4334824"/>
          </a:xfrm>
          <a:prstGeom prst="round2Same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7" name="Round Same Side Corner Rectangle 66"/>
          <p:cNvSpPr/>
          <p:nvPr/>
        </p:nvSpPr>
        <p:spPr>
          <a:xfrm>
            <a:off x="10946485" y="1473496"/>
            <a:ext cx="1031287" cy="4334824"/>
          </a:xfrm>
          <a:prstGeom prst="round2Same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0" name="Rounded Rectangle 29"/>
          <p:cNvSpPr/>
          <p:nvPr/>
        </p:nvSpPr>
        <p:spPr>
          <a:xfrm>
            <a:off x="280857" y="1249251"/>
            <a:ext cx="11754889" cy="4997003"/>
          </a:xfrm>
          <a:prstGeom prst="roundRect">
            <a:avLst>
              <a:gd name="adj" fmla="val 1976"/>
            </a:avLst>
          </a:prstGeom>
          <a:noFill/>
          <a:ln w="635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2" name="TextBox 41"/>
          <p:cNvSpPr txBox="1"/>
          <p:nvPr/>
        </p:nvSpPr>
        <p:spPr>
          <a:xfrm>
            <a:off x="249606" y="332051"/>
            <a:ext cx="11786139" cy="461665"/>
          </a:xfrm>
          <a:prstGeom prst="rect">
            <a:avLst/>
          </a:prstGeom>
          <a:noFill/>
        </p:spPr>
        <p:txBody>
          <a:bodyPr wrap="square" rtlCol="0">
            <a:spAutoFit/>
          </a:bodyPr>
          <a:lstStyle/>
          <a:p>
            <a:r>
              <a:rPr lang="en-US" sz="1200" b="1" dirty="0" smtClean="0">
                <a:latin typeface="Arial Narrow" panose="020B0606020202030204" pitchFamily="34" charset="0"/>
              </a:rPr>
              <a:t>Supplementary Figure </a:t>
            </a:r>
            <a:r>
              <a:rPr lang="en-US" sz="1200" b="1" dirty="0" smtClean="0">
                <a:latin typeface="Arial Narrow" panose="020B0606020202030204" pitchFamily="34" charset="0"/>
              </a:rPr>
              <a:t>5. </a:t>
            </a:r>
            <a:r>
              <a:rPr lang="en-US" sz="1200" dirty="0" smtClean="0">
                <a:latin typeface="Arial Narrow" panose="020B0606020202030204" pitchFamily="34" charset="0"/>
              </a:rPr>
              <a:t>IGV representation of potential novel somatic mutations called by RNA2DNAlign. The gene and the position are shown on the top.  It is well seen that all of the variants are high quality calls in both Tumor exome and transcriptome, while completely absent from the normal tissue datasets.</a:t>
            </a:r>
            <a:endParaRPr lang="en-US" sz="1200" dirty="0">
              <a:latin typeface="Arial Narrow" panose="020B0606020202030204" pitchFamily="34" charset="0"/>
            </a:endParaRPr>
          </a:p>
        </p:txBody>
      </p:sp>
    </p:spTree>
    <p:extLst>
      <p:ext uri="{BB962C8B-B14F-4D97-AF65-F5344CB8AC3E}">
        <p14:creationId xmlns:p14="http://schemas.microsoft.com/office/powerpoint/2010/main" val="12355514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TotalTime>
  <Words>113</Words>
  <Application>Microsoft Office PowerPoint</Application>
  <PresentationFormat>Custom</PresentationFormat>
  <Paragraphs>35</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Restrepo</dc:creator>
  <cp:lastModifiedBy>Horvath, Anelia Dafinova</cp:lastModifiedBy>
  <cp:revision>12</cp:revision>
  <dcterms:created xsi:type="dcterms:W3CDTF">2015-10-05T13:27:22Z</dcterms:created>
  <dcterms:modified xsi:type="dcterms:W3CDTF">2016-08-11T17:56:28Z</dcterms:modified>
</cp:coreProperties>
</file>