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320" y="376"/>
      </p:cViewPr>
      <p:guideLst>
        <p:guide orient="horz" pos="24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4482"/>
            <a:ext cx="777240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04360"/>
            <a:ext cx="640080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34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2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11257"/>
            <a:ext cx="205740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1257"/>
            <a:ext cx="601980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27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5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994487"/>
            <a:ext cx="7772400" cy="154368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94275"/>
            <a:ext cx="7772400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16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3560"/>
            <a:ext cx="4038600" cy="512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13560"/>
            <a:ext cx="4038600" cy="5129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05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9795"/>
            <a:ext cx="4040188" cy="7250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64859"/>
            <a:ext cx="4040188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739795"/>
            <a:ext cx="4041775" cy="7250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64859"/>
            <a:ext cx="4041775" cy="44781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18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93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6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09457"/>
            <a:ext cx="3008313" cy="13169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09457"/>
            <a:ext cx="5111750" cy="663352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26447"/>
            <a:ext cx="3008313" cy="53165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39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440680"/>
            <a:ext cx="5486400" cy="6423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94478"/>
            <a:ext cx="5486400" cy="4663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82983"/>
            <a:ext cx="5486400" cy="9121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82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1256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13560"/>
            <a:ext cx="822960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7203864"/>
            <a:ext cx="2133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48FB5-E801-394C-AEB4-87C4C64BFF6C}" type="datetimeFigureOut">
              <a:rPr lang="en-US" smtClean="0"/>
              <a:t>5/25/16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203864"/>
            <a:ext cx="2895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7203864"/>
            <a:ext cx="213360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661A-F7CF-EB47-B2A3-1A28D695E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507" y="627283"/>
            <a:ext cx="4998846" cy="6071967"/>
          </a:xfrm>
          <a:prstGeom prst="rect">
            <a:avLst/>
          </a:prstGeom>
        </p:spPr>
      </p:pic>
      <p:pic>
        <p:nvPicPr>
          <p:cNvPr id="23" name="Picture 22" descr="SingleGeneResponse_Vertic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6" y="343405"/>
            <a:ext cx="3924314" cy="654052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0" y="257951"/>
            <a:ext cx="38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021507" y="257951"/>
            <a:ext cx="38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495033" y="257951"/>
            <a:ext cx="38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-64397"/>
            <a:ext cx="353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Supplementary Figure S1.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358927" y="2367440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0.012</a:t>
            </a:r>
            <a:endParaRPr lang="en-US" sz="700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95953" y="2383315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5.6 x 10</a:t>
            </a:r>
            <a:r>
              <a:rPr lang="en-US" sz="700" baseline="30000" dirty="0" smtClean="0"/>
              <a:t>-5</a:t>
            </a:r>
            <a:endParaRPr lang="en-US" sz="700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6880078" y="846986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3.0 x 10</a:t>
            </a:r>
            <a:r>
              <a:rPr lang="en-US" sz="700" baseline="30000" dirty="0" smtClean="0"/>
              <a:t>-8</a:t>
            </a:r>
            <a:endParaRPr lang="en-US" sz="700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4358927" y="846986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4.3 x 10</a:t>
            </a:r>
            <a:r>
              <a:rPr lang="en-US" sz="700" baseline="30000" dirty="0" smtClean="0"/>
              <a:t>-5</a:t>
            </a:r>
            <a:endParaRPr lang="en-US" sz="7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4358927" y="3901650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1.3 x 10</a:t>
            </a:r>
            <a:r>
              <a:rPr lang="en-US" sz="700" baseline="30000" dirty="0" smtClean="0"/>
              <a:t>-5</a:t>
            </a:r>
            <a:endParaRPr lang="en-US" sz="700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6911828" y="3917525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</a:t>
            </a:r>
            <a:r>
              <a:rPr lang="en-US" sz="700" dirty="0"/>
              <a:t>2</a:t>
            </a:r>
            <a:r>
              <a:rPr lang="en-US" sz="700" dirty="0" smtClean="0"/>
              <a:t>.8 x 10</a:t>
            </a:r>
            <a:r>
              <a:rPr lang="en-US" sz="700" baseline="30000" dirty="0" smtClean="0"/>
              <a:t>-6</a:t>
            </a:r>
            <a:endParaRPr lang="en-US" sz="7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4363761" y="344876"/>
            <a:ext cx="2038938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Quartiles Across All Subtypes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27703" y="344876"/>
            <a:ext cx="2140275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Quartiles Within Each Subtype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47886" y="5441202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0.004</a:t>
            </a:r>
            <a:endParaRPr lang="en-US" sz="700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6907832" y="5457077"/>
            <a:ext cx="1037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Stratified Chi-Square</a:t>
            </a:r>
          </a:p>
          <a:p>
            <a:r>
              <a:rPr lang="en-US" sz="700" dirty="0" smtClean="0"/>
              <a:t>p = 9.8 x 10</a:t>
            </a:r>
            <a:r>
              <a:rPr lang="en-US" sz="700" baseline="30000" dirty="0" smtClean="0"/>
              <a:t>-4</a:t>
            </a:r>
            <a:endParaRPr lang="en-US" sz="7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206375" y="6804559"/>
            <a:ext cx="8651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/>
                <a:cs typeface="Arial"/>
              </a:rPr>
              <a:t>Supplemental Figure S1. Individual Proliferation Genes Versus Proliferation Gene Expression Signatures</a:t>
            </a:r>
            <a:r>
              <a:rPr lang="en-US" sz="1000" dirty="0">
                <a:latin typeface="Arial"/>
                <a:cs typeface="Arial"/>
              </a:rPr>
              <a:t>. A. Scatter plots of the expression of three individual genes commonly associated with proliferation, MKI67, PCNA, and AURKA (y-axis), versus five proliferation gene expression signatures (x-axis) in 1033 breast cancers from the </a:t>
            </a:r>
            <a:r>
              <a:rPr lang="en-US" sz="1000" dirty="0" err="1">
                <a:latin typeface="Arial"/>
                <a:cs typeface="Arial"/>
              </a:rPr>
              <a:t>Affymetrix</a:t>
            </a:r>
            <a:r>
              <a:rPr lang="en-US" sz="1000" dirty="0">
                <a:latin typeface="Arial"/>
                <a:cs typeface="Arial"/>
              </a:rPr>
              <a:t> dataset. B./C. Percent </a:t>
            </a:r>
            <a:r>
              <a:rPr lang="en-US" sz="1000" dirty="0" err="1">
                <a:latin typeface="Arial"/>
                <a:cs typeface="Arial"/>
              </a:rPr>
              <a:t>pCR</a:t>
            </a:r>
            <a:r>
              <a:rPr lang="en-US" sz="1000" dirty="0">
                <a:latin typeface="Arial"/>
                <a:cs typeface="Arial"/>
              </a:rPr>
              <a:t> of breast cancers to </a:t>
            </a:r>
            <a:r>
              <a:rPr lang="en-US" sz="1000" dirty="0" err="1">
                <a:latin typeface="Arial"/>
                <a:cs typeface="Arial"/>
              </a:rPr>
              <a:t>neoadjuvant</a:t>
            </a:r>
            <a:r>
              <a:rPr lang="en-US" sz="1000" dirty="0">
                <a:latin typeface="Arial"/>
                <a:cs typeface="Arial"/>
              </a:rPr>
              <a:t> chemotherapy within receptor-based subgroups stratified by low proliferation (quartile 1) versus high proliferation (quartile 4) using 11-gene PAM50 proliferation index (top panel), MKI67, PCNA, and AURKA. Quartiles were defined across all breast cancer samples (B.) or within each individual receptor-based subgroup (C.). TNBC, triple-negative breast cancer.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34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244</Words>
  <Application>Microsoft Macintosh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Stover</dc:creator>
  <cp:lastModifiedBy>Daniel Stover</cp:lastModifiedBy>
  <cp:revision>11</cp:revision>
  <dcterms:created xsi:type="dcterms:W3CDTF">2016-04-24T16:42:42Z</dcterms:created>
  <dcterms:modified xsi:type="dcterms:W3CDTF">2016-05-25T19:40:43Z</dcterms:modified>
</cp:coreProperties>
</file>