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DA324-AC9A-4368-8466-E3E98F83794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0A318-6FA7-4239-A213-D4CD179D8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85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1FD74-4E5A-424C-8102-18991E4C723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90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668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27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8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82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06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914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6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49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27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50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3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E3367-7570-490D-9D5C-C1791D73F5CA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B2550-74A5-48FD-AA81-8032AFFFC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94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81150" y="5514768"/>
            <a:ext cx="896158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Genes significantly changed in at least one phthalate treatment compared to control were identified (F-test, FDR&lt;0.05). Biological processes were identified using DAVID online software and were </a:t>
            </a:r>
            <a:r>
              <a:rPr lang="en-US" sz="1100" dirty="0">
                <a:solidFill>
                  <a:prstClr val="black"/>
                </a:solidFill>
              </a:rPr>
              <a:t>associated with both specific (male reproductive development) and non-specific (oxidative stress) responses in 3D-TCS. </a:t>
            </a:r>
            <a:r>
              <a:rPr lang="en-US" sz="1100" dirty="0"/>
              <a:t>Processes were considered significantly enriched if genes changed ≥5 and p-values ≤0.05. </a:t>
            </a:r>
          </a:p>
          <a:p>
            <a:r>
              <a:rPr lang="en-US" sz="1100" dirty="0"/>
              <a:t>Significant p-values are listed in bold.</a:t>
            </a:r>
            <a:endParaRPr lang="en-US" sz="1100" dirty="0">
              <a:solidFill>
                <a:prstClr val="black"/>
              </a:solidFill>
            </a:endParaRPr>
          </a:p>
          <a:p>
            <a:r>
              <a:rPr lang="en-US" sz="1100" dirty="0"/>
              <a:t>p-values associated with number of genes were ≤: </a:t>
            </a:r>
            <a:r>
              <a:rPr lang="en-US" sz="1100" baseline="30000" dirty="0">
                <a:solidFill>
                  <a:prstClr val="black"/>
                </a:solidFill>
              </a:rPr>
              <a:t>a</a:t>
            </a:r>
            <a:r>
              <a:rPr lang="en-US" sz="1100" dirty="0">
                <a:solidFill>
                  <a:prstClr val="black"/>
                </a:solidFill>
              </a:rPr>
              <a:t>0.001, </a:t>
            </a:r>
            <a:r>
              <a:rPr lang="en-US" sz="1100" baseline="30000" dirty="0"/>
              <a:t>b</a:t>
            </a:r>
            <a:r>
              <a:rPr lang="en-US" sz="1100" dirty="0"/>
              <a:t>1x10</a:t>
            </a:r>
            <a:r>
              <a:rPr lang="en-US" sz="1100" baseline="30000" dirty="0"/>
              <a:t>-7</a:t>
            </a:r>
            <a:r>
              <a:rPr lang="en-US" sz="1100" dirty="0">
                <a:solidFill>
                  <a:prstClr val="black"/>
                </a:solidFill>
              </a:rPr>
              <a:t>, </a:t>
            </a:r>
            <a:r>
              <a:rPr lang="en-US" sz="1100" baseline="30000" dirty="0">
                <a:solidFill>
                  <a:prstClr val="black"/>
                </a:solidFill>
              </a:rPr>
              <a:t>c</a:t>
            </a:r>
            <a:r>
              <a:rPr lang="en-US" sz="1100" dirty="0">
                <a:solidFill>
                  <a:prstClr val="black"/>
                </a:solidFill>
              </a:rPr>
              <a:t>9x10</a:t>
            </a:r>
            <a:r>
              <a:rPr lang="en-US" sz="1100" baseline="30000" dirty="0">
                <a:solidFill>
                  <a:prstClr val="black"/>
                </a:solidFill>
              </a:rPr>
              <a:t>-7 </a:t>
            </a:r>
            <a:r>
              <a:rPr lang="en-US" sz="1100" dirty="0">
                <a:solidFill>
                  <a:prstClr val="black"/>
                </a:solidFill>
              </a:rPr>
              <a:t>, </a:t>
            </a:r>
            <a:r>
              <a:rPr lang="en-US" sz="1100" baseline="30000" dirty="0">
                <a:solidFill>
                  <a:prstClr val="black"/>
                </a:solidFill>
              </a:rPr>
              <a:t>d</a:t>
            </a:r>
            <a:r>
              <a:rPr lang="en-US" sz="1100" dirty="0">
                <a:solidFill>
                  <a:prstClr val="black"/>
                </a:solidFill>
              </a:rPr>
              <a:t>6.6x10</a:t>
            </a:r>
            <a:r>
              <a:rPr lang="en-US" sz="1100" baseline="30000" dirty="0">
                <a:solidFill>
                  <a:prstClr val="black"/>
                </a:solidFill>
              </a:rPr>
              <a:t>-6</a:t>
            </a:r>
            <a:r>
              <a:rPr lang="en-US" sz="1100" baseline="-25000" dirty="0">
                <a:solidFill>
                  <a:prstClr val="black"/>
                </a:solidFill>
              </a:rPr>
              <a:t> </a:t>
            </a:r>
            <a:r>
              <a:rPr lang="en-US" sz="1100" dirty="0">
                <a:solidFill>
                  <a:prstClr val="black"/>
                </a:solidFill>
              </a:rPr>
              <a:t>or</a:t>
            </a:r>
            <a:r>
              <a:rPr lang="en-US" sz="1100" baseline="30000" dirty="0">
                <a:solidFill>
                  <a:prstClr val="black"/>
                </a:solidFill>
              </a:rPr>
              <a:t> e</a:t>
            </a:r>
            <a:r>
              <a:rPr lang="en-US" sz="1100" dirty="0">
                <a:solidFill>
                  <a:prstClr val="black"/>
                </a:solidFill>
              </a:rPr>
              <a:t>4.78x10</a:t>
            </a:r>
            <a:r>
              <a:rPr lang="en-US" sz="1100" baseline="30000" dirty="0">
                <a:solidFill>
                  <a:prstClr val="black"/>
                </a:solidFill>
              </a:rPr>
              <a:t>-5</a:t>
            </a:r>
            <a:r>
              <a:rPr lang="en-US" sz="1100" dirty="0">
                <a:solidFill>
                  <a:prstClr val="black"/>
                </a:solidFill>
              </a:rPr>
              <a:t>  </a:t>
            </a:r>
          </a:p>
          <a:p>
            <a:r>
              <a:rPr lang="en-US" sz="1100" baseline="30000" dirty="0">
                <a:solidFill>
                  <a:prstClr val="black"/>
                </a:solidFill>
              </a:rPr>
              <a:t>f</a:t>
            </a:r>
            <a:r>
              <a:rPr lang="en-US" sz="1100" dirty="0">
                <a:solidFill>
                  <a:prstClr val="black"/>
                </a:solidFill>
              </a:rPr>
              <a:t>-</a:t>
            </a:r>
            <a:r>
              <a:rPr lang="en-US" sz="1100" dirty="0"/>
              <a:t>indicates biological process annotated in Gene Ontology, but not  identified as significantly enriched</a:t>
            </a:r>
            <a:endParaRPr lang="en-US" sz="1100" baseline="30000" dirty="0"/>
          </a:p>
          <a:p>
            <a:r>
              <a:rPr lang="en-US" sz="1100" dirty="0">
                <a:solidFill>
                  <a:prstClr val="black"/>
                </a:solidFill>
              </a:rPr>
              <a:t> Significantly enriched values are listed in bold.</a:t>
            </a:r>
          </a:p>
          <a:p>
            <a:endParaRPr lang="en-US" sz="1200" baseline="30000" dirty="0"/>
          </a:p>
        </p:txBody>
      </p:sp>
      <p:sp>
        <p:nvSpPr>
          <p:cNvPr id="2" name="Rectangle 1"/>
          <p:cNvSpPr/>
          <p:nvPr/>
        </p:nvSpPr>
        <p:spPr>
          <a:xfrm>
            <a:off x="1600200" y="169186"/>
            <a:ext cx="97536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u="sng" dirty="0"/>
              <a:t>Supplemental Table 3: Analysis of power of detection for identifying male reproductive pathways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500417"/>
            <a:ext cx="8796626" cy="50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047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 Harris</dc:creator>
  <cp:lastModifiedBy>Sean Harris</cp:lastModifiedBy>
  <cp:revision>1</cp:revision>
  <dcterms:created xsi:type="dcterms:W3CDTF">2015-09-11T18:40:31Z</dcterms:created>
  <dcterms:modified xsi:type="dcterms:W3CDTF">2015-09-16T21:49:49Z</dcterms:modified>
</cp:coreProperties>
</file>