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1" d="100"/>
          <a:sy n="61" d="100"/>
        </p:scale>
        <p:origin x="179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1F8D5-379F-4B39-A384-5736F828E178}" type="datetimeFigureOut">
              <a:rPr lang="it-IT" smtClean="0"/>
              <a:pPr/>
              <a:t>04/11/2016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C8351-2EEE-4C03-B8DD-F74793B5AFD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479123"/>
              </p:ext>
            </p:extLst>
          </p:nvPr>
        </p:nvGraphicFramePr>
        <p:xfrm>
          <a:off x="134747" y="1691379"/>
          <a:ext cx="5400599" cy="5484035"/>
        </p:xfrm>
        <a:graphic>
          <a:graphicData uri="http://schemas.openxmlformats.org/drawingml/2006/table">
            <a:tbl>
              <a:tblPr/>
              <a:tblGrid>
                <a:gridCol w="592128"/>
                <a:gridCol w="420484"/>
                <a:gridCol w="3365386"/>
                <a:gridCol w="300765"/>
                <a:gridCol w="360918"/>
                <a:gridCol w="360918"/>
              </a:tblGrid>
              <a:tr h="10238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Pathway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Kegg description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KS 293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SK2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386">
                <a:tc rowSpan="18" gridSpan="2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Peptidoglycan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biosynthesis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4697" marR="4697" marT="46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8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Murein polymerase, putative, gt51B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Undecaprenyl-diphosphatase 1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bacA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D-alanyl-D-alanine carboxypeptidase 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dacA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Peptidase S13, D-Ala-D-Ala carboxypeptidase C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dacB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D-alanine--D-alanine ligase 2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ddl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Penicillin-binding protein 3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ftsI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Membrane carboxypeptidase (Penicillin-binding protein)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mrcB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Penicillin-binding protein 2, putative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mrdA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Monofunctional biosynthetic peptidoglycan transglycosylase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mtgA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UDP-N-acetylglucosamine 1-carboxyvinyltransferase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UDP-N-acetylenolpyruvoylglucosamine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reductase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UDP-N-acetylmuramate--L-alanine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ligase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murC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UDP-N-acetylmuramoylalanine--D-glutamate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ligase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murD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UDP-N-acetylmuramyl-tripeptide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synthetases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subfamily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UDP-N-acetylmuramoyl-tripeptide--D-alanyl-D-alanine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ligase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murF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9017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undecaprenyldiphospho-muramoylpentapeptide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beta-N-acetylglucosaminyltransferase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murG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Virulence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factor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MVIN-like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murJ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Phospho-N-acetylmuramoyl-pentapeptide-transferase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murX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rowSpan="19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Lipopolysaccharide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biosynthesis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Lipid A</a:t>
                      </a:r>
                    </a:p>
                  </a:txBody>
                  <a:tcPr marL="4697" marR="4697" marT="46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UDP-2,3-diacylglucosamine hydrolase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Acyl-[acyl-carrier-protein]--UDP-N-acetylglucosamine O-acyltransferase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Lipid-A-disaccharide synthase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UDP-3-O-[3-hydroxymyristoyl] N-acetylglucosamine deacetylase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lpxC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UDP-3-O-[3-hydroxymyristoyl] glucosamine N-acyltransferase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lpxD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Tetraacyldisaccharide 4'-kinase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lpxK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Lipid A biosynthesis lauroyl (Or palmitoleoyl) acyltransferase subfamily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lpxL1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Bacterial lipid A biosynthesis acyltransferase superfamily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lpxL2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Core region</a:t>
                      </a:r>
                    </a:p>
                  </a:txBody>
                  <a:tcPr marL="4697" marR="4697" marT="46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3-deoxy-D-manno-octulosonic-acid transferase subfamily, putative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waaA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Lipopolysaccharide heptosyltransferase I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waaC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Lipopolysaccharide heptosyltransferase II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waaF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Glycosyl transferase, group 1 family protein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waaG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Lipopolysaccharide core kinase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waaP3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Unusual Sugar</a:t>
                      </a:r>
                    </a:p>
                  </a:txBody>
                  <a:tcPr marL="4697" marR="4697" marT="46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Phosphatase, YrbI 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Phosphoheptose isomerase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gmhA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2-dehydro-3-deoxyphosphooctonate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aldolase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1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kdsA-1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3-deoxy-manno-octulosonate cytidylyltransferase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kdsB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Sugar isomerase, KpsF/GutQ 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kpsF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Kinase, pfkB 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rfaE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rowSpan="7" gridSpan="2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Biosynthesis of unsaturated fatty acids 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Acyl-CoA thioester hydrolase, putative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yciA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3-oxoacyl-(Acyl-carrier-protein) reductase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fabG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Oxidoreductase, short chain dehydrogenase/reductase family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fabG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3-hydroxyacyl-CoA dehydrogenase / short chain enoyl-CoA hydratase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fadB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3-hydroxyacyl-CoA dehydrogenase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fadB3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GDSL-like lipase/acylhydrolase, putative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tesA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Acyl-CoA thioesterase II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793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7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Phospholipid</a:t>
                      </a:r>
                      <a:r>
                        <a:rPr lang="it-IT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phospholipid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system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substrate-binding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malC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02386"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Lipopolysaccharide</a:t>
                      </a:r>
                      <a:r>
                        <a:rPr lang="it-IT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lipopolysaccharide export system ATP-binding protein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lptB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lipopolysaccharide export system permease protein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lptF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02386">
                <a:tc gridSpan="2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lipopolysaccharide export system permease protein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lptG</a:t>
                      </a:r>
                    </a:p>
                  </a:txBody>
                  <a:tcPr marL="4697" marR="4697" marT="46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697" marR="4697" marT="46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0" y="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Figure S1</a:t>
            </a:r>
            <a:endParaRPr lang="it-IT" b="1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24155"/>
              </p:ext>
            </p:extLst>
          </p:nvPr>
        </p:nvGraphicFramePr>
        <p:xfrm>
          <a:off x="5621490" y="1692574"/>
          <a:ext cx="1360985" cy="581025"/>
        </p:xfrm>
        <a:graphic>
          <a:graphicData uri="http://schemas.openxmlformats.org/drawingml/2006/table">
            <a:tbl>
              <a:tblPr/>
              <a:tblGrid>
                <a:gridCol w="385003"/>
                <a:gridCol w="975982"/>
              </a:tblGrid>
              <a:tr h="97953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higly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upregulated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291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upregulated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628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 equally regulated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966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 downregulated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31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higly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downregulated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65069" y="7383989"/>
            <a:ext cx="53781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Figure S1</a:t>
            </a: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Heatmap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the transcription level of genes involved in cellular wall and membrane biosynthesis. Yellow indicates the same level of transcription, light green indicates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upregulation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dark green indicates strong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upregulation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red indicates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downregulation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dark red indicates strong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downregulation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Figure S2</a:t>
            </a:r>
            <a:endParaRPr lang="it-IT" b="1" dirty="0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893416"/>
              </p:ext>
            </p:extLst>
          </p:nvPr>
        </p:nvGraphicFramePr>
        <p:xfrm>
          <a:off x="1197853" y="1869198"/>
          <a:ext cx="3800473" cy="3735996"/>
        </p:xfrm>
        <a:graphic>
          <a:graphicData uri="http://schemas.openxmlformats.org/drawingml/2006/table">
            <a:tbl>
              <a:tblPr/>
              <a:tblGrid>
                <a:gridCol w="454310"/>
                <a:gridCol w="2402940"/>
                <a:gridCol w="234501"/>
                <a:gridCol w="354361"/>
                <a:gridCol w="354361"/>
              </a:tblGrid>
              <a:tr h="138838">
                <a:tc>
                  <a:txBody>
                    <a:bodyPr/>
                    <a:lstStyle/>
                    <a:p>
                      <a:pPr algn="ctr" fontAlgn="b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Pathway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Kegg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description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Gene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KS 293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SK2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16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Nitrate/Nitrite transport</a:t>
                      </a:r>
                    </a:p>
                  </a:txBody>
                  <a:tcPr marL="6849" marR="6849" marT="684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glutamine synthetase, type I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glnA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PII uridylyl-transferase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glnD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transporter ATPase NasD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nasD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ABC transporter permease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nrtB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nitrate transport ATP-binding protein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nrtC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sensory box histidine kinase NtrB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ntrB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two-component response regulator NtrC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ntrC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phosphotransferase system, nitrogen regulatory IIA protein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ptsN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phosphoenolpyruvate-protein phosphotransferase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ptsP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621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Phospate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phosphate regulon transcriptional regulatory protein phoB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phosphate regulon sensor protein PhoR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phoR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phosphate ABC transporter permease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pstA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phosphate transporter ATP-binding protein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pstB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phosphate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ABC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transporter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periplasmic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binding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pstS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3252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 (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III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uptake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iron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(III)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system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substrate-binding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afuA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iron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(III)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system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permease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afuB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iron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(III)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system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ATP-binding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afuC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3252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Iron</a:t>
                      </a:r>
                      <a:r>
                        <a:rPr lang="it-IT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complex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Fe3+-hydroxamate ABC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transporter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periplasmic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binding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fhuD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Fe3+-siderophore ABC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transporter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permease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fhuB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iron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complex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transport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system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ATP-binding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fhuC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21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it-IT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Chemotaxis</a:t>
                      </a:r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protein-glutamate methylesterase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cheB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protein-glutamate methylesterase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cheB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chemotaxis protein methyltransferase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cheR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chemotaxis protein methyltransferase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cheR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type IV pili response regulator PilG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pilG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2621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type IV pili response regulator PilH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pilH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methyl-accepting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chemotaxis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protein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pilJ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849" marR="6849" marT="68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32527">
                <a:tc vMerge="1">
                  <a:txBody>
                    <a:bodyPr/>
                    <a:lstStyle/>
                    <a:p>
                      <a:pPr algn="ctr" fontAlgn="ctr"/>
                      <a:endParaRPr lang="it-IT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7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TonB-dependent</a:t>
                      </a:r>
                      <a:r>
                        <a:rPr lang="it-IT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it-IT" sz="7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receptor</a:t>
                      </a:r>
                      <a:r>
                        <a:rPr lang="it-IT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domain </a:t>
                      </a:r>
                      <a:r>
                        <a:rPr lang="it-IT" sz="7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protein</a:t>
                      </a:r>
                      <a:r>
                        <a:rPr lang="it-IT" sz="7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6849" marR="6849" marT="68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7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ompS</a:t>
                      </a:r>
                      <a:endParaRPr lang="it-IT" sz="7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849" marR="6849" marT="684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711" marR="5711" marT="571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234923"/>
              </p:ext>
            </p:extLst>
          </p:nvPr>
        </p:nvGraphicFramePr>
        <p:xfrm>
          <a:off x="5068070" y="1874183"/>
          <a:ext cx="1360985" cy="581025"/>
        </p:xfrm>
        <a:graphic>
          <a:graphicData uri="http://schemas.openxmlformats.org/drawingml/2006/table">
            <a:tbl>
              <a:tblPr/>
              <a:tblGrid>
                <a:gridCol w="385003"/>
                <a:gridCol w="975982"/>
              </a:tblGrid>
              <a:tr h="97953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higly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upregulated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9291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upregulated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628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 equally regulated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1966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 downregulated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931"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higly</a:t>
                      </a:r>
                      <a:r>
                        <a:rPr lang="it-IT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it-IT" sz="7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downregulated</a:t>
                      </a:r>
                      <a:endParaRPr lang="it-IT" sz="7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74051" y="5753407"/>
            <a:ext cx="35814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Figure S2</a:t>
            </a: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Heatmap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the transcription level of genes involved in ions uptake and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chemotaxis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Yellow indicates the same level of transcription, light green indicates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upregulation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dark green indicates strong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upregulation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red indicates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downregulation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and dark red indicates strong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downregulation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it-IT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810F80663EE4A48816184062C154F03" ma:contentTypeVersion="7" ma:contentTypeDescription="Create a new document." ma:contentTypeScope="" ma:versionID="63c4b1ff8eedc98cb272ca39befa7e13">
  <xsd:schema xmlns:xsd="http://www.w3.org/2001/XMLSchema" xmlns:p="http://schemas.microsoft.com/office/2006/metadata/properties" xmlns:ns2="1a6eac5b-2110-4d64-97e7-57d93c1cfa32" targetNamespace="http://schemas.microsoft.com/office/2006/metadata/properties" ma:root="true" ma:fieldsID="82579d65873cc083acf4514d27052f75" ns2:_="">
    <xsd:import namespace="1a6eac5b-2110-4d64-97e7-57d93c1cfa32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a6eac5b-2110-4d64-97e7-57d93c1cfa32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1a6eac5b-2110-4d64-97e7-57d93c1cfa32">
      <UserInfo>
        <DisplayName/>
        <AccountId xsi:nil="true"/>
        <AccountType/>
      </UserInfo>
    </Checked_x0020_Out_x0020_To>
    <DocumentId xmlns="1a6eac5b-2110-4d64-97e7-57d93c1cfa32">Presentation 1.PPTX</DocumentId>
    <TitleName xmlns="1a6eac5b-2110-4d64-97e7-57d93c1cfa32">Presentation 1.PPTX</TitleName>
    <IsDeleted xmlns="1a6eac5b-2110-4d64-97e7-57d93c1cfa32">false</IsDeleted>
    <FileFormat xmlns="1a6eac5b-2110-4d64-97e7-57d93c1cfa32">PPTX</FileFormat>
    <DocumentType xmlns="1a6eac5b-2110-4d64-97e7-57d93c1cfa32">Presentation</DocumentType>
    <StageName xmlns="1a6eac5b-2110-4d64-97e7-57d93c1cfa32" xsi:nil="true"/>
  </documentManagement>
</p:properties>
</file>

<file path=customXml/itemProps1.xml><?xml version="1.0" encoding="utf-8"?>
<ds:datastoreItem xmlns:ds="http://schemas.openxmlformats.org/officeDocument/2006/customXml" ds:itemID="{5B9ED9D3-1E17-4118-AEFC-68D4902CCFD6}"/>
</file>

<file path=customXml/itemProps2.xml><?xml version="1.0" encoding="utf-8"?>
<ds:datastoreItem xmlns:ds="http://schemas.openxmlformats.org/officeDocument/2006/customXml" ds:itemID="{D66B936B-2D05-4CF9-8736-A3C3646B14C2}"/>
</file>

<file path=customXml/itemProps3.xml><?xml version="1.0" encoding="utf-8"?>
<ds:datastoreItem xmlns:ds="http://schemas.openxmlformats.org/officeDocument/2006/customXml" ds:itemID="{1CBEE8C0-9171-4AB3-94C2-972002470210}"/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573</Words>
  <Application>Microsoft Office PowerPoint</Application>
  <PresentationFormat>A4 (21x29,7 cm)</PresentationFormat>
  <Paragraphs>341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Tema di Office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MartaB</dc:creator>
  <cp:lastModifiedBy>Utente</cp:lastModifiedBy>
  <cp:revision>5</cp:revision>
  <dcterms:created xsi:type="dcterms:W3CDTF">2016-08-02T09:42:54Z</dcterms:created>
  <dcterms:modified xsi:type="dcterms:W3CDTF">2016-11-04T11:34:32Z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0x010100F810F80663EE4A48816184062C154F03</vt:lpwstr>
  </property>
</Properties>
</file>