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9" autoAdjust="0"/>
  </p:normalViewPr>
  <p:slideViewPr>
    <p:cSldViewPr snapToGrid="0" snapToObjects="1">
      <p:cViewPr varScale="1">
        <p:scale>
          <a:sx n="187" d="100"/>
          <a:sy n="187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4833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399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4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4899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652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02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6233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7605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7408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6057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080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98888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0059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3374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1165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78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050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845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647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936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121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536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92523-A055-9440-9D4E-66663BF829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3F875-8D2F-4F47-9671-C83C2EFA5C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737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8E99C5B-AA24-44DF-83DF-40810DBC885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1/18/16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86D4356-1F28-4C57-A770-5F1807187F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322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285807"/>
              </p:ext>
            </p:extLst>
          </p:nvPr>
        </p:nvGraphicFramePr>
        <p:xfrm>
          <a:off x="1600200" y="1155970"/>
          <a:ext cx="1976437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S ChemDraw Drawing" r:id="rId3" imgW="1976345" imgH="985627" progId="ChemDraw.Document.6.0">
                  <p:embed/>
                </p:oleObj>
              </mc:Choice>
              <mc:Fallback>
                <p:oleObj name="CS ChemDraw Drawing" r:id="rId3" imgW="1976345" imgH="98562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0200" y="1155970"/>
                        <a:ext cx="1976437" cy="985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947771"/>
              </p:ext>
            </p:extLst>
          </p:nvPr>
        </p:nvGraphicFramePr>
        <p:xfrm>
          <a:off x="4572000" y="1155970"/>
          <a:ext cx="1646237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S ChemDraw Drawing" r:id="rId5" imgW="1645650" imgH="956717" progId="ChemDraw.Document.6.0">
                  <p:embed/>
                </p:oleObj>
              </mc:Choice>
              <mc:Fallback>
                <p:oleObj name="CS ChemDraw Drawing" r:id="rId5" imgW="1645650" imgH="95671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1155970"/>
                        <a:ext cx="1646237" cy="957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235278"/>
              </p:ext>
            </p:extLst>
          </p:nvPr>
        </p:nvGraphicFramePr>
        <p:xfrm>
          <a:off x="1371600" y="2908570"/>
          <a:ext cx="26368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S ChemDraw Drawing" r:id="rId7" imgW="2636115" imgH="914028" progId="ChemDraw.Document.6.0">
                  <p:embed/>
                </p:oleObj>
              </mc:Choice>
              <mc:Fallback>
                <p:oleObj name="CS ChemDraw Drawing" r:id="rId7" imgW="2636115" imgH="91402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71600" y="2908570"/>
                        <a:ext cx="2636837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869738"/>
              </p:ext>
            </p:extLst>
          </p:nvPr>
        </p:nvGraphicFramePr>
        <p:xfrm>
          <a:off x="1524000" y="4419600"/>
          <a:ext cx="1897063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S ChemDraw Drawing" r:id="rId9" imgW="1897043" imgH="1270670" progId="ChemDraw.Document.6.0">
                  <p:embed/>
                </p:oleObj>
              </mc:Choice>
              <mc:Fallback>
                <p:oleObj name="CS ChemDraw Drawing" r:id="rId9" imgW="1897043" imgH="127067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4000" y="4419600"/>
                        <a:ext cx="1897063" cy="127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426345"/>
              </p:ext>
            </p:extLst>
          </p:nvPr>
        </p:nvGraphicFramePr>
        <p:xfrm>
          <a:off x="4495800" y="4343400"/>
          <a:ext cx="2011363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S ChemDraw Drawing" r:id="rId11" imgW="2011410" imgH="1429267" progId="ChemDraw.Document.6.0">
                  <p:embed/>
                </p:oleObj>
              </mc:Choice>
              <mc:Fallback>
                <p:oleObj name="CS ChemDraw Drawing" r:id="rId11" imgW="201141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95800" y="4343400"/>
                        <a:ext cx="2011363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33600" y="2222770"/>
            <a:ext cx="88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SR1078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2222770"/>
            <a:ext cx="88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SR0987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3975370"/>
            <a:ext cx="88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SR2211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1200" y="5943600"/>
            <a:ext cx="126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err="1" smtClean="0">
                <a:solidFill>
                  <a:prstClr val="black"/>
                </a:solidFill>
                <a:latin typeface="Calibri"/>
              </a:rPr>
              <a:t>Ursolic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acid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5943600"/>
            <a:ext cx="1375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err="1" smtClean="0">
                <a:solidFill>
                  <a:prstClr val="black"/>
                </a:solidFill>
                <a:latin typeface="Calibri"/>
              </a:rPr>
              <a:t>Desmosterol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301" y="387704"/>
            <a:ext cx="8565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Figure 1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en-US" dirty="0"/>
              <a:t>Chemical </a:t>
            </a:r>
            <a:r>
              <a:rPr lang="en-US" dirty="0" smtClean="0"/>
              <a:t>structures of </a:t>
            </a:r>
            <a:r>
              <a:rPr lang="en-US" dirty="0"/>
              <a:t>SR1078, SR0987, SR2211, </a:t>
            </a:r>
            <a:r>
              <a:rPr lang="en-US" dirty="0" err="1"/>
              <a:t>ursolic</a:t>
            </a:r>
            <a:r>
              <a:rPr lang="en-US" dirty="0"/>
              <a:t> acid, and </a:t>
            </a:r>
            <a:r>
              <a:rPr lang="en-US" dirty="0" err="1"/>
              <a:t>desmosterol</a:t>
            </a:r>
            <a:r>
              <a:rPr lang="en-US" dirty="0"/>
              <a:t>.</a:t>
            </a:r>
            <a:r>
              <a:rPr lang="en-US" dirty="0"/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189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17" y="4019719"/>
            <a:ext cx="3317139" cy="241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9301" y="387704"/>
            <a:ext cx="8572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Figure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en-US" dirty="0"/>
              <a:t>CRC for SR1078 and SR2211 in the presence of </a:t>
            </a:r>
            <a:r>
              <a:rPr lang="en-US" dirty="0" err="1"/>
              <a:t>ursolic</a:t>
            </a:r>
            <a:r>
              <a:rPr lang="en-US" dirty="0"/>
              <a:t> acid (2μM) in the Gal4-RORγ::UAS-Luc reporter assay in HEK293T cells.</a:t>
            </a:r>
            <a:r>
              <a:rPr lang="en-US" dirty="0"/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617" y="1001889"/>
            <a:ext cx="3369642" cy="2250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9301" y="3429520"/>
            <a:ext cx="8468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Figure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3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en-US" dirty="0"/>
              <a:t>CRC for SR1078, SR0987, and SR2211 in a TR-FRET assay using </a:t>
            </a:r>
            <a:r>
              <a:rPr lang="en-US" dirty="0" err="1"/>
              <a:t>RORγ</a:t>
            </a:r>
            <a:r>
              <a:rPr lang="en-US" dirty="0"/>
              <a:t> LBD and a FITC labeled SRC1 NR BOX 1 peptide.</a:t>
            </a:r>
            <a:r>
              <a:rPr lang="en-US" dirty="0"/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606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05919" y="1554398"/>
            <a:ext cx="4268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End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117628" y="1536640"/>
            <a:ext cx="8526393" cy="3565058"/>
            <a:chOff x="117627" y="1536640"/>
            <a:chExt cx="8526394" cy="3565058"/>
          </a:xfrm>
        </p:grpSpPr>
        <p:grpSp>
          <p:nvGrpSpPr>
            <p:cNvPr id="44" name="Group 43"/>
            <p:cNvGrpSpPr/>
            <p:nvPr/>
          </p:nvGrpSpPr>
          <p:grpSpPr>
            <a:xfrm>
              <a:off x="117627" y="1536640"/>
              <a:ext cx="8526394" cy="3515491"/>
              <a:chOff x="117627" y="1536640"/>
              <a:chExt cx="8526394" cy="351549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467"/>
              <a:stretch/>
            </p:blipFill>
            <p:spPr>
              <a:xfrm>
                <a:off x="117627" y="1756228"/>
                <a:ext cx="7807173" cy="3295903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17627" y="1536641"/>
                <a:ext cx="12892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Peptide Sequence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841380" y="1536640"/>
                <a:ext cx="6264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Charge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654784" y="1554395"/>
                <a:ext cx="4768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Start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889287" y="1569312"/>
                <a:ext cx="7547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Structure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76534" y="1551556"/>
                <a:ext cx="17750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 ± Ursolic Acid (UA)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232951" y="1557645"/>
                <a:ext cx="11816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 ± SR2211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8810" y="1558108"/>
                <a:ext cx="15021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10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 ± Desmosterol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7911754" y="1706671"/>
              <a:ext cx="492664" cy="3395027"/>
              <a:chOff x="7911754" y="1706671"/>
              <a:chExt cx="492664" cy="339502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919158" y="1706671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914546" y="1805803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919624" y="1927034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911754" y="2035044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911754" y="2129000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H2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915922" y="2231834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H2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915922" y="2339844"/>
                <a:ext cx="4754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H2/H3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915922" y="2447854"/>
                <a:ext cx="4796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H3/H4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924800" y="2555864"/>
                <a:ext cx="3257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H4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924800" y="2658122"/>
                <a:ext cx="3257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H4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924800" y="2766132"/>
                <a:ext cx="4796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H4/H5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924800" y="2874142"/>
                <a:ext cx="4796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H4/H5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924800" y="2980678"/>
                <a:ext cx="4796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H4/H5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924800" y="3087790"/>
                <a:ext cx="4796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H5/H6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926274" y="3195800"/>
                <a:ext cx="4754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H6/B1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924800" y="3294932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B1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919624" y="3410346"/>
                <a:ext cx="4754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B2/H7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912220" y="3518356"/>
                <a:ext cx="4754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H7/H8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912929" y="3616912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15922" y="3724922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12220" y="3831458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913488" y="3939468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915922" y="4034000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913694" y="4154590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H8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913694" y="4262600"/>
                <a:ext cx="3158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H9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912220" y="4370034"/>
                <a:ext cx="3728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H10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912220" y="4469166"/>
                <a:ext cx="3672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H11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915922" y="4580878"/>
                <a:ext cx="3672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H11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913694" y="4683712"/>
                <a:ext cx="3672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H11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913694" y="4787122"/>
                <a:ext cx="3728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H12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915922" y="4886254"/>
                <a:ext cx="3728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H12</a:t>
                </a: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8263788" y="2340676"/>
            <a:ext cx="731008" cy="1871858"/>
            <a:chOff x="7818611" y="1981200"/>
            <a:chExt cx="837151" cy="2143648"/>
          </a:xfrm>
        </p:grpSpPr>
        <p:grpSp>
          <p:nvGrpSpPr>
            <p:cNvPr id="52" name="Group 51"/>
            <p:cNvGrpSpPr/>
            <p:nvPr/>
          </p:nvGrpSpPr>
          <p:grpSpPr>
            <a:xfrm>
              <a:off x="7818611" y="1981200"/>
              <a:ext cx="837151" cy="2108674"/>
              <a:chOff x="4038185" y="3124200"/>
              <a:chExt cx="837151" cy="2108674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4038185" y="3124200"/>
                <a:ext cx="788073" cy="2108674"/>
                <a:chOff x="7343232" y="1070240"/>
                <a:chExt cx="788073" cy="210867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7497495" y="2635420"/>
                  <a:ext cx="630656" cy="543494"/>
                  <a:chOff x="6561844" y="4114157"/>
                  <a:chExt cx="819168" cy="603360"/>
                </a:xfrm>
              </p:grpSpPr>
              <p:sp>
                <p:nvSpPr>
                  <p:cNvPr id="66" name="Rectangle 65"/>
                  <p:cNvSpPr/>
                  <p:nvPr/>
                </p:nvSpPr>
                <p:spPr>
                  <a:xfrm>
                    <a:off x="6561844" y="4114157"/>
                    <a:ext cx="350857" cy="292387"/>
                  </a:xfrm>
                  <a:prstGeom prst="rect">
                    <a:avLst/>
                  </a:prstGeom>
                  <a:solidFill>
                    <a:srgbClr val="2796F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 b="1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6828897" y="4443614"/>
                    <a:ext cx="552115" cy="27390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rPr>
                      <a:t>≥-20</a:t>
                    </a:r>
                  </a:p>
                </p:txBody>
              </p:sp>
            </p:grpSp>
            <p:sp>
              <p:nvSpPr>
                <p:cNvPr id="61" name="Rectangle 60"/>
                <p:cNvSpPr/>
                <p:nvPr/>
              </p:nvSpPr>
              <p:spPr>
                <a:xfrm>
                  <a:off x="7497743" y="2320324"/>
                  <a:ext cx="270114" cy="263376"/>
                </a:xfrm>
                <a:prstGeom prst="rect">
                  <a:avLst/>
                </a:prstGeom>
                <a:solidFill>
                  <a:srgbClr val="18EC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b="1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7706247" y="2296122"/>
                  <a:ext cx="425058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&lt;-10</a:t>
                  </a: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7490355" y="2005229"/>
                  <a:ext cx="270114" cy="26337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b="1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343232" y="1070240"/>
                  <a:ext cx="677647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u="sng" dirty="0">
                      <a:solidFill>
                        <a:prstClr val="black"/>
                      </a:solidFill>
                      <a:latin typeface="Calibri" panose="020F0502020204030204" pitchFamily="34" charset="0"/>
                    </a:rPr>
                    <a:t>ΔHDX (%)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7704126" y="1978091"/>
                  <a:ext cx="344400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</p:grpSp>
          <p:sp>
            <p:nvSpPr>
              <p:cNvPr id="56" name="Rectangle 55"/>
              <p:cNvSpPr/>
              <p:nvPr/>
            </p:nvSpPr>
            <p:spPr>
              <a:xfrm>
                <a:off x="4185124" y="3744096"/>
                <a:ext cx="270115" cy="26337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187770" y="3429000"/>
                <a:ext cx="270115" cy="26337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399507" y="3714019"/>
                <a:ext cx="475829" cy="246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&lt; +10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399505" y="3395990"/>
                <a:ext cx="475829" cy="246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≥ +10</a:t>
                </a: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7974915" y="3861472"/>
              <a:ext cx="270115" cy="263376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179360" y="3525112"/>
              <a:ext cx="425058" cy="246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prstClr val="black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&lt;-20</a:t>
              </a: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275888" y="274638"/>
            <a:ext cx="8718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Table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1a: </a:t>
            </a:r>
            <a:r>
              <a:rPr lang="en-US" dirty="0" smtClean="0"/>
              <a:t>Differential </a:t>
            </a:r>
            <a:r>
              <a:rPr lang="en-US" dirty="0"/>
              <a:t>HDX Kinetics of ROR</a:t>
            </a:r>
            <a:r>
              <a:rPr lang="el-GR" dirty="0"/>
              <a:t>γ</a:t>
            </a:r>
            <a:r>
              <a:rPr lang="en-US" dirty="0"/>
              <a:t>t ± Compounds.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89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8159645" y="2340676"/>
            <a:ext cx="731008" cy="1871858"/>
            <a:chOff x="7818611" y="1981200"/>
            <a:chExt cx="837151" cy="2143648"/>
          </a:xfrm>
        </p:grpSpPr>
        <p:grpSp>
          <p:nvGrpSpPr>
            <p:cNvPr id="56" name="Group 55"/>
            <p:cNvGrpSpPr/>
            <p:nvPr/>
          </p:nvGrpSpPr>
          <p:grpSpPr>
            <a:xfrm>
              <a:off x="7818611" y="1981200"/>
              <a:ext cx="837151" cy="2108674"/>
              <a:chOff x="4038185" y="3124200"/>
              <a:chExt cx="837151" cy="2108674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4038185" y="3124200"/>
                <a:ext cx="788073" cy="2108674"/>
                <a:chOff x="7343232" y="1070240"/>
                <a:chExt cx="788073" cy="2108674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7497495" y="2635420"/>
                  <a:ext cx="630656" cy="543494"/>
                  <a:chOff x="6561844" y="4114157"/>
                  <a:chExt cx="819168" cy="603360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6561844" y="4114157"/>
                    <a:ext cx="350857" cy="292387"/>
                  </a:xfrm>
                  <a:prstGeom prst="rect">
                    <a:avLst/>
                  </a:prstGeom>
                  <a:solidFill>
                    <a:srgbClr val="2796F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 b="1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6828897" y="4443614"/>
                    <a:ext cx="552115" cy="27390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rPr>
                      <a:t>≥-20</a:t>
                    </a:r>
                  </a:p>
                </p:txBody>
              </p:sp>
            </p:grpSp>
            <p:sp>
              <p:nvSpPr>
                <p:cNvPr id="65" name="Rectangle 64"/>
                <p:cNvSpPr/>
                <p:nvPr/>
              </p:nvSpPr>
              <p:spPr>
                <a:xfrm>
                  <a:off x="7497743" y="2320324"/>
                  <a:ext cx="270114" cy="263376"/>
                </a:xfrm>
                <a:prstGeom prst="rect">
                  <a:avLst/>
                </a:prstGeom>
                <a:solidFill>
                  <a:srgbClr val="18EC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b="1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7706247" y="2296122"/>
                  <a:ext cx="425058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&lt;-10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490355" y="2005229"/>
                  <a:ext cx="270114" cy="26337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b="1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7343232" y="1070240"/>
                  <a:ext cx="677647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u="sng" dirty="0">
                      <a:solidFill>
                        <a:prstClr val="black"/>
                      </a:solidFill>
                      <a:latin typeface="Calibri" panose="020F0502020204030204" pitchFamily="34" charset="0"/>
                    </a:rPr>
                    <a:t>ΔHDX (%)</a:t>
                  </a: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7704126" y="1978091"/>
                  <a:ext cx="344400" cy="2467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NS</a:t>
                  </a:r>
                </a:p>
              </p:txBody>
            </p:sp>
          </p:grpSp>
          <p:sp>
            <p:nvSpPr>
              <p:cNvPr id="60" name="Rectangle 59"/>
              <p:cNvSpPr/>
              <p:nvPr/>
            </p:nvSpPr>
            <p:spPr>
              <a:xfrm>
                <a:off x="4185124" y="3744096"/>
                <a:ext cx="270115" cy="26337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4187770" y="3429000"/>
                <a:ext cx="270115" cy="26337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399507" y="3714019"/>
                <a:ext cx="475829" cy="246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&lt; +10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399505" y="3395990"/>
                <a:ext cx="475829" cy="246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≥ +10</a:t>
                </a:r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7974915" y="3861472"/>
              <a:ext cx="270115" cy="263376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179360" y="3525112"/>
              <a:ext cx="425058" cy="246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prstClr val="black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&lt;-20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3140" y="1295404"/>
            <a:ext cx="8318461" cy="3693491"/>
            <a:chOff x="153139" y="1295400"/>
            <a:chExt cx="8318461" cy="3693491"/>
          </a:xfrm>
        </p:grpSpPr>
        <p:grpSp>
          <p:nvGrpSpPr>
            <p:cNvPr id="52" name="Group 51"/>
            <p:cNvGrpSpPr/>
            <p:nvPr/>
          </p:nvGrpSpPr>
          <p:grpSpPr>
            <a:xfrm>
              <a:off x="153139" y="1295400"/>
              <a:ext cx="8318461" cy="3693491"/>
              <a:chOff x="153139" y="1381573"/>
              <a:chExt cx="8318461" cy="369349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6"/>
              <a:stretch/>
            </p:blipFill>
            <p:spPr>
              <a:xfrm>
                <a:off x="203440" y="1592284"/>
                <a:ext cx="7635816" cy="3438389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53139" y="1385715"/>
                <a:ext cx="117883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Peptide Sequence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203040" y="1381573"/>
                <a:ext cx="58231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Charge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36434" y="1381575"/>
                <a:ext cx="44762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Start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657600" y="1390453"/>
                <a:ext cx="15648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t/UA ± Desmosterol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820710" y="1381574"/>
                <a:ext cx="4026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End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182870" y="1392226"/>
                <a:ext cx="128281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t/UA ± SR1078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546847" y="1391752"/>
                <a:ext cx="132124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ROR</a:t>
                </a:r>
                <a:r>
                  <a:rPr lang="el-GR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9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t/UA ± SR3-987</a:t>
                </a: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7773873" y="1391752"/>
                <a:ext cx="697727" cy="3683312"/>
                <a:chOff x="7773873" y="1391752"/>
                <a:chExt cx="697727" cy="3683312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7773873" y="1391752"/>
                  <a:ext cx="69772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Structure</a:t>
                  </a: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7787462" y="1546867"/>
                  <a:ext cx="485260" cy="3528197"/>
                  <a:chOff x="7911754" y="1688915"/>
                  <a:chExt cx="485260" cy="3528197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919158" y="1688915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914546" y="1788047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7919624" y="1900400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7911754" y="2008410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7911754" y="2102366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7915922" y="2214078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</a:t>
                    </a: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7915922" y="2313210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H2</a:t>
                    </a:r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7915922" y="2412342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H2</a:t>
                    </a:r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7915922" y="2520352"/>
                    <a:ext cx="47546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H2/H3</a:t>
                    </a:r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7915922" y="2613732"/>
                    <a:ext cx="47961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H3/H4</a:t>
                    </a:r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7915922" y="2721742"/>
                    <a:ext cx="32573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H4</a:t>
                    </a: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7915922" y="2829752"/>
                    <a:ext cx="32573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H4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7915922" y="2936288"/>
                    <a:ext cx="47961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H4/H5</a:t>
                    </a: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915922" y="3043400"/>
                    <a:ext cx="47961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H4/H5</a:t>
                    </a: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7917396" y="3151410"/>
                    <a:ext cx="47961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H5/H6</a:t>
                    </a: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7915922" y="3250542"/>
                    <a:ext cx="47546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H6/B1</a:t>
                    </a: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7919624" y="3357078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B1</a:t>
                    </a: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7912220" y="3465088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B1</a:t>
                    </a: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7917651" y="3567628"/>
                    <a:ext cx="47546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B2/H7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915922" y="3671654"/>
                    <a:ext cx="47546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H7/H8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7912220" y="3769312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7913488" y="3877322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7915922" y="3971854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7913694" y="4083566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7913694" y="4182698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7912220" y="4290132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H8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7912220" y="4389264"/>
                    <a:ext cx="31581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H9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7915922" y="4492098"/>
                    <a:ext cx="37286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H10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7913694" y="4594932"/>
                    <a:ext cx="36720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H11</a:t>
                    </a: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7913694" y="4707220"/>
                    <a:ext cx="36720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H11</a:t>
                    </a: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7915922" y="5001668"/>
                    <a:ext cx="37286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H12</a:t>
                    </a:r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7794559" y="4760776"/>
                  <a:ext cx="37286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H12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7789384" y="4658966"/>
                  <a:ext cx="36720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H11</a:t>
                  </a:r>
                </a:p>
              </p:txBody>
            </p:sp>
          </p:grpSp>
        </p:grpSp>
        <p:sp>
          <p:nvSpPr>
            <p:cNvPr id="2" name="Rectangle 1"/>
            <p:cNvSpPr/>
            <p:nvPr/>
          </p:nvSpPr>
          <p:spPr>
            <a:xfrm>
              <a:off x="185684" y="4729955"/>
              <a:ext cx="7901868" cy="21454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75889" y="274638"/>
            <a:ext cx="8668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Table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1b: </a:t>
            </a:r>
            <a:r>
              <a:rPr lang="en-US" dirty="0"/>
              <a:t>Differential HDX Kinetics of ROR</a:t>
            </a:r>
            <a:r>
              <a:rPr lang="el-GR" dirty="0"/>
              <a:t>γ</a:t>
            </a:r>
            <a:r>
              <a:rPr lang="en-US" dirty="0"/>
              <a:t>t pretreated with </a:t>
            </a:r>
            <a:r>
              <a:rPr lang="en-US" dirty="0" err="1"/>
              <a:t>ursolic</a:t>
            </a:r>
            <a:r>
              <a:rPr lang="en-US" dirty="0"/>
              <a:t> Acid ± Compounds.</a:t>
            </a:r>
            <a:r>
              <a:rPr lang="en-US" dirty="0"/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79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666953"/>
              </p:ext>
            </p:extLst>
          </p:nvPr>
        </p:nvGraphicFramePr>
        <p:xfrm>
          <a:off x="2645723" y="1745602"/>
          <a:ext cx="3665717" cy="2854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6303"/>
                <a:gridCol w="22294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Gene name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Primer sequence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Granzyme</a:t>
                      </a:r>
                      <a:r>
                        <a:rPr lang="en-US" sz="1200" i="1" dirty="0" smtClean="0"/>
                        <a:t> B</a:t>
                      </a:r>
                      <a:r>
                        <a:rPr lang="en-US" sz="1200" dirty="0" smtClean="0"/>
                        <a:t> (forward)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CCT CCT GCT ACT GCT GAC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Granzyme</a:t>
                      </a:r>
                      <a:r>
                        <a:rPr lang="en-US" sz="1200" i="1" dirty="0" smtClean="0"/>
                        <a:t> B</a:t>
                      </a:r>
                      <a:r>
                        <a:rPr lang="en-US" sz="1200" dirty="0" smtClean="0"/>
                        <a:t> (reverse)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GTC AGC ACA AAG TCC TCT C 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IL17A</a:t>
                      </a:r>
                      <a:r>
                        <a:rPr lang="en-US" sz="1200" dirty="0" smtClean="0"/>
                        <a:t> (forward)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CTC CAG AAG GCC CTC AGA CTA C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IL17A </a:t>
                      </a:r>
                      <a:r>
                        <a:rPr lang="en-US" sz="1200" dirty="0" smtClean="0"/>
                        <a:t>(reverse)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GGG TCT TCA TTG CGG TGG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PD-1</a:t>
                      </a:r>
                      <a:r>
                        <a:rPr lang="en-US" sz="1200" dirty="0" smtClean="0"/>
                        <a:t> (forward)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CGT CCC TCA GTC AAG AGG AG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PD-1</a:t>
                      </a:r>
                      <a:r>
                        <a:rPr lang="en-US" sz="1200" dirty="0" smtClean="0"/>
                        <a:t>  (reverse)</a:t>
                      </a:r>
                      <a:endParaRPr lang="en-US" sz="120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GTC CCT AGA AGT GCC CAA CA</a:t>
                      </a:r>
                      <a:endParaRPr lang="en-US" sz="1200" b="0" dirty="0"/>
                    </a:p>
                  </a:txBody>
                  <a:tcPr marL="84406" marR="8440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4995" y="370815"/>
            <a:ext cx="5801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Supplementary Table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2: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Primer sequence for Q-PCR analysis</a:t>
            </a:r>
          </a:p>
          <a:p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6398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385</Words>
  <Application>Microsoft Macintosh PowerPoint</Application>
  <PresentationFormat>On-screen Show (4:3)</PresentationFormat>
  <Paragraphs>120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1_Office Theme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Scripps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Griffin</dc:creator>
  <cp:lastModifiedBy>Pat Griffin</cp:lastModifiedBy>
  <cp:revision>3</cp:revision>
  <dcterms:created xsi:type="dcterms:W3CDTF">2015-10-19T19:43:19Z</dcterms:created>
  <dcterms:modified xsi:type="dcterms:W3CDTF">2016-01-18T15:48:46Z</dcterms:modified>
</cp:coreProperties>
</file>