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70" r:id="rId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24" tIns="48313" rIns="96624" bIns="48313" rtlCol="0"/>
          <a:lstStyle>
            <a:lvl1pPr algn="l">
              <a:defRPr sz="1200"/>
            </a:lvl1pPr>
          </a:lstStyle>
          <a:p>
            <a:endParaRPr lang="en-US"/>
          </a:p>
        </p:txBody>
      </p:sp>
      <p:sp>
        <p:nvSpPr>
          <p:cNvPr id="3" name="Date Placeholder 2"/>
          <p:cNvSpPr>
            <a:spLocks noGrp="1"/>
          </p:cNvSpPr>
          <p:nvPr>
            <p:ph type="dt" idx="1"/>
          </p:nvPr>
        </p:nvSpPr>
        <p:spPr>
          <a:xfrm>
            <a:off x="4143587" y="1"/>
            <a:ext cx="3169920" cy="481727"/>
          </a:xfrm>
          <a:prstGeom prst="rect">
            <a:avLst/>
          </a:prstGeom>
        </p:spPr>
        <p:txBody>
          <a:bodyPr vert="horz" lIns="96624" tIns="48313" rIns="96624" bIns="48313" rtlCol="0"/>
          <a:lstStyle>
            <a:lvl1pPr algn="r">
              <a:defRPr sz="1200"/>
            </a:lvl1pPr>
          </a:lstStyle>
          <a:p>
            <a:fld id="{BC250486-CB52-401A-847D-A8AC5DF861AA}" type="datetimeFigureOut">
              <a:rPr lang="en-US" smtClean="0"/>
              <a:t>11/9/2015</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24" tIns="48313" rIns="96624" bIns="48313"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24" tIns="48313" rIns="96624" bIns="4831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7"/>
            <a:ext cx="3169920" cy="481726"/>
          </a:xfrm>
          <a:prstGeom prst="rect">
            <a:avLst/>
          </a:prstGeom>
        </p:spPr>
        <p:txBody>
          <a:bodyPr vert="horz" lIns="96624" tIns="48313" rIns="96624" bIns="48313"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7"/>
            <a:ext cx="3169920" cy="481726"/>
          </a:xfrm>
          <a:prstGeom prst="rect">
            <a:avLst/>
          </a:prstGeom>
        </p:spPr>
        <p:txBody>
          <a:bodyPr vert="horz" lIns="96624" tIns="48313" rIns="96624" bIns="48313" rtlCol="0" anchor="b"/>
          <a:lstStyle>
            <a:lvl1pPr algn="r">
              <a:defRPr sz="1200"/>
            </a:lvl1pPr>
          </a:lstStyle>
          <a:p>
            <a:fld id="{7BC84B62-89F3-4158-8DBD-E61D131449A7}" type="slidenum">
              <a:rPr lang="en-US" smtClean="0"/>
              <a:t>‹#›</a:t>
            </a:fld>
            <a:endParaRPr lang="en-US"/>
          </a:p>
        </p:txBody>
      </p:sp>
    </p:spTree>
    <p:extLst>
      <p:ext uri="{BB962C8B-B14F-4D97-AF65-F5344CB8AC3E}">
        <p14:creationId xmlns:p14="http://schemas.microsoft.com/office/powerpoint/2010/main" val="5621869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531373D-2188-4DB5-8487-0D86B80FA558}" type="slidenum">
              <a:rPr lang="en-US" smtClean="0"/>
              <a:t>1</a:t>
            </a:fld>
            <a:endParaRPr lang="en-US"/>
          </a:p>
        </p:txBody>
      </p:sp>
    </p:spTree>
    <p:extLst>
      <p:ext uri="{BB962C8B-B14F-4D97-AF65-F5344CB8AC3E}">
        <p14:creationId xmlns:p14="http://schemas.microsoft.com/office/powerpoint/2010/main" val="4274087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22D2FC5-2833-4042-9DB4-F772936B7683}"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3512312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D2FC5-2833-4042-9DB4-F772936B7683}"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2946915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D2FC5-2833-4042-9DB4-F772936B7683}"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1108887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22D2FC5-2833-4042-9DB4-F772936B7683}"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641461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2D2FC5-2833-4042-9DB4-F772936B7683}" type="datetimeFigureOut">
              <a:rPr lang="en-US" smtClean="0"/>
              <a:t>11/9/2015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58420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22D2FC5-2833-4042-9DB4-F772936B7683}"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38898428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22D2FC5-2833-4042-9DB4-F772936B7683}" type="datetimeFigureOut">
              <a:rPr lang="en-US" smtClean="0"/>
              <a:t>11/9/2015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2384069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22D2FC5-2833-4042-9DB4-F772936B7683}" type="datetimeFigureOut">
              <a:rPr lang="en-US" smtClean="0"/>
              <a:t>11/9/2015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30990570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2D2FC5-2833-4042-9DB4-F772936B7683}" type="datetimeFigureOut">
              <a:rPr lang="en-US" smtClean="0"/>
              <a:t>11/9/2015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908508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2D2FC5-2833-4042-9DB4-F772936B7683}"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20992968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2D2FC5-2833-4042-9DB4-F772936B7683}" type="datetimeFigureOut">
              <a:rPr lang="en-US" smtClean="0"/>
              <a:t>11/9/2015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8B68F1-AE18-4B45-B391-BDB2501A215B}" type="slidenum">
              <a:rPr lang="en-US" smtClean="0"/>
              <a:t>‹#›</a:t>
            </a:fld>
            <a:endParaRPr lang="en-US"/>
          </a:p>
        </p:txBody>
      </p:sp>
    </p:spTree>
    <p:extLst>
      <p:ext uri="{BB962C8B-B14F-4D97-AF65-F5344CB8AC3E}">
        <p14:creationId xmlns:p14="http://schemas.microsoft.com/office/powerpoint/2010/main" val="2222430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2D2FC5-2833-4042-9DB4-F772936B7683}" type="datetimeFigureOut">
              <a:rPr lang="en-US" smtClean="0"/>
              <a:t>11/9/2015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8B68F1-AE18-4B45-B391-BDB2501A215B}" type="slidenum">
              <a:rPr lang="en-US" smtClean="0"/>
              <a:t>‹#›</a:t>
            </a:fld>
            <a:endParaRPr lang="en-US"/>
          </a:p>
        </p:txBody>
      </p:sp>
    </p:spTree>
    <p:extLst>
      <p:ext uri="{BB962C8B-B14F-4D97-AF65-F5344CB8AC3E}">
        <p14:creationId xmlns:p14="http://schemas.microsoft.com/office/powerpoint/2010/main" val="2545333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2138915"/>
            <a:ext cx="7323138" cy="1207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4162425" y="462514"/>
            <a:ext cx="914400" cy="369332"/>
          </a:xfrm>
          <a:prstGeom prst="rect">
            <a:avLst/>
          </a:prstGeom>
          <a:noFill/>
        </p:spPr>
        <p:txBody>
          <a:bodyPr wrap="square" rtlCol="0">
            <a:spAutoFit/>
          </a:bodyPr>
          <a:lstStyle/>
          <a:p>
            <a:r>
              <a:rPr lang="en-US" dirty="0"/>
              <a:t>2hr</a:t>
            </a:r>
          </a:p>
        </p:txBody>
      </p:sp>
      <p:sp>
        <p:nvSpPr>
          <p:cNvPr id="4" name="TextBox 3"/>
          <p:cNvSpPr txBox="1"/>
          <p:nvPr/>
        </p:nvSpPr>
        <p:spPr>
          <a:xfrm>
            <a:off x="6629400" y="462514"/>
            <a:ext cx="914400" cy="369332"/>
          </a:xfrm>
          <a:prstGeom prst="rect">
            <a:avLst/>
          </a:prstGeom>
          <a:noFill/>
        </p:spPr>
        <p:txBody>
          <a:bodyPr wrap="square" rtlCol="0">
            <a:spAutoFit/>
          </a:bodyPr>
          <a:lstStyle/>
          <a:p>
            <a:r>
              <a:rPr lang="en-US" dirty="0"/>
              <a:t>8hr</a:t>
            </a:r>
          </a:p>
        </p:txBody>
      </p:sp>
      <p:sp>
        <p:nvSpPr>
          <p:cNvPr id="5" name="TextBox 4"/>
          <p:cNvSpPr txBox="1"/>
          <p:nvPr/>
        </p:nvSpPr>
        <p:spPr>
          <a:xfrm>
            <a:off x="8991600" y="462514"/>
            <a:ext cx="914400" cy="369332"/>
          </a:xfrm>
          <a:prstGeom prst="rect">
            <a:avLst/>
          </a:prstGeom>
          <a:noFill/>
        </p:spPr>
        <p:txBody>
          <a:bodyPr wrap="square" rtlCol="0">
            <a:spAutoFit/>
          </a:bodyPr>
          <a:lstStyle/>
          <a:p>
            <a:r>
              <a:rPr lang="en-US" dirty="0"/>
              <a:t>24 </a:t>
            </a:r>
            <a:r>
              <a:rPr lang="en-US" dirty="0" err="1"/>
              <a:t>hr</a:t>
            </a:r>
            <a:endParaRPr lang="en-US" dirty="0"/>
          </a:p>
        </p:txBody>
      </p:sp>
      <p:sp>
        <p:nvSpPr>
          <p:cNvPr id="3" name="TextBox 2"/>
          <p:cNvSpPr txBox="1"/>
          <p:nvPr/>
        </p:nvSpPr>
        <p:spPr>
          <a:xfrm>
            <a:off x="1422399" y="1314450"/>
            <a:ext cx="2057400" cy="369332"/>
          </a:xfrm>
          <a:prstGeom prst="rect">
            <a:avLst/>
          </a:prstGeom>
          <a:noFill/>
        </p:spPr>
        <p:txBody>
          <a:bodyPr wrap="square" rtlCol="0">
            <a:spAutoFit/>
          </a:bodyPr>
          <a:lstStyle/>
          <a:p>
            <a:pPr algn="ctr"/>
            <a:r>
              <a:rPr lang="en-US" dirty="0"/>
              <a:t>DEP</a:t>
            </a:r>
          </a:p>
        </p:txBody>
      </p:sp>
      <p:sp>
        <p:nvSpPr>
          <p:cNvPr id="8" name="TextBox 7"/>
          <p:cNvSpPr txBox="1"/>
          <p:nvPr/>
        </p:nvSpPr>
        <p:spPr>
          <a:xfrm>
            <a:off x="1413935" y="2575985"/>
            <a:ext cx="2057400" cy="369332"/>
          </a:xfrm>
          <a:prstGeom prst="rect">
            <a:avLst/>
          </a:prstGeom>
          <a:noFill/>
        </p:spPr>
        <p:txBody>
          <a:bodyPr wrap="square" rtlCol="0">
            <a:spAutoFit/>
          </a:bodyPr>
          <a:lstStyle/>
          <a:p>
            <a:pPr algn="ctr"/>
            <a:r>
              <a:rPr lang="en-US" dirty="0"/>
              <a:t>DBP</a:t>
            </a:r>
          </a:p>
        </p:txBody>
      </p:sp>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3517858"/>
            <a:ext cx="7314671" cy="1149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1447800" y="3916918"/>
            <a:ext cx="2057400" cy="369332"/>
          </a:xfrm>
          <a:prstGeom prst="rect">
            <a:avLst/>
          </a:prstGeom>
          <a:noFill/>
        </p:spPr>
        <p:txBody>
          <a:bodyPr wrap="square" rtlCol="0">
            <a:spAutoFit/>
          </a:bodyPr>
          <a:lstStyle/>
          <a:p>
            <a:pPr algn="ctr"/>
            <a:r>
              <a:rPr lang="en-US" dirty="0"/>
              <a:t>DEHP</a:t>
            </a:r>
          </a:p>
        </p:txBody>
      </p:sp>
      <p:sp>
        <p:nvSpPr>
          <p:cNvPr id="6" name="TextBox 5"/>
          <p:cNvSpPr txBox="1"/>
          <p:nvPr/>
        </p:nvSpPr>
        <p:spPr>
          <a:xfrm>
            <a:off x="1828800" y="462514"/>
            <a:ext cx="2286000" cy="369332"/>
          </a:xfrm>
          <a:prstGeom prst="rect">
            <a:avLst/>
          </a:prstGeom>
          <a:noFill/>
        </p:spPr>
        <p:txBody>
          <a:bodyPr wrap="square" rtlCol="0">
            <a:spAutoFit/>
          </a:bodyPr>
          <a:lstStyle/>
          <a:p>
            <a:r>
              <a:rPr lang="en-US" b="1" dirty="0"/>
              <a:t>Treatment</a:t>
            </a:r>
          </a:p>
        </p:txBody>
      </p:sp>
      <p:cxnSp>
        <p:nvCxnSpPr>
          <p:cNvPr id="9" name="Straight Connector 8"/>
          <p:cNvCxnSpPr/>
          <p:nvPr/>
        </p:nvCxnSpPr>
        <p:spPr>
          <a:xfrm>
            <a:off x="1676400" y="830323"/>
            <a:ext cx="8847138" cy="36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1676400" y="4663584"/>
            <a:ext cx="8847138" cy="36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1676400" y="2081765"/>
            <a:ext cx="8847138" cy="36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676400" y="3425334"/>
            <a:ext cx="8847138" cy="366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84600" y="4895850"/>
            <a:ext cx="5207000" cy="10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303712" y="5200650"/>
            <a:ext cx="4078288" cy="13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1524000" y="5543550"/>
            <a:ext cx="9144000" cy="1169551"/>
          </a:xfrm>
          <a:prstGeom prst="rect">
            <a:avLst/>
          </a:prstGeom>
          <a:noFill/>
        </p:spPr>
        <p:txBody>
          <a:bodyPr wrap="square" rtlCol="0">
            <a:spAutoFit/>
          </a:bodyPr>
          <a:lstStyle/>
          <a:p>
            <a:pPr algn="just"/>
            <a:r>
              <a:rPr lang="en-US" sz="1400" b="1" dirty="0" smtClean="0">
                <a:latin typeface="Arial" panose="020B0604020202020204" pitchFamily="34" charset="0"/>
                <a:cs typeface="Arial" panose="020B0604020202020204" pitchFamily="34" charset="0"/>
              </a:rPr>
              <a:t>Supplemental Figure 1. </a:t>
            </a:r>
            <a:r>
              <a:rPr lang="en-US" sz="1400" b="1" dirty="0" smtClean="0">
                <a:latin typeface="Arial" panose="020B0604020202020204" pitchFamily="34" charset="0"/>
                <a:cs typeface="Arial" panose="020B0604020202020204" pitchFamily="34" charset="0"/>
              </a:rPr>
              <a:t>Predicted </a:t>
            </a:r>
            <a:r>
              <a:rPr lang="en-US" sz="1400" b="1" dirty="0" smtClean="0">
                <a:latin typeface="Arial" panose="020B0604020202020204" pitchFamily="34" charset="0"/>
                <a:cs typeface="Arial" panose="020B0604020202020204" pitchFamily="34" charset="0"/>
              </a:rPr>
              <a:t>partitioning of phthalate parent compounds and metabolites in testis co-culture based on mass balance calculations. </a:t>
            </a:r>
            <a:r>
              <a:rPr lang="en-US" sz="1400" dirty="0">
                <a:latin typeface="Arial" panose="020B0604020202020204" pitchFamily="34" charset="0"/>
                <a:cs typeface="Arial" panose="020B0604020202020204" pitchFamily="34" charset="0"/>
              </a:rPr>
              <a:t>Mass balance calculations</a:t>
            </a:r>
            <a:r>
              <a:rPr lang="en-US" sz="1400" b="1" dirty="0">
                <a:latin typeface="Arial" panose="020B0604020202020204" pitchFamily="34" charset="0"/>
                <a:cs typeface="Arial" panose="020B0604020202020204" pitchFamily="34" charset="0"/>
              </a:rPr>
              <a:t> </a:t>
            </a:r>
            <a:r>
              <a:rPr lang="en-US" sz="1400" dirty="0">
                <a:latin typeface="Arial" panose="020B0604020202020204" pitchFamily="34" charset="0"/>
                <a:cs typeface="Arial" panose="020B0604020202020204" pitchFamily="34" charset="0"/>
              </a:rPr>
              <a:t>were performed in order to determine percentage of </a:t>
            </a:r>
            <a:r>
              <a:rPr lang="en-US" sz="1400" dirty="0" smtClean="0">
                <a:latin typeface="Arial" panose="020B0604020202020204" pitchFamily="34" charset="0"/>
                <a:cs typeface="Arial" panose="020B0604020202020204" pitchFamily="34" charset="0"/>
              </a:rPr>
              <a:t>phthalate found </a:t>
            </a:r>
            <a:r>
              <a:rPr lang="en-US" sz="1400" dirty="0">
                <a:latin typeface="Arial" panose="020B0604020202020204" pitchFamily="34" charset="0"/>
                <a:cs typeface="Arial" panose="020B0604020202020204" pitchFamily="34" charset="0"/>
              </a:rPr>
              <a:t>in cell media, cell lysate or estimated to be bound to tissue culture plastic. Results are reported as percentage of initial total mass of phthalate added to media. For DEHP metabolite (MEHP), levels were &gt;0.2% of total mass and are not shown on pie charts. All values are rounded to nearest 0.1%.</a:t>
            </a:r>
          </a:p>
        </p:txBody>
      </p:sp>
      <p:cxnSp>
        <p:nvCxnSpPr>
          <p:cNvPr id="11" name="Straight Connector 10"/>
          <p:cNvCxnSpPr/>
          <p:nvPr/>
        </p:nvCxnSpPr>
        <p:spPr>
          <a:xfrm>
            <a:off x="4876800" y="2429978"/>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953000" y="2291479"/>
            <a:ext cx="762000" cy="276999"/>
          </a:xfrm>
          <a:prstGeom prst="rect">
            <a:avLst/>
          </a:prstGeom>
          <a:noFill/>
        </p:spPr>
        <p:txBody>
          <a:bodyPr wrap="square" rtlCol="0">
            <a:spAutoFit/>
          </a:bodyPr>
          <a:lstStyle/>
          <a:p>
            <a:r>
              <a:rPr lang="en-US" sz="1200" dirty="0"/>
              <a:t>30%</a:t>
            </a:r>
          </a:p>
        </p:txBody>
      </p:sp>
      <p:cxnSp>
        <p:nvCxnSpPr>
          <p:cNvPr id="16" name="Straight Connector 15"/>
          <p:cNvCxnSpPr/>
          <p:nvPr/>
        </p:nvCxnSpPr>
        <p:spPr>
          <a:xfrm>
            <a:off x="4933950" y="2927346"/>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5019675" y="2781630"/>
            <a:ext cx="762000" cy="276999"/>
          </a:xfrm>
          <a:prstGeom prst="rect">
            <a:avLst/>
          </a:prstGeom>
          <a:noFill/>
        </p:spPr>
        <p:txBody>
          <a:bodyPr wrap="square" rtlCol="0">
            <a:spAutoFit/>
          </a:bodyPr>
          <a:lstStyle/>
          <a:p>
            <a:r>
              <a:rPr lang="en-US" sz="1200" dirty="0"/>
              <a:t>2%</a:t>
            </a:r>
          </a:p>
        </p:txBody>
      </p:sp>
      <p:cxnSp>
        <p:nvCxnSpPr>
          <p:cNvPr id="26" name="Straight Connector 25"/>
          <p:cNvCxnSpPr/>
          <p:nvPr/>
        </p:nvCxnSpPr>
        <p:spPr>
          <a:xfrm>
            <a:off x="4905375" y="2982428"/>
            <a:ext cx="133350" cy="9525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972050" y="2972130"/>
            <a:ext cx="762000" cy="276999"/>
          </a:xfrm>
          <a:prstGeom prst="rect">
            <a:avLst/>
          </a:prstGeom>
          <a:noFill/>
        </p:spPr>
        <p:txBody>
          <a:bodyPr wrap="square" rtlCol="0">
            <a:spAutoFit/>
          </a:bodyPr>
          <a:lstStyle/>
          <a:p>
            <a:r>
              <a:rPr lang="en-US" sz="1200" dirty="0"/>
              <a:t>0.6%</a:t>
            </a:r>
          </a:p>
        </p:txBody>
      </p:sp>
      <p:cxnSp>
        <p:nvCxnSpPr>
          <p:cNvPr id="29" name="Straight Connector 28"/>
          <p:cNvCxnSpPr/>
          <p:nvPr/>
        </p:nvCxnSpPr>
        <p:spPr>
          <a:xfrm>
            <a:off x="3733800" y="2810978"/>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3362325" y="2680381"/>
            <a:ext cx="762000" cy="276999"/>
          </a:xfrm>
          <a:prstGeom prst="rect">
            <a:avLst/>
          </a:prstGeom>
          <a:noFill/>
        </p:spPr>
        <p:txBody>
          <a:bodyPr wrap="square" rtlCol="0">
            <a:spAutoFit/>
          </a:bodyPr>
          <a:lstStyle/>
          <a:p>
            <a:r>
              <a:rPr lang="en-US" sz="1200" dirty="0"/>
              <a:t>67%</a:t>
            </a:r>
          </a:p>
        </p:txBody>
      </p:sp>
      <p:sp>
        <p:nvSpPr>
          <p:cNvPr id="31" name="TextBox 30"/>
          <p:cNvSpPr txBox="1"/>
          <p:nvPr/>
        </p:nvSpPr>
        <p:spPr>
          <a:xfrm>
            <a:off x="7391400" y="2287104"/>
            <a:ext cx="762000" cy="276999"/>
          </a:xfrm>
          <a:prstGeom prst="rect">
            <a:avLst/>
          </a:prstGeom>
          <a:noFill/>
        </p:spPr>
        <p:txBody>
          <a:bodyPr wrap="square" rtlCol="0">
            <a:spAutoFit/>
          </a:bodyPr>
          <a:lstStyle/>
          <a:p>
            <a:r>
              <a:rPr lang="en-US" sz="1200" dirty="0"/>
              <a:t>33%</a:t>
            </a:r>
          </a:p>
        </p:txBody>
      </p:sp>
      <p:sp>
        <p:nvSpPr>
          <p:cNvPr id="32" name="TextBox 31"/>
          <p:cNvSpPr txBox="1"/>
          <p:nvPr/>
        </p:nvSpPr>
        <p:spPr>
          <a:xfrm>
            <a:off x="7391400" y="2920129"/>
            <a:ext cx="762000" cy="276999"/>
          </a:xfrm>
          <a:prstGeom prst="rect">
            <a:avLst/>
          </a:prstGeom>
          <a:noFill/>
        </p:spPr>
        <p:txBody>
          <a:bodyPr wrap="square" rtlCol="0">
            <a:spAutoFit/>
          </a:bodyPr>
          <a:lstStyle/>
          <a:p>
            <a:r>
              <a:rPr lang="en-US" sz="1200" dirty="0"/>
              <a:t>1.7%</a:t>
            </a:r>
          </a:p>
        </p:txBody>
      </p:sp>
      <p:sp>
        <p:nvSpPr>
          <p:cNvPr id="33" name="TextBox 32"/>
          <p:cNvSpPr txBox="1"/>
          <p:nvPr/>
        </p:nvSpPr>
        <p:spPr>
          <a:xfrm>
            <a:off x="7334250" y="3086430"/>
            <a:ext cx="762000" cy="276999"/>
          </a:xfrm>
          <a:prstGeom prst="rect">
            <a:avLst/>
          </a:prstGeom>
          <a:noFill/>
        </p:spPr>
        <p:txBody>
          <a:bodyPr wrap="square" rtlCol="0">
            <a:spAutoFit/>
          </a:bodyPr>
          <a:lstStyle/>
          <a:p>
            <a:r>
              <a:rPr lang="en-US" sz="1200" dirty="0"/>
              <a:t>1.8%</a:t>
            </a:r>
          </a:p>
        </p:txBody>
      </p:sp>
      <p:sp>
        <p:nvSpPr>
          <p:cNvPr id="34" name="TextBox 33"/>
          <p:cNvSpPr txBox="1"/>
          <p:nvPr/>
        </p:nvSpPr>
        <p:spPr>
          <a:xfrm>
            <a:off x="5762625" y="2677629"/>
            <a:ext cx="762000" cy="276999"/>
          </a:xfrm>
          <a:prstGeom prst="rect">
            <a:avLst/>
          </a:prstGeom>
          <a:noFill/>
        </p:spPr>
        <p:txBody>
          <a:bodyPr wrap="square" rtlCol="0">
            <a:spAutoFit/>
          </a:bodyPr>
          <a:lstStyle/>
          <a:p>
            <a:r>
              <a:rPr lang="en-US" sz="1200" dirty="0"/>
              <a:t>63%</a:t>
            </a:r>
          </a:p>
        </p:txBody>
      </p:sp>
      <p:cxnSp>
        <p:nvCxnSpPr>
          <p:cNvPr id="24" name="Straight Connector 23"/>
          <p:cNvCxnSpPr>
            <a:endCxn id="31" idx="1"/>
          </p:cNvCxnSpPr>
          <p:nvPr/>
        </p:nvCxnSpPr>
        <p:spPr>
          <a:xfrm flipV="1">
            <a:off x="7391400" y="2425604"/>
            <a:ext cx="0" cy="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315200" y="2429978"/>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7315200" y="3001479"/>
            <a:ext cx="152400" cy="476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7258050" y="3077679"/>
            <a:ext cx="152400" cy="1194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6134100" y="2810978"/>
            <a:ext cx="170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0" name="TextBox 49"/>
          <p:cNvSpPr txBox="1"/>
          <p:nvPr/>
        </p:nvSpPr>
        <p:spPr>
          <a:xfrm>
            <a:off x="9753600" y="3090805"/>
            <a:ext cx="762000" cy="276999"/>
          </a:xfrm>
          <a:prstGeom prst="rect">
            <a:avLst/>
          </a:prstGeom>
          <a:noFill/>
        </p:spPr>
        <p:txBody>
          <a:bodyPr wrap="square" rtlCol="0">
            <a:spAutoFit/>
          </a:bodyPr>
          <a:lstStyle/>
          <a:p>
            <a:r>
              <a:rPr lang="en-US" sz="1200" dirty="0"/>
              <a:t>6.6%</a:t>
            </a:r>
          </a:p>
        </p:txBody>
      </p:sp>
      <p:sp>
        <p:nvSpPr>
          <p:cNvPr id="51" name="TextBox 50"/>
          <p:cNvSpPr txBox="1"/>
          <p:nvPr/>
        </p:nvSpPr>
        <p:spPr>
          <a:xfrm>
            <a:off x="8201025" y="2682004"/>
            <a:ext cx="762000" cy="276999"/>
          </a:xfrm>
          <a:prstGeom prst="rect">
            <a:avLst/>
          </a:prstGeom>
          <a:noFill/>
        </p:spPr>
        <p:txBody>
          <a:bodyPr wrap="square" rtlCol="0">
            <a:spAutoFit/>
          </a:bodyPr>
          <a:lstStyle/>
          <a:p>
            <a:r>
              <a:rPr lang="en-US" sz="1200" dirty="0"/>
              <a:t>60%</a:t>
            </a:r>
          </a:p>
        </p:txBody>
      </p:sp>
      <p:cxnSp>
        <p:nvCxnSpPr>
          <p:cNvPr id="52" name="Straight Connector 51"/>
          <p:cNvCxnSpPr/>
          <p:nvPr/>
        </p:nvCxnSpPr>
        <p:spPr>
          <a:xfrm flipV="1">
            <a:off x="9829800" y="2429979"/>
            <a:ext cx="0" cy="4375"/>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9753600" y="2434353"/>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9753600" y="2986804"/>
            <a:ext cx="152400" cy="476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9677400" y="3082054"/>
            <a:ext cx="152400" cy="1194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8572500" y="2815353"/>
            <a:ext cx="170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9829800" y="2887179"/>
            <a:ext cx="762000" cy="276999"/>
          </a:xfrm>
          <a:prstGeom prst="rect">
            <a:avLst/>
          </a:prstGeom>
          <a:noFill/>
        </p:spPr>
        <p:txBody>
          <a:bodyPr wrap="square" rtlCol="0">
            <a:spAutoFit/>
          </a:bodyPr>
          <a:lstStyle/>
          <a:p>
            <a:r>
              <a:rPr lang="en-US" sz="1200" dirty="0"/>
              <a:t>2.3%</a:t>
            </a:r>
          </a:p>
        </p:txBody>
      </p:sp>
      <p:sp>
        <p:nvSpPr>
          <p:cNvPr id="58" name="TextBox 57"/>
          <p:cNvSpPr txBox="1"/>
          <p:nvPr/>
        </p:nvSpPr>
        <p:spPr>
          <a:xfrm>
            <a:off x="9839325" y="2296629"/>
            <a:ext cx="762000" cy="276999"/>
          </a:xfrm>
          <a:prstGeom prst="rect">
            <a:avLst/>
          </a:prstGeom>
          <a:noFill/>
        </p:spPr>
        <p:txBody>
          <a:bodyPr wrap="square" rtlCol="0">
            <a:spAutoFit/>
          </a:bodyPr>
          <a:lstStyle/>
          <a:p>
            <a:r>
              <a:rPr lang="en-US" sz="1200" dirty="0"/>
              <a:t>32%</a:t>
            </a:r>
          </a:p>
        </p:txBody>
      </p:sp>
      <p:cxnSp>
        <p:nvCxnSpPr>
          <p:cNvPr id="59" name="Straight Connector 58"/>
          <p:cNvCxnSpPr/>
          <p:nvPr/>
        </p:nvCxnSpPr>
        <p:spPr>
          <a:xfrm>
            <a:off x="4343400" y="957814"/>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5125" name="Picture 5"/>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00400" y="904698"/>
            <a:ext cx="7314670" cy="11367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63"/>
          <p:cNvSpPr txBox="1"/>
          <p:nvPr/>
        </p:nvSpPr>
        <p:spPr>
          <a:xfrm>
            <a:off x="3352800" y="1334590"/>
            <a:ext cx="762000" cy="276999"/>
          </a:xfrm>
          <a:prstGeom prst="rect">
            <a:avLst/>
          </a:prstGeom>
          <a:noFill/>
        </p:spPr>
        <p:txBody>
          <a:bodyPr wrap="square" rtlCol="0">
            <a:spAutoFit/>
          </a:bodyPr>
          <a:lstStyle/>
          <a:p>
            <a:r>
              <a:rPr lang="en-US" sz="1200" dirty="0"/>
              <a:t>92%</a:t>
            </a:r>
          </a:p>
        </p:txBody>
      </p:sp>
      <p:cxnSp>
        <p:nvCxnSpPr>
          <p:cNvPr id="45" name="Straight Connector 44"/>
          <p:cNvCxnSpPr/>
          <p:nvPr/>
        </p:nvCxnSpPr>
        <p:spPr>
          <a:xfrm>
            <a:off x="3724275" y="1458414"/>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5114925" y="1052291"/>
            <a:ext cx="762000" cy="276999"/>
          </a:xfrm>
          <a:prstGeom prst="rect">
            <a:avLst/>
          </a:prstGeom>
          <a:noFill/>
        </p:spPr>
        <p:txBody>
          <a:bodyPr wrap="square" rtlCol="0">
            <a:spAutoFit/>
          </a:bodyPr>
          <a:lstStyle/>
          <a:p>
            <a:r>
              <a:rPr lang="en-US" sz="1200" dirty="0"/>
              <a:t>2.6%</a:t>
            </a:r>
          </a:p>
        </p:txBody>
      </p:sp>
      <p:sp>
        <p:nvSpPr>
          <p:cNvPr id="68" name="TextBox 67"/>
          <p:cNvSpPr txBox="1"/>
          <p:nvPr/>
        </p:nvSpPr>
        <p:spPr>
          <a:xfrm>
            <a:off x="5124450" y="1271366"/>
            <a:ext cx="762000" cy="276999"/>
          </a:xfrm>
          <a:prstGeom prst="rect">
            <a:avLst/>
          </a:prstGeom>
          <a:noFill/>
        </p:spPr>
        <p:txBody>
          <a:bodyPr wrap="square" rtlCol="0">
            <a:spAutoFit/>
          </a:bodyPr>
          <a:lstStyle/>
          <a:p>
            <a:r>
              <a:rPr lang="en-US" sz="1200" dirty="0"/>
              <a:t>2.6%</a:t>
            </a:r>
          </a:p>
        </p:txBody>
      </p:sp>
      <p:sp>
        <p:nvSpPr>
          <p:cNvPr id="69" name="TextBox 68"/>
          <p:cNvSpPr txBox="1"/>
          <p:nvPr/>
        </p:nvSpPr>
        <p:spPr>
          <a:xfrm>
            <a:off x="5133975" y="1442816"/>
            <a:ext cx="762000" cy="276999"/>
          </a:xfrm>
          <a:prstGeom prst="rect">
            <a:avLst/>
          </a:prstGeom>
          <a:noFill/>
        </p:spPr>
        <p:txBody>
          <a:bodyPr wrap="square" rtlCol="0">
            <a:spAutoFit/>
          </a:bodyPr>
          <a:lstStyle/>
          <a:p>
            <a:r>
              <a:rPr lang="en-US" sz="1200" dirty="0"/>
              <a:t>0.3%</a:t>
            </a:r>
          </a:p>
        </p:txBody>
      </p:sp>
      <p:cxnSp>
        <p:nvCxnSpPr>
          <p:cNvPr id="72" name="Straight Connector 71"/>
          <p:cNvCxnSpPr/>
          <p:nvPr/>
        </p:nvCxnSpPr>
        <p:spPr>
          <a:xfrm flipH="1">
            <a:off x="4962525" y="1213910"/>
            <a:ext cx="228600" cy="1841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flipH="1">
            <a:off x="4981577" y="1428750"/>
            <a:ext cx="209549" cy="5386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H="1" flipV="1">
            <a:off x="4981577" y="1548364"/>
            <a:ext cx="209549" cy="3278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H="1" flipV="1">
            <a:off x="4943478" y="1609162"/>
            <a:ext cx="161923" cy="10362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029200" y="1595216"/>
            <a:ext cx="762000" cy="276999"/>
          </a:xfrm>
          <a:prstGeom prst="rect">
            <a:avLst/>
          </a:prstGeom>
          <a:noFill/>
        </p:spPr>
        <p:txBody>
          <a:bodyPr wrap="square" rtlCol="0">
            <a:spAutoFit/>
          </a:bodyPr>
          <a:lstStyle/>
          <a:p>
            <a:r>
              <a:rPr lang="en-US" sz="1200" dirty="0"/>
              <a:t>2%</a:t>
            </a:r>
          </a:p>
        </p:txBody>
      </p:sp>
      <p:sp>
        <p:nvSpPr>
          <p:cNvPr id="88" name="TextBox 87"/>
          <p:cNvSpPr txBox="1"/>
          <p:nvPr/>
        </p:nvSpPr>
        <p:spPr>
          <a:xfrm>
            <a:off x="5762625" y="1329290"/>
            <a:ext cx="762000" cy="276999"/>
          </a:xfrm>
          <a:prstGeom prst="rect">
            <a:avLst/>
          </a:prstGeom>
          <a:noFill/>
        </p:spPr>
        <p:txBody>
          <a:bodyPr wrap="square" rtlCol="0">
            <a:spAutoFit/>
          </a:bodyPr>
          <a:lstStyle/>
          <a:p>
            <a:r>
              <a:rPr lang="en-US" sz="1200" dirty="0"/>
              <a:t>86%</a:t>
            </a:r>
          </a:p>
        </p:txBody>
      </p:sp>
      <p:cxnSp>
        <p:nvCxnSpPr>
          <p:cNvPr id="89" name="Straight Connector 88"/>
          <p:cNvCxnSpPr/>
          <p:nvPr/>
        </p:nvCxnSpPr>
        <p:spPr>
          <a:xfrm flipH="1">
            <a:off x="6134100" y="1472164"/>
            <a:ext cx="170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7467600" y="852266"/>
            <a:ext cx="762000" cy="276999"/>
          </a:xfrm>
          <a:prstGeom prst="rect">
            <a:avLst/>
          </a:prstGeom>
          <a:noFill/>
        </p:spPr>
        <p:txBody>
          <a:bodyPr wrap="square" rtlCol="0">
            <a:spAutoFit/>
          </a:bodyPr>
          <a:lstStyle/>
          <a:p>
            <a:r>
              <a:rPr lang="en-US" sz="1200" dirty="0"/>
              <a:t>1.6%</a:t>
            </a:r>
          </a:p>
        </p:txBody>
      </p:sp>
      <p:cxnSp>
        <p:nvCxnSpPr>
          <p:cNvPr id="91" name="Straight Connector 90"/>
          <p:cNvCxnSpPr/>
          <p:nvPr/>
        </p:nvCxnSpPr>
        <p:spPr>
          <a:xfrm flipH="1">
            <a:off x="7324725" y="1020114"/>
            <a:ext cx="228600" cy="14091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7600950" y="1071341"/>
            <a:ext cx="762000" cy="276999"/>
          </a:xfrm>
          <a:prstGeom prst="rect">
            <a:avLst/>
          </a:prstGeom>
          <a:noFill/>
        </p:spPr>
        <p:txBody>
          <a:bodyPr wrap="square" rtlCol="0">
            <a:spAutoFit/>
          </a:bodyPr>
          <a:lstStyle/>
          <a:p>
            <a:r>
              <a:rPr lang="en-US" sz="1200" dirty="0"/>
              <a:t>6%</a:t>
            </a:r>
          </a:p>
        </p:txBody>
      </p:sp>
      <p:cxnSp>
        <p:nvCxnSpPr>
          <p:cNvPr id="95" name="Straight Connector 94"/>
          <p:cNvCxnSpPr/>
          <p:nvPr/>
        </p:nvCxnSpPr>
        <p:spPr>
          <a:xfrm flipH="1">
            <a:off x="7362827" y="1213911"/>
            <a:ext cx="304798" cy="574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flipH="1" flipV="1">
            <a:off x="7400925" y="1395038"/>
            <a:ext cx="228600" cy="1482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5" name="TextBox 104"/>
          <p:cNvSpPr txBox="1"/>
          <p:nvPr/>
        </p:nvSpPr>
        <p:spPr>
          <a:xfrm>
            <a:off x="7562850" y="1281665"/>
            <a:ext cx="762000" cy="276999"/>
          </a:xfrm>
          <a:prstGeom prst="rect">
            <a:avLst/>
          </a:prstGeom>
          <a:noFill/>
        </p:spPr>
        <p:txBody>
          <a:bodyPr wrap="square" rtlCol="0">
            <a:spAutoFit/>
          </a:bodyPr>
          <a:lstStyle/>
          <a:p>
            <a:r>
              <a:rPr lang="en-US" sz="1200" dirty="0"/>
              <a:t>0.3%</a:t>
            </a:r>
          </a:p>
        </p:txBody>
      </p:sp>
      <p:cxnSp>
        <p:nvCxnSpPr>
          <p:cNvPr id="107" name="Straight Connector 106"/>
          <p:cNvCxnSpPr/>
          <p:nvPr/>
        </p:nvCxnSpPr>
        <p:spPr>
          <a:xfrm flipH="1" flipV="1">
            <a:off x="7400926" y="1547439"/>
            <a:ext cx="200025" cy="918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7524750" y="1519016"/>
            <a:ext cx="762000" cy="276999"/>
          </a:xfrm>
          <a:prstGeom prst="rect">
            <a:avLst/>
          </a:prstGeom>
          <a:noFill/>
        </p:spPr>
        <p:txBody>
          <a:bodyPr wrap="square" rtlCol="0">
            <a:spAutoFit/>
          </a:bodyPr>
          <a:lstStyle/>
          <a:p>
            <a:r>
              <a:rPr lang="en-US" sz="1200" dirty="0"/>
              <a:t>6%</a:t>
            </a:r>
          </a:p>
        </p:txBody>
      </p:sp>
      <p:sp>
        <p:nvSpPr>
          <p:cNvPr id="111" name="TextBox 110"/>
          <p:cNvSpPr txBox="1"/>
          <p:nvPr/>
        </p:nvSpPr>
        <p:spPr>
          <a:xfrm>
            <a:off x="8191500" y="1329290"/>
            <a:ext cx="762000" cy="276999"/>
          </a:xfrm>
          <a:prstGeom prst="rect">
            <a:avLst/>
          </a:prstGeom>
          <a:noFill/>
        </p:spPr>
        <p:txBody>
          <a:bodyPr wrap="square" rtlCol="0">
            <a:spAutoFit/>
          </a:bodyPr>
          <a:lstStyle/>
          <a:p>
            <a:r>
              <a:rPr lang="en-US" sz="1200" dirty="0"/>
              <a:t>68%</a:t>
            </a:r>
          </a:p>
        </p:txBody>
      </p:sp>
      <p:cxnSp>
        <p:nvCxnSpPr>
          <p:cNvPr id="112" name="Straight Connector 111"/>
          <p:cNvCxnSpPr/>
          <p:nvPr/>
        </p:nvCxnSpPr>
        <p:spPr>
          <a:xfrm flipH="1">
            <a:off x="8562975" y="1472164"/>
            <a:ext cx="17065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9906000" y="843515"/>
            <a:ext cx="762000" cy="276999"/>
          </a:xfrm>
          <a:prstGeom prst="rect">
            <a:avLst/>
          </a:prstGeom>
          <a:noFill/>
        </p:spPr>
        <p:txBody>
          <a:bodyPr wrap="square" rtlCol="0">
            <a:spAutoFit/>
          </a:bodyPr>
          <a:lstStyle/>
          <a:p>
            <a:r>
              <a:rPr lang="en-US" sz="1200" dirty="0"/>
              <a:t>1.8%</a:t>
            </a:r>
          </a:p>
        </p:txBody>
      </p:sp>
      <p:cxnSp>
        <p:nvCxnSpPr>
          <p:cNvPr id="114" name="Straight Connector 113"/>
          <p:cNvCxnSpPr/>
          <p:nvPr/>
        </p:nvCxnSpPr>
        <p:spPr>
          <a:xfrm flipH="1">
            <a:off x="9677401" y="990765"/>
            <a:ext cx="314324" cy="662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H="1">
            <a:off x="9791700" y="1238414"/>
            <a:ext cx="228600" cy="186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17" name="TextBox 116"/>
          <p:cNvSpPr txBox="1"/>
          <p:nvPr/>
        </p:nvSpPr>
        <p:spPr>
          <a:xfrm>
            <a:off x="9944100" y="1090391"/>
            <a:ext cx="762000" cy="276999"/>
          </a:xfrm>
          <a:prstGeom prst="rect">
            <a:avLst/>
          </a:prstGeom>
          <a:noFill/>
        </p:spPr>
        <p:txBody>
          <a:bodyPr wrap="square" rtlCol="0">
            <a:spAutoFit/>
          </a:bodyPr>
          <a:lstStyle/>
          <a:p>
            <a:r>
              <a:rPr lang="en-US" sz="1200" dirty="0"/>
              <a:t>13.5%</a:t>
            </a:r>
          </a:p>
        </p:txBody>
      </p:sp>
      <p:cxnSp>
        <p:nvCxnSpPr>
          <p:cNvPr id="118" name="Straight Connector 117"/>
          <p:cNvCxnSpPr/>
          <p:nvPr/>
        </p:nvCxnSpPr>
        <p:spPr>
          <a:xfrm flipH="1" flipV="1">
            <a:off x="9829800" y="1519015"/>
            <a:ext cx="228600" cy="3964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9991725" y="1433291"/>
            <a:ext cx="762000" cy="276999"/>
          </a:xfrm>
          <a:prstGeom prst="rect">
            <a:avLst/>
          </a:prstGeom>
          <a:noFill/>
        </p:spPr>
        <p:txBody>
          <a:bodyPr wrap="square" rtlCol="0">
            <a:spAutoFit/>
          </a:bodyPr>
          <a:lstStyle/>
          <a:p>
            <a:r>
              <a:rPr lang="en-US" sz="1200" dirty="0"/>
              <a:t>0.6%</a:t>
            </a:r>
          </a:p>
        </p:txBody>
      </p:sp>
      <p:sp>
        <p:nvSpPr>
          <p:cNvPr id="122" name="TextBox 121"/>
          <p:cNvSpPr txBox="1"/>
          <p:nvPr/>
        </p:nvSpPr>
        <p:spPr>
          <a:xfrm>
            <a:off x="9820275" y="1804766"/>
            <a:ext cx="762000" cy="276999"/>
          </a:xfrm>
          <a:prstGeom prst="rect">
            <a:avLst/>
          </a:prstGeom>
          <a:noFill/>
        </p:spPr>
        <p:txBody>
          <a:bodyPr wrap="square" rtlCol="0">
            <a:spAutoFit/>
          </a:bodyPr>
          <a:lstStyle/>
          <a:p>
            <a:r>
              <a:rPr lang="en-US" sz="1200" dirty="0"/>
              <a:t>16%</a:t>
            </a:r>
          </a:p>
        </p:txBody>
      </p:sp>
      <p:cxnSp>
        <p:nvCxnSpPr>
          <p:cNvPr id="123" name="Straight Connector 122"/>
          <p:cNvCxnSpPr/>
          <p:nvPr/>
        </p:nvCxnSpPr>
        <p:spPr>
          <a:xfrm>
            <a:off x="9744075" y="1796015"/>
            <a:ext cx="152400" cy="11944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3228975" y="3948665"/>
            <a:ext cx="762000" cy="276999"/>
          </a:xfrm>
          <a:prstGeom prst="rect">
            <a:avLst/>
          </a:prstGeom>
          <a:noFill/>
        </p:spPr>
        <p:txBody>
          <a:bodyPr wrap="square" rtlCol="0">
            <a:spAutoFit/>
          </a:bodyPr>
          <a:lstStyle/>
          <a:p>
            <a:r>
              <a:rPr lang="en-US" sz="1200" dirty="0"/>
              <a:t>72.6%</a:t>
            </a:r>
          </a:p>
        </p:txBody>
      </p:sp>
      <p:cxnSp>
        <p:nvCxnSpPr>
          <p:cNvPr id="125" name="Straight Connector 124"/>
          <p:cNvCxnSpPr/>
          <p:nvPr/>
        </p:nvCxnSpPr>
        <p:spPr>
          <a:xfrm>
            <a:off x="3724275" y="4091539"/>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6" name="TextBox 125"/>
          <p:cNvSpPr txBox="1"/>
          <p:nvPr/>
        </p:nvSpPr>
        <p:spPr>
          <a:xfrm>
            <a:off x="4886325" y="3500216"/>
            <a:ext cx="762000" cy="276999"/>
          </a:xfrm>
          <a:prstGeom prst="rect">
            <a:avLst/>
          </a:prstGeom>
          <a:noFill/>
        </p:spPr>
        <p:txBody>
          <a:bodyPr wrap="square" rtlCol="0">
            <a:spAutoFit/>
          </a:bodyPr>
          <a:lstStyle/>
          <a:p>
            <a:r>
              <a:rPr lang="en-US" sz="1200" dirty="0"/>
              <a:t>20.8%</a:t>
            </a:r>
          </a:p>
        </p:txBody>
      </p:sp>
      <p:cxnSp>
        <p:nvCxnSpPr>
          <p:cNvPr id="127" name="Straight Connector 126"/>
          <p:cNvCxnSpPr/>
          <p:nvPr/>
        </p:nvCxnSpPr>
        <p:spPr>
          <a:xfrm flipH="1">
            <a:off x="4819650" y="3649014"/>
            <a:ext cx="133350" cy="52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H="1" flipV="1">
            <a:off x="4962526" y="4055418"/>
            <a:ext cx="142874"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TextBox 135"/>
          <p:cNvSpPr txBox="1"/>
          <p:nvPr/>
        </p:nvSpPr>
        <p:spPr>
          <a:xfrm>
            <a:off x="5029200" y="3916919"/>
            <a:ext cx="762000" cy="276999"/>
          </a:xfrm>
          <a:prstGeom prst="rect">
            <a:avLst/>
          </a:prstGeom>
          <a:noFill/>
        </p:spPr>
        <p:txBody>
          <a:bodyPr wrap="square" rtlCol="0">
            <a:spAutoFit/>
          </a:bodyPr>
          <a:lstStyle/>
          <a:p>
            <a:r>
              <a:rPr lang="en-US" sz="1200" dirty="0"/>
              <a:t>6.6%</a:t>
            </a:r>
          </a:p>
        </p:txBody>
      </p:sp>
      <p:sp>
        <p:nvSpPr>
          <p:cNvPr id="137" name="TextBox 136"/>
          <p:cNvSpPr txBox="1"/>
          <p:nvPr/>
        </p:nvSpPr>
        <p:spPr>
          <a:xfrm>
            <a:off x="5772150" y="3947891"/>
            <a:ext cx="762000" cy="276999"/>
          </a:xfrm>
          <a:prstGeom prst="rect">
            <a:avLst/>
          </a:prstGeom>
          <a:noFill/>
        </p:spPr>
        <p:txBody>
          <a:bodyPr wrap="square" rtlCol="0">
            <a:spAutoFit/>
          </a:bodyPr>
          <a:lstStyle/>
          <a:p>
            <a:r>
              <a:rPr lang="en-US" sz="1200" dirty="0"/>
              <a:t>62%</a:t>
            </a:r>
          </a:p>
        </p:txBody>
      </p:sp>
      <p:cxnSp>
        <p:nvCxnSpPr>
          <p:cNvPr id="138" name="Straight Connector 137"/>
          <p:cNvCxnSpPr/>
          <p:nvPr/>
        </p:nvCxnSpPr>
        <p:spPr>
          <a:xfrm>
            <a:off x="6143625" y="4090765"/>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TextBox 138"/>
          <p:cNvSpPr txBox="1"/>
          <p:nvPr/>
        </p:nvSpPr>
        <p:spPr>
          <a:xfrm>
            <a:off x="7305675" y="3499442"/>
            <a:ext cx="762000" cy="276999"/>
          </a:xfrm>
          <a:prstGeom prst="rect">
            <a:avLst/>
          </a:prstGeom>
          <a:noFill/>
        </p:spPr>
        <p:txBody>
          <a:bodyPr wrap="square" rtlCol="0">
            <a:spAutoFit/>
          </a:bodyPr>
          <a:lstStyle/>
          <a:p>
            <a:r>
              <a:rPr lang="en-US" sz="1200" dirty="0"/>
              <a:t>26%</a:t>
            </a:r>
          </a:p>
        </p:txBody>
      </p:sp>
      <p:cxnSp>
        <p:nvCxnSpPr>
          <p:cNvPr id="140" name="Straight Connector 139"/>
          <p:cNvCxnSpPr/>
          <p:nvPr/>
        </p:nvCxnSpPr>
        <p:spPr>
          <a:xfrm flipH="1">
            <a:off x="7239000" y="3648240"/>
            <a:ext cx="133350" cy="52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1" name="TextBox 140"/>
          <p:cNvSpPr txBox="1"/>
          <p:nvPr/>
        </p:nvSpPr>
        <p:spPr>
          <a:xfrm>
            <a:off x="7419975" y="4205840"/>
            <a:ext cx="762000" cy="276999"/>
          </a:xfrm>
          <a:prstGeom prst="rect">
            <a:avLst/>
          </a:prstGeom>
          <a:noFill/>
        </p:spPr>
        <p:txBody>
          <a:bodyPr wrap="square" rtlCol="0">
            <a:spAutoFit/>
          </a:bodyPr>
          <a:lstStyle/>
          <a:p>
            <a:r>
              <a:rPr lang="en-US" sz="1200" dirty="0"/>
              <a:t>12%</a:t>
            </a:r>
          </a:p>
        </p:txBody>
      </p:sp>
      <p:cxnSp>
        <p:nvCxnSpPr>
          <p:cNvPr id="142" name="Straight Connector 141"/>
          <p:cNvCxnSpPr/>
          <p:nvPr/>
        </p:nvCxnSpPr>
        <p:spPr>
          <a:xfrm>
            <a:off x="7334250" y="4348714"/>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8201025" y="3947891"/>
            <a:ext cx="762000" cy="276999"/>
          </a:xfrm>
          <a:prstGeom prst="rect">
            <a:avLst/>
          </a:prstGeom>
          <a:noFill/>
        </p:spPr>
        <p:txBody>
          <a:bodyPr wrap="square" rtlCol="0">
            <a:spAutoFit/>
          </a:bodyPr>
          <a:lstStyle/>
          <a:p>
            <a:r>
              <a:rPr lang="en-US" sz="1200" dirty="0"/>
              <a:t>60%</a:t>
            </a:r>
          </a:p>
        </p:txBody>
      </p:sp>
      <p:cxnSp>
        <p:nvCxnSpPr>
          <p:cNvPr id="145" name="Straight Connector 144"/>
          <p:cNvCxnSpPr/>
          <p:nvPr/>
        </p:nvCxnSpPr>
        <p:spPr>
          <a:xfrm>
            <a:off x="8582025" y="4090765"/>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TextBox 145"/>
          <p:cNvSpPr txBox="1"/>
          <p:nvPr/>
        </p:nvSpPr>
        <p:spPr>
          <a:xfrm>
            <a:off x="9734550" y="3499442"/>
            <a:ext cx="762000" cy="276999"/>
          </a:xfrm>
          <a:prstGeom prst="rect">
            <a:avLst/>
          </a:prstGeom>
          <a:noFill/>
        </p:spPr>
        <p:txBody>
          <a:bodyPr wrap="square" rtlCol="0">
            <a:spAutoFit/>
          </a:bodyPr>
          <a:lstStyle/>
          <a:p>
            <a:r>
              <a:rPr lang="en-US" sz="1200" dirty="0"/>
              <a:t>21%</a:t>
            </a:r>
          </a:p>
        </p:txBody>
      </p:sp>
      <p:cxnSp>
        <p:nvCxnSpPr>
          <p:cNvPr id="147" name="Straight Connector 146"/>
          <p:cNvCxnSpPr/>
          <p:nvPr/>
        </p:nvCxnSpPr>
        <p:spPr>
          <a:xfrm flipH="1">
            <a:off x="9667875" y="3648240"/>
            <a:ext cx="133350" cy="5200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H="1" flipV="1">
            <a:off x="9810751" y="4272515"/>
            <a:ext cx="142874" cy="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9" name="TextBox 148"/>
          <p:cNvSpPr txBox="1"/>
          <p:nvPr/>
        </p:nvSpPr>
        <p:spPr>
          <a:xfrm>
            <a:off x="9877425" y="4147916"/>
            <a:ext cx="762000" cy="276999"/>
          </a:xfrm>
          <a:prstGeom prst="rect">
            <a:avLst/>
          </a:prstGeom>
          <a:noFill/>
        </p:spPr>
        <p:txBody>
          <a:bodyPr wrap="square" rtlCol="0">
            <a:spAutoFit/>
          </a:bodyPr>
          <a:lstStyle/>
          <a:p>
            <a:r>
              <a:rPr lang="en-US" sz="1200" dirty="0"/>
              <a:t>19%</a:t>
            </a:r>
          </a:p>
        </p:txBody>
      </p:sp>
      <p:cxnSp>
        <p:nvCxnSpPr>
          <p:cNvPr id="1024" name="Straight Connector 1023"/>
          <p:cNvCxnSpPr/>
          <p:nvPr/>
        </p:nvCxnSpPr>
        <p:spPr>
          <a:xfrm>
            <a:off x="3200400" y="462514"/>
            <a:ext cx="7296150"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1025" name="TextBox 1024"/>
          <p:cNvSpPr txBox="1"/>
          <p:nvPr/>
        </p:nvSpPr>
        <p:spPr>
          <a:xfrm>
            <a:off x="5734051" y="123825"/>
            <a:ext cx="2409825" cy="369332"/>
          </a:xfrm>
          <a:prstGeom prst="rect">
            <a:avLst/>
          </a:prstGeom>
          <a:noFill/>
        </p:spPr>
        <p:txBody>
          <a:bodyPr wrap="square" rtlCol="0">
            <a:spAutoFit/>
          </a:bodyPr>
          <a:lstStyle/>
          <a:p>
            <a:r>
              <a:rPr lang="en-US" dirty="0"/>
              <a:t>Time after treatment</a:t>
            </a:r>
          </a:p>
        </p:txBody>
      </p:sp>
    </p:spTree>
    <p:extLst>
      <p:ext uri="{BB962C8B-B14F-4D97-AF65-F5344CB8AC3E}">
        <p14:creationId xmlns:p14="http://schemas.microsoft.com/office/powerpoint/2010/main" val="32602732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691</TotalTime>
  <Words>179</Words>
  <Application>Microsoft Office PowerPoint</Application>
  <PresentationFormat>Widescreen</PresentationFormat>
  <Paragraphs>46</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Sean Harris</dc:creator>
  <cp:lastModifiedBy>Sean Harris</cp:lastModifiedBy>
  <cp:revision>41</cp:revision>
  <cp:lastPrinted>2015-08-07T20:11:05Z</cp:lastPrinted>
  <dcterms:created xsi:type="dcterms:W3CDTF">2015-07-27T20:07:25Z</dcterms:created>
  <dcterms:modified xsi:type="dcterms:W3CDTF">2015-11-10T03:12:10Z</dcterms:modified>
</cp:coreProperties>
</file>