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charts/chart1.xml" ContentType="application/vnd.openxmlformats-officedocument.drawingml.chart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xlsx" ContentType="application/vnd.openxmlformats-officedocument.spreadsheetml.sheet"/>
  <Override PartName="/ppt/slideMasters/slideMaster1.xml" ContentType="application/vnd.openxmlformats-officedocument.presentationml.slideMaster+xml"/>
  <Default Extension="png" ContentType="image/png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5" r:id="rId2"/>
    <p:sldId id="276" r:id="rId3"/>
    <p:sldId id="272" r:id="rId4"/>
    <p:sldId id="274" r:id="rId5"/>
  </p:sldIdLst>
  <p:sldSz cx="6858000" cy="9144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12CFFB"/>
    <a:srgbClr val="70FF28"/>
    <a:srgbClr val="2ECF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8886" autoAdjust="0"/>
    <p:restoredTop sz="98113" autoAdjust="0"/>
  </p:normalViewPr>
  <p:slideViewPr>
    <p:cSldViewPr snapToGrid="0">
      <p:cViewPr>
        <p:scale>
          <a:sx n="150" d="100"/>
          <a:sy n="150" d="100"/>
        </p:scale>
        <p:origin x="-984" y="2216"/>
      </p:cViewPr>
      <p:guideLst>
        <p:guide orient="horz"/>
        <p:guide pos="43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imurahanako:Desktop:&#36861;&#21152;&#23455;&#3944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plotArea>
      <c:layout>
        <c:manualLayout>
          <c:layoutTarget val="inner"/>
          <c:xMode val="edge"/>
          <c:yMode val="edge"/>
          <c:x val="0.199045695090856"/>
          <c:y val="0.0647058823529412"/>
          <c:w val="0.729669738655574"/>
          <c:h val="0.764705882352941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cat>
            <c:strRef>
              <c:f>Sheet1!$B$3:$B$6</c:f>
              <c:strCache>
                <c:ptCount val="4"/>
                <c:pt idx="0">
                  <c:v>Col-1</c:v>
                </c:pt>
                <c:pt idx="1">
                  <c:v>Col-2</c:v>
                </c:pt>
                <c:pt idx="2">
                  <c:v>cat3-1</c:v>
                </c:pt>
                <c:pt idx="3">
                  <c:v>cat3-2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  <c:pt idx="0">
                  <c:v>20.0</c:v>
                </c:pt>
                <c:pt idx="1">
                  <c:v>25.0</c:v>
                </c:pt>
                <c:pt idx="2">
                  <c:v>6.109999999999999</c:v>
                </c:pt>
                <c:pt idx="3">
                  <c:v>8.89</c:v>
                </c:pt>
              </c:numCache>
            </c:numRef>
          </c:val>
        </c:ser>
        <c:axId val="466218616"/>
        <c:axId val="466222072"/>
      </c:barChart>
      <c:catAx>
        <c:axId val="466218616"/>
        <c:scaling>
          <c:orientation val="minMax"/>
        </c:scaling>
        <c:axPos val="b"/>
        <c:numFmt formatCode="General" sourceLinked="0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466222072"/>
        <c:crosses val="autoZero"/>
        <c:auto val="1"/>
        <c:lblAlgn val="ctr"/>
        <c:lblOffset val="100"/>
      </c:catAx>
      <c:valAx>
        <c:axId val="466222072"/>
        <c:scaling>
          <c:orientation val="minMax"/>
        </c:scaling>
        <c:axPos val="l"/>
        <c:numFmt formatCode="General" sourceLinked="1"/>
        <c:tickLblPos val="none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466218616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900" b="1">
          <a:latin typeface="Arial"/>
          <a:cs typeface="Arial"/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Sheet1!$H$12:$H$13</c:f>
                <c:numCache>
                  <c:formatCode>General</c:formatCode>
                  <c:ptCount val="2"/>
                  <c:pt idx="0">
                    <c:v>6.257292692989016</c:v>
                  </c:pt>
                  <c:pt idx="1">
                    <c:v>11.98979144653247</c:v>
                  </c:pt>
                </c:numCache>
              </c:numRef>
            </c:plus>
            <c:minus>
              <c:numRef>
                <c:f>Sheet1!$H$12:$H$13</c:f>
                <c:numCache>
                  <c:formatCode>General</c:formatCode>
                  <c:ptCount val="2"/>
                  <c:pt idx="0">
                    <c:v>6.257292692989016</c:v>
                  </c:pt>
                  <c:pt idx="1">
                    <c:v>11.98979144653247</c:v>
                  </c:pt>
                </c:numCache>
              </c:numRef>
            </c:minus>
          </c:errBars>
          <c:cat>
            <c:strRef>
              <c:f>Sheet1!$F$12:$F$13</c:f>
              <c:strCache>
                <c:ptCount val="2"/>
                <c:pt idx="0">
                  <c:v>Col-0</c:v>
                </c:pt>
                <c:pt idx="1">
                  <c:v>CAT3/cat3</c:v>
                </c:pt>
              </c:strCache>
            </c:strRef>
          </c:cat>
          <c:val>
            <c:numRef>
              <c:f>Sheet1!$G$12:$G$13</c:f>
              <c:numCache>
                <c:formatCode>0.000</c:formatCode>
                <c:ptCount val="2"/>
                <c:pt idx="0">
                  <c:v>15.78741868946025</c:v>
                </c:pt>
                <c:pt idx="1">
                  <c:v>18.70254032269718</c:v>
                </c:pt>
              </c:numCache>
            </c:numRef>
          </c:val>
        </c:ser>
        <c:axId val="466125224"/>
        <c:axId val="466128216"/>
      </c:barChart>
      <c:catAx>
        <c:axId val="466125224"/>
        <c:scaling>
          <c:orientation val="minMax"/>
        </c:scaling>
        <c:axPos val="b"/>
        <c:tickLblPos val="nextTo"/>
        <c:crossAx val="466128216"/>
        <c:crosses val="autoZero"/>
        <c:auto val="1"/>
        <c:lblAlgn val="ctr"/>
        <c:lblOffset val="100"/>
      </c:catAx>
      <c:valAx>
        <c:axId val="46612821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i="1"/>
                </a:pPr>
                <a:r>
                  <a:rPr lang="en-US" i="1"/>
                  <a:t>CAT3/tubulin</a:t>
                </a:r>
              </a:p>
            </c:rich>
          </c:tx>
          <c:layout/>
        </c:title>
        <c:numFmt formatCode="0" sourceLinked="0"/>
        <c:tickLblPos val="nextTo"/>
        <c:crossAx val="466125224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</c:chart>
  <c:spPr>
    <a:noFill/>
    <a:ln>
      <a:noFill/>
    </a:ln>
  </c:spPr>
  <c:txPr>
    <a:bodyPr/>
    <a:lstStyle/>
    <a:p>
      <a:pPr>
        <a:defRPr sz="1200">
          <a:latin typeface="Arial"/>
          <a:cs typeface="Arial"/>
        </a:defRPr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D4B7D-A8D2-2842-B022-026009914D55}" type="datetimeFigureOut">
              <a:rPr lang="ja-JP" altLang="en-US" smtClean="0"/>
              <a:pPr/>
              <a:t>16.7.11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34A1E-6F03-9C4D-B9F2-18EE3875526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3743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0CE3B-2C6B-4B46-B689-BEC37755903B}" type="datetimeFigureOut">
              <a:rPr lang="en-US" altLang="ja-JP" smtClean="0"/>
              <a:pPr/>
              <a:t>16.7.11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35175" y="750888"/>
            <a:ext cx="28178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2236-FB3F-3845-9A7E-237C749E4F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92615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should be no space between the characters for the restriction sites.  Also note that restriction sites and enzymes are no longer italicized (since 2003). I can send you the URL for the reference if you wish.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Good to know!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62236-FB3F-3845-9A7E-237C749E4F3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5725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554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875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067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341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188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7940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277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733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7072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1165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158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6465-4FE4-4635-BBB1-437231657B98}" type="datetimeFigureOut">
              <a:rPr kumimoji="1" lang="ja-JP" altLang="en-US" smtClean="0"/>
              <a:pPr/>
              <a:t>16.7.11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790E5-6894-40D7-BDBD-3DB458B825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773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303866" y="5181600"/>
            <a:ext cx="4682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Fig. 1  </a:t>
            </a:r>
            <a:r>
              <a:rPr lang="en-US" altLang="ja-JP" sz="1200" dirty="0" smtClean="0">
                <a:latin typeface="Times New Roman"/>
                <a:cs typeface="Times New Roman"/>
              </a:rPr>
              <a:t>Catalase activity in CMV-inoculated </a:t>
            </a:r>
            <a:r>
              <a:rPr lang="en-US" altLang="ja-JP" sz="1200" i="1" dirty="0" smtClean="0">
                <a:latin typeface="Times New Roman"/>
                <a:cs typeface="Times New Roman"/>
              </a:rPr>
              <a:t>Arabidopsis</a:t>
            </a:r>
            <a:r>
              <a:rPr lang="en-US" altLang="ja-JP" sz="1200" dirty="0" smtClean="0">
                <a:latin typeface="Times New Roman"/>
                <a:cs typeface="Times New Roman"/>
              </a:rPr>
              <a:t> cat3 (CAT3-knockout Col-0 mutant). </a:t>
            </a:r>
            <a:r>
              <a:rPr lang="en-US" altLang="ja-JP" sz="1200" dirty="0" err="1" smtClean="0">
                <a:latin typeface="Times New Roman"/>
                <a:cs typeface="Times New Roman"/>
              </a:rPr>
              <a:t>Catalase</a:t>
            </a:r>
            <a:r>
              <a:rPr lang="en-US" altLang="ja-JP" sz="1200" dirty="0" smtClean="0">
                <a:latin typeface="Times New Roman"/>
                <a:cs typeface="Times New Roman"/>
              </a:rPr>
              <a:t> </a:t>
            </a:r>
            <a:r>
              <a:rPr lang="en-US" altLang="ja-JP" sz="1200" dirty="0">
                <a:latin typeface="Times New Roman"/>
                <a:cs typeface="Times New Roman"/>
              </a:rPr>
              <a:t>activity</a:t>
            </a:r>
            <a:r>
              <a:rPr lang="en-US" altLang="ja-JP" sz="1200" dirty="0" smtClean="0">
                <a:latin typeface="Times New Roman"/>
                <a:cs typeface="Times New Roman"/>
              </a:rPr>
              <a:t> was determined </a:t>
            </a:r>
            <a:r>
              <a:rPr lang="en-US" altLang="ja-JP" sz="1200" dirty="0">
                <a:latin typeface="Times New Roman"/>
                <a:cs typeface="Times New Roman"/>
              </a:rPr>
              <a:t>by measuring OD (A</a:t>
            </a:r>
            <a:r>
              <a:rPr lang="en-US" altLang="ja-JP" sz="1200" baseline="-25000" dirty="0">
                <a:latin typeface="Times New Roman"/>
                <a:cs typeface="Times New Roman"/>
              </a:rPr>
              <a:t>240</a:t>
            </a:r>
            <a:r>
              <a:rPr lang="en-US" altLang="ja-JP" sz="1200" dirty="0">
                <a:latin typeface="Times New Roman"/>
                <a:cs typeface="Times New Roman"/>
              </a:rPr>
              <a:t>) at 14 dpi. Total protein was extracted from the inoculated leaves of </a:t>
            </a:r>
            <a:r>
              <a:rPr lang="en-US" altLang="ja-JP" sz="1200" i="1" dirty="0">
                <a:latin typeface="Times New Roman"/>
                <a:cs typeface="Times New Roman"/>
              </a:rPr>
              <a:t>Arabidopsis</a:t>
            </a:r>
            <a:r>
              <a:rPr lang="en-US" altLang="ja-JP" sz="1200" dirty="0">
                <a:latin typeface="Times New Roman"/>
                <a:cs typeface="Times New Roman"/>
              </a:rPr>
              <a:t> at 14 dpi as essentially described before (</a:t>
            </a:r>
            <a:r>
              <a:rPr lang="en-US" altLang="ja-JP" sz="1200" dirty="0" err="1">
                <a:latin typeface="Times New Roman"/>
                <a:cs typeface="Times New Roman"/>
              </a:rPr>
              <a:t>Inaba</a:t>
            </a:r>
            <a:r>
              <a:rPr lang="en-US" altLang="ja-JP" sz="1200" dirty="0">
                <a:latin typeface="Times New Roman"/>
                <a:cs typeface="Times New Roman"/>
              </a:rPr>
              <a:t> et al</a:t>
            </a:r>
            <a:r>
              <a:rPr lang="en-US" altLang="ja-JP" sz="1200" i="1" dirty="0">
                <a:latin typeface="Times New Roman"/>
                <a:cs typeface="Times New Roman"/>
              </a:rPr>
              <a:t>.</a:t>
            </a:r>
            <a:r>
              <a:rPr lang="en-US" altLang="ja-JP" sz="1200" dirty="0">
                <a:latin typeface="Times New Roman"/>
                <a:cs typeface="Times New Roman"/>
              </a:rPr>
              <a:t> 2011). Catalase activity was expressed as </a:t>
            </a:r>
            <a:r>
              <a:rPr lang="en-US" altLang="ja-JP" sz="1200" dirty="0" err="1">
                <a:latin typeface="Symbol" charset="2"/>
                <a:cs typeface="Symbol" charset="2"/>
              </a:rPr>
              <a:t>m</a:t>
            </a:r>
            <a:r>
              <a:rPr lang="en-US" altLang="ja-JP" sz="1200" dirty="0" err="1">
                <a:latin typeface="Times New Roman"/>
                <a:cs typeface="Times New Roman"/>
              </a:rPr>
              <a:t>mol</a:t>
            </a:r>
            <a:r>
              <a:rPr lang="en-US" altLang="ja-JP" sz="1200" dirty="0">
                <a:latin typeface="Times New Roman"/>
                <a:cs typeface="Times New Roman"/>
              </a:rPr>
              <a:t>/min</a:t>
            </a:r>
            <a:r>
              <a:rPr lang="en-US" altLang="ja-JP" sz="1200" dirty="0" smtClean="0">
                <a:latin typeface="Times New Roman"/>
                <a:cs typeface="Times New Roman"/>
              </a:rPr>
              <a:t>/g </a:t>
            </a:r>
            <a:r>
              <a:rPr lang="en-US" altLang="ja-JP" sz="1200" dirty="0">
                <a:latin typeface="Times New Roman"/>
                <a:cs typeface="Times New Roman"/>
              </a:rPr>
              <a:t>protein. The results of two individual plants are shown.</a:t>
            </a:r>
            <a:endParaRPr lang="ja-JP" altLang="ja-JP" sz="1200" dirty="0">
              <a:latin typeface="Times New Roman"/>
              <a:cs typeface="Times New Roman"/>
            </a:endParaRPr>
          </a:p>
        </p:txBody>
      </p:sp>
      <p:grpSp>
        <p:nvGrpSpPr>
          <p:cNvPr id="27" name="図形グループ 26"/>
          <p:cNvGrpSpPr/>
          <p:nvPr/>
        </p:nvGrpSpPr>
        <p:grpSpPr>
          <a:xfrm>
            <a:off x="2371218" y="2328334"/>
            <a:ext cx="2014515" cy="2167353"/>
            <a:chOff x="5258348" y="1354666"/>
            <a:chExt cx="2014515" cy="2167353"/>
          </a:xfrm>
        </p:grpSpPr>
        <p:graphicFrame>
          <p:nvGraphicFramePr>
            <p:cNvPr id="9" name="グラフ 8"/>
            <p:cNvGraphicFramePr>
              <a:graphicFrameLocks/>
            </p:cNvGraphicFramePr>
            <p:nvPr>
              <p:extLst>
                <p:ext uri="{D42A27DB-BD31-4B8C-83A1-F6EECF244321}">
  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2232762"/>
                </p:ext>
              </p:extLst>
            </p:nvPr>
          </p:nvGraphicFramePr>
          <p:xfrm>
            <a:off x="5313112" y="1354666"/>
            <a:ext cx="1959751" cy="2159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テキスト ボックス 10"/>
            <p:cNvSpPr txBox="1"/>
            <p:nvPr/>
          </p:nvSpPr>
          <p:spPr>
            <a:xfrm>
              <a:off x="5656298" y="318346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Col-0</a:t>
              </a:r>
            </a:p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1</a:t>
              </a:r>
              <a:endParaRPr lang="ja-JP" altLang="en-US" sz="800" b="1" dirty="0" smtClean="0"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401374" y="3183465"/>
              <a:ext cx="3900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cat3</a:t>
              </a:r>
            </a:p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1</a:t>
              </a:r>
              <a:endParaRPr lang="ja-JP" altLang="en-US" sz="800" b="1" dirty="0" smtClean="0">
                <a:latin typeface="Arial"/>
                <a:cs typeface="Arial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764868" y="3183465"/>
              <a:ext cx="3900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cat3</a:t>
              </a:r>
            </a:p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2</a:t>
              </a:r>
              <a:endParaRPr lang="ja-JP" altLang="en-US" sz="800" b="1" dirty="0" smtClean="0">
                <a:latin typeface="Arial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020365" y="3183465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Col-0</a:t>
              </a:r>
            </a:p>
            <a:p>
              <a:pPr algn="ctr"/>
              <a:r>
                <a:rPr lang="en-US" altLang="ja-JP" sz="800" b="1" dirty="0" smtClean="0">
                  <a:latin typeface="Arial"/>
                  <a:cs typeface="Arial"/>
                </a:rPr>
                <a:t>2</a:t>
              </a:r>
              <a:endParaRPr lang="ja-JP" altLang="en-US" sz="800" b="1" dirty="0" smtClean="0">
                <a:latin typeface="Arial"/>
                <a:cs typeface="Arial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418803" y="1380064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latin typeface="Arial"/>
                  <a:cs typeface="Arial"/>
                </a:rPr>
                <a:t>30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418665" y="165099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smtClean="0">
                  <a:latin typeface="Arial"/>
                  <a:cs typeface="Arial"/>
                </a:rPr>
                <a:t>25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418665" y="1947330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smtClean="0">
                  <a:latin typeface="Arial"/>
                  <a:cs typeface="Arial"/>
                </a:rPr>
                <a:t>2</a:t>
              </a:r>
              <a:r>
                <a:rPr kumimoji="1" lang="en-US" altLang="ja-JP" sz="800" b="1" dirty="0" smtClean="0">
                  <a:latin typeface="Arial"/>
                  <a:cs typeface="Arial"/>
                </a:rPr>
                <a:t>0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418665" y="220133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smtClean="0">
                  <a:latin typeface="Arial"/>
                  <a:cs typeface="Arial"/>
                </a:rPr>
                <a:t>15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418665" y="2472264"/>
              <a:ext cx="29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smtClean="0">
                  <a:latin typeface="Arial"/>
                  <a:cs typeface="Arial"/>
                </a:rPr>
                <a:t>1</a:t>
              </a:r>
              <a:r>
                <a:rPr kumimoji="1" lang="en-US" altLang="ja-JP" sz="800" b="1" dirty="0" smtClean="0">
                  <a:latin typeface="Arial"/>
                  <a:cs typeface="Arial"/>
                </a:rPr>
                <a:t>0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482854" y="2743198"/>
              <a:ext cx="2487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smtClean="0">
                  <a:latin typeface="Arial"/>
                  <a:cs typeface="Arial"/>
                </a:rPr>
                <a:t>5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482854" y="3033654"/>
              <a:ext cx="2417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 smtClean="0">
                  <a:latin typeface="Arial"/>
                  <a:cs typeface="Arial"/>
                </a:rPr>
                <a:t>0</a:t>
              </a:r>
              <a:endParaRPr kumimoji="1" lang="ja-JP" altLang="en-US" sz="800" b="1" dirty="0">
                <a:latin typeface="Arial"/>
                <a:cs typeface="Arial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 rot="16200000">
              <a:off x="4588934" y="2130291"/>
              <a:ext cx="15696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b="1" dirty="0" smtClean="0">
                  <a:latin typeface="Arial"/>
                  <a:ea typeface="Segoe UI Symbol" panose="020B0502040204020203" pitchFamily="34" charset="0"/>
                  <a:cs typeface="Arial"/>
                </a:rPr>
                <a:t>CAT activity (</a:t>
              </a:r>
              <a:r>
                <a:rPr lang="en-US" altLang="ja-JP" sz="900" b="1" dirty="0" err="1" smtClean="0">
                  <a:latin typeface="Symbol" charset="2"/>
                  <a:ea typeface="Segoe UI Symbol" panose="020B0502040204020203" pitchFamily="34" charset="0"/>
                  <a:cs typeface="Symbol" charset="2"/>
                </a:rPr>
                <a:t>m</a:t>
              </a:r>
              <a:r>
                <a:rPr lang="en-US" altLang="ja-JP" sz="900" b="1" dirty="0" err="1" smtClean="0">
                  <a:latin typeface="Arial"/>
                  <a:cs typeface="Arial"/>
                </a:rPr>
                <a:t>mol/min/g</a:t>
              </a:r>
              <a:r>
                <a:rPr lang="en-US" altLang="ja-JP" sz="900" b="1" dirty="0" smtClean="0">
                  <a:latin typeface="Arial"/>
                  <a:cs typeface="Arial"/>
                </a:rPr>
                <a:t>)</a:t>
              </a:r>
              <a:endParaRPr lang="ja-JP" altLang="en-US" sz="900" b="1" dirty="0" smtClean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461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00668" y="5350934"/>
            <a:ext cx="4800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Fig. 2  </a:t>
            </a:r>
            <a:r>
              <a:rPr lang="en-US" sz="1200" dirty="0" smtClean="0">
                <a:latin typeface="Times New Roman"/>
                <a:cs typeface="Times New Roman"/>
              </a:rPr>
              <a:t>Expression levels of the CAT3 gene in wild-type (Col-0) and CAT3/cat3 transgenic T1 plants. RNA was extracted 1.5 month-old plants. Expression levels of CAT3 were determined by quantitative RT-PCR using the primer pair, AtCAT3-5 and AtCAT3-3 (</a:t>
            </a:r>
            <a:r>
              <a:rPr lang="en-US" sz="1200" dirty="0" err="1" smtClean="0">
                <a:latin typeface="Times New Roman"/>
                <a:cs typeface="Times New Roman"/>
              </a:rPr>
              <a:t>Inaba</a:t>
            </a:r>
            <a:r>
              <a:rPr lang="en-US" sz="1200" dirty="0" smtClean="0">
                <a:latin typeface="Times New Roman"/>
                <a:cs typeface="Times New Roman"/>
              </a:rPr>
              <a:t> et al. 2011). Values were normalized using mRNA levels of the</a:t>
            </a:r>
            <a:r>
              <a:rPr lang="en-US" sz="1200" dirty="0" smtClean="0">
                <a:latin typeface="Symbol" charset="2"/>
                <a:cs typeface="Symbol" charset="2"/>
              </a:rPr>
              <a:t> </a:t>
            </a:r>
            <a:r>
              <a:rPr lang="en-US" sz="1200" i="1" dirty="0" err="1" smtClean="0">
                <a:latin typeface="Symbol" charset="2"/>
                <a:cs typeface="Symbol" charset="2"/>
              </a:rPr>
              <a:t>b</a:t>
            </a:r>
            <a:r>
              <a:rPr lang="en-US" sz="1200" i="1" dirty="0" smtClean="0">
                <a:latin typeface="Times New Roman"/>
                <a:cs typeface="Times New Roman"/>
              </a:rPr>
              <a:t>-tubulin</a:t>
            </a:r>
            <a:r>
              <a:rPr lang="en-US" sz="1200" dirty="0" smtClean="0">
                <a:latin typeface="Times New Roman"/>
                <a:cs typeface="Times New Roman"/>
              </a:rPr>
              <a:t> gene. The averages ± SD of three biological replicates are shown</a:t>
            </a:r>
            <a:r>
              <a:rPr lang="en-US" sz="1200" dirty="0" smtClean="0">
                <a:latin typeface="Times New Roman"/>
                <a:cs typeface="Times New Roman"/>
              </a:rPr>
              <a:t>.</a:t>
            </a:r>
            <a:endParaRPr lang="ja-JP" altLang="en-US" sz="1200" dirty="0" smtClean="0">
              <a:latin typeface="Times New Roman"/>
              <a:cs typeface="Times New Roman"/>
            </a:endParaRPr>
          </a:p>
        </p:txBody>
      </p:sp>
      <p:graphicFrame>
        <p:nvGraphicFramePr>
          <p:cNvPr id="4" name="グラフ 3"/>
          <p:cNvGraphicFramePr/>
          <p:nvPr/>
        </p:nvGraphicFramePr>
        <p:xfrm>
          <a:off x="1642534" y="2099733"/>
          <a:ext cx="2929466" cy="2878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図形グループ 99"/>
          <p:cNvGrpSpPr/>
          <p:nvPr/>
        </p:nvGrpSpPr>
        <p:grpSpPr>
          <a:xfrm>
            <a:off x="1835128" y="1388534"/>
            <a:ext cx="3107269" cy="598644"/>
            <a:chOff x="1835128" y="1617134"/>
            <a:chExt cx="3107269" cy="598644"/>
          </a:xfrm>
        </p:grpSpPr>
        <p:sp>
          <p:nvSpPr>
            <p:cNvPr id="47" name="Line 61"/>
            <p:cNvSpPr>
              <a:spLocks noChangeShapeType="1"/>
            </p:cNvSpPr>
            <p:nvPr/>
          </p:nvSpPr>
          <p:spPr bwMode="auto">
            <a:xfrm>
              <a:off x="2062673" y="2062163"/>
              <a:ext cx="257706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48" name="Text Box 3"/>
            <p:cNvSpPr txBox="1">
              <a:spLocks noChangeArrowheads="1"/>
            </p:cNvSpPr>
            <p:nvPr/>
          </p:nvSpPr>
          <p:spPr bwMode="auto">
            <a:xfrm>
              <a:off x="2065847" y="1617134"/>
              <a:ext cx="135468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dirty="0" smtClean="0">
                  <a:latin typeface="Arial"/>
                  <a:cs typeface="Arial"/>
                </a:rPr>
                <a:t>pCY2 (CMV RNA2)</a:t>
              </a:r>
              <a:endParaRPr lang="en-US" altLang="ja-JP" sz="1000" dirty="0">
                <a:latin typeface="Arial"/>
                <a:cs typeface="Arial"/>
              </a:endParaRPr>
            </a:p>
          </p:txBody>
        </p:sp>
        <p:grpSp>
          <p:nvGrpSpPr>
            <p:cNvPr id="87" name="図形グループ 86"/>
            <p:cNvGrpSpPr/>
            <p:nvPr/>
          </p:nvGrpSpPr>
          <p:grpSpPr>
            <a:xfrm>
              <a:off x="2192848" y="1913465"/>
              <a:ext cx="1892925" cy="246221"/>
              <a:chOff x="1676382" y="1625598"/>
              <a:chExt cx="1892925" cy="246221"/>
            </a:xfrm>
          </p:grpSpPr>
          <p:sp>
            <p:nvSpPr>
              <p:cNvPr id="49" name="Rectangle 4"/>
              <p:cNvSpPr>
                <a:spLocks noChangeArrowheads="1"/>
              </p:cNvSpPr>
              <p:nvPr/>
            </p:nvSpPr>
            <p:spPr bwMode="auto">
              <a:xfrm>
                <a:off x="1676382" y="1659996"/>
                <a:ext cx="1892925" cy="204787"/>
              </a:xfrm>
              <a:prstGeom prst="rect">
                <a:avLst/>
              </a:prstGeom>
              <a:gradFill rotWithShape="1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endParaRPr lang="ja-JP" altLang="en-US" sz="1800">
                  <a:latin typeface="Arial"/>
                  <a:cs typeface="Arial"/>
                </a:endParaRPr>
              </a:p>
            </p:txBody>
          </p:sp>
          <p:sp>
            <p:nvSpPr>
              <p:cNvPr id="50" name="Text Box 5"/>
              <p:cNvSpPr txBox="1">
                <a:spLocks noChangeArrowheads="1"/>
              </p:cNvSpPr>
              <p:nvPr/>
            </p:nvSpPr>
            <p:spPr bwMode="auto">
              <a:xfrm>
                <a:off x="2417219" y="1625598"/>
                <a:ext cx="48156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1000" b="1" dirty="0">
                    <a:latin typeface="Arial"/>
                    <a:cs typeface="Arial"/>
                  </a:rPr>
                  <a:t>2a</a:t>
                </a:r>
              </a:p>
            </p:txBody>
          </p:sp>
        </p:grpSp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3900489" y="2000250"/>
              <a:ext cx="393700" cy="20320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 w="127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endParaRPr lang="ja-JP" altLang="en-US" sz="1800">
                <a:latin typeface="Arial"/>
                <a:cs typeface="Arial"/>
              </a:endParaRPr>
            </a:p>
          </p:txBody>
        </p:sp>
        <p:sp>
          <p:nvSpPr>
            <p:cNvPr id="52" name="Text Box 7"/>
            <p:cNvSpPr txBox="1">
              <a:spLocks noChangeArrowheads="1"/>
            </p:cNvSpPr>
            <p:nvPr/>
          </p:nvSpPr>
          <p:spPr bwMode="auto">
            <a:xfrm>
              <a:off x="3924829" y="1969557"/>
              <a:ext cx="361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>
                  <a:latin typeface="Arial"/>
                  <a:cs typeface="Arial"/>
                </a:rPr>
                <a:t>2b</a:t>
              </a: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1835128" y="1925638"/>
              <a:ext cx="2921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 smtClean="0">
                  <a:latin typeface="Arial"/>
                  <a:cs typeface="Arial"/>
                </a:rPr>
                <a:t>5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4621722" y="1925638"/>
              <a:ext cx="3206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000" b="1" dirty="0" smtClean="0">
                  <a:latin typeface="Arial"/>
                  <a:cs typeface="Arial"/>
                </a:rPr>
                <a:t>3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</p:grpSp>
      <p:grpSp>
        <p:nvGrpSpPr>
          <p:cNvPr id="98" name="図形グループ 97"/>
          <p:cNvGrpSpPr/>
          <p:nvPr/>
        </p:nvGrpSpPr>
        <p:grpSpPr>
          <a:xfrm>
            <a:off x="1835128" y="2232019"/>
            <a:ext cx="3499912" cy="635158"/>
            <a:chOff x="1835128" y="2680755"/>
            <a:chExt cx="3499912" cy="635158"/>
          </a:xfrm>
        </p:grpSpPr>
        <p:sp>
          <p:nvSpPr>
            <p:cNvPr id="73" name="Line 184"/>
            <p:cNvSpPr>
              <a:spLocks noChangeShapeType="1"/>
            </p:cNvSpPr>
            <p:nvPr/>
          </p:nvSpPr>
          <p:spPr bwMode="auto">
            <a:xfrm>
              <a:off x="4200501" y="3153301"/>
              <a:ext cx="4254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2065848" y="2732085"/>
              <a:ext cx="9810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dirty="0" smtClean="0">
                  <a:latin typeface="Arial"/>
                  <a:cs typeface="Arial"/>
                </a:rPr>
                <a:t>CMV-A1</a:t>
              </a:r>
              <a:endParaRPr lang="en-US" altLang="ja-JP" sz="1000" dirty="0">
                <a:latin typeface="Arial"/>
                <a:cs typeface="Arial"/>
              </a:endParaRPr>
            </a:p>
          </p:txBody>
        </p:sp>
        <p:sp>
          <p:nvSpPr>
            <p:cNvPr id="56" name="Line 62"/>
            <p:cNvSpPr>
              <a:spLocks noChangeShapeType="1"/>
            </p:cNvSpPr>
            <p:nvPr/>
          </p:nvSpPr>
          <p:spPr bwMode="auto">
            <a:xfrm>
              <a:off x="2072198" y="3153301"/>
              <a:ext cx="720725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835128" y="3015181"/>
              <a:ext cx="3048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 smtClean="0">
                  <a:latin typeface="Arial"/>
                  <a:cs typeface="Arial"/>
                </a:rPr>
                <a:t>5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  <p:grpSp>
          <p:nvGrpSpPr>
            <p:cNvPr id="88" name="図形グループ 87"/>
            <p:cNvGrpSpPr/>
            <p:nvPr/>
          </p:nvGrpSpPr>
          <p:grpSpPr>
            <a:xfrm>
              <a:off x="2192848" y="3014131"/>
              <a:ext cx="1892925" cy="246221"/>
              <a:chOff x="1676382" y="1625598"/>
              <a:chExt cx="1892925" cy="246221"/>
            </a:xfrm>
          </p:grpSpPr>
          <p:sp>
            <p:nvSpPr>
              <p:cNvPr id="89" name="Rectangle 4"/>
              <p:cNvSpPr>
                <a:spLocks noChangeArrowheads="1"/>
              </p:cNvSpPr>
              <p:nvPr/>
            </p:nvSpPr>
            <p:spPr bwMode="auto">
              <a:xfrm>
                <a:off x="1676382" y="1659996"/>
                <a:ext cx="1892925" cy="204787"/>
              </a:xfrm>
              <a:prstGeom prst="rect">
                <a:avLst/>
              </a:prstGeom>
              <a:gradFill rotWithShape="1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endParaRPr lang="ja-JP" altLang="en-US" sz="1800">
                  <a:latin typeface="Arial"/>
                  <a:cs typeface="Arial"/>
                </a:endParaRPr>
              </a:p>
            </p:txBody>
          </p:sp>
          <p:sp>
            <p:nvSpPr>
              <p:cNvPr id="90" name="Text Box 5"/>
              <p:cNvSpPr txBox="1">
                <a:spLocks noChangeArrowheads="1"/>
              </p:cNvSpPr>
              <p:nvPr/>
            </p:nvSpPr>
            <p:spPr bwMode="auto">
              <a:xfrm>
                <a:off x="2417219" y="1625598"/>
                <a:ext cx="48156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1000" b="1" dirty="0">
                    <a:latin typeface="Arial"/>
                    <a:cs typeface="Arial"/>
                  </a:rPr>
                  <a:t>2a</a:t>
                </a:r>
              </a:p>
            </p:txBody>
          </p:sp>
        </p:grpSp>
        <p:sp>
          <p:nvSpPr>
            <p:cNvPr id="83" name="Rectangle 65"/>
            <p:cNvSpPr>
              <a:spLocks noChangeArrowheads="1"/>
            </p:cNvSpPr>
            <p:nvPr/>
          </p:nvSpPr>
          <p:spPr bwMode="auto">
            <a:xfrm>
              <a:off x="3919052" y="3091390"/>
              <a:ext cx="271279" cy="204786"/>
            </a:xfrm>
            <a:prstGeom prst="rect">
              <a:avLst/>
            </a:prstGeom>
            <a:gradFill rotWithShape="1">
              <a:gsLst>
                <a:gs pos="0">
                  <a:srgbClr val="D5D5D5"/>
                </a:gs>
                <a:gs pos="50000">
                  <a:srgbClr val="F8F8F8"/>
                </a:gs>
                <a:gs pos="100000">
                  <a:srgbClr val="D5D5D5"/>
                </a:gs>
              </a:gsLst>
              <a:lin ang="5400000" scaled="1"/>
            </a:gradFill>
            <a:ln w="127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endParaRPr lang="ja-JP" altLang="en-US" sz="1800">
                <a:latin typeface="Arial"/>
                <a:cs typeface="Arial"/>
              </a:endParaRPr>
            </a:p>
          </p:txBody>
        </p:sp>
        <p:sp>
          <p:nvSpPr>
            <p:cNvPr id="84" name="Text Box 66"/>
            <p:cNvSpPr txBox="1">
              <a:spLocks noChangeArrowheads="1"/>
            </p:cNvSpPr>
            <p:nvPr/>
          </p:nvSpPr>
          <p:spPr bwMode="auto">
            <a:xfrm>
              <a:off x="3897824" y="3069692"/>
              <a:ext cx="3365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>
                  <a:latin typeface="Arial"/>
                  <a:cs typeface="Arial"/>
                </a:rPr>
                <a:t>2b</a:t>
              </a: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4580448" y="3015181"/>
              <a:ext cx="3238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000" b="1" dirty="0" smtClean="0">
                  <a:latin typeface="Arial"/>
                  <a:cs typeface="Arial"/>
                </a:rPr>
                <a:t>3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  <p:sp>
          <p:nvSpPr>
            <p:cNvPr id="74" name="Text Box 17"/>
            <p:cNvSpPr txBox="1">
              <a:spLocks noChangeArrowheads="1"/>
            </p:cNvSpPr>
            <p:nvPr/>
          </p:nvSpPr>
          <p:spPr bwMode="auto">
            <a:xfrm>
              <a:off x="3906290" y="2680755"/>
              <a:ext cx="142875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900" dirty="0" err="1" smtClean="0">
                  <a:latin typeface="Arial"/>
                  <a:cs typeface="Arial"/>
                </a:rPr>
                <a:t>StuI</a:t>
              </a:r>
              <a:r>
                <a:rPr lang="en-US" altLang="ja-JP" sz="900" i="1" dirty="0" smtClean="0">
                  <a:latin typeface="Arial"/>
                  <a:cs typeface="Arial"/>
                </a:rPr>
                <a:t>-</a:t>
              </a:r>
              <a:r>
                <a:rPr lang="en-US" altLang="ja-JP" sz="900" dirty="0">
                  <a:latin typeface="Arial"/>
                  <a:cs typeface="Arial"/>
                </a:rPr>
                <a:t>stop</a:t>
              </a:r>
              <a:r>
                <a:rPr lang="en-US" altLang="ja-JP" sz="900" i="1" dirty="0">
                  <a:latin typeface="Arial"/>
                  <a:cs typeface="Arial"/>
                </a:rPr>
                <a:t>-</a:t>
              </a:r>
              <a:r>
                <a:rPr lang="en-US" altLang="ja-JP" sz="900" dirty="0" err="1" smtClean="0">
                  <a:latin typeface="Arial"/>
                  <a:cs typeface="Arial"/>
                </a:rPr>
                <a:t>MluI</a:t>
              </a:r>
              <a:r>
                <a:rPr lang="en-US" altLang="ja-JP" sz="900" i="1" dirty="0" smtClean="0">
                  <a:latin typeface="Arial"/>
                  <a:cs typeface="Arial"/>
                </a:rPr>
                <a:t>-</a:t>
              </a:r>
              <a:r>
                <a:rPr lang="en-US" altLang="ja-JP" sz="900" dirty="0" err="1" smtClean="0">
                  <a:latin typeface="Arial"/>
                  <a:cs typeface="Arial"/>
                </a:rPr>
                <a:t>SnaBI</a:t>
              </a:r>
              <a:endParaRPr lang="en-US" altLang="ja-JP" sz="900" dirty="0">
                <a:latin typeface="Arial"/>
                <a:cs typeface="Arial"/>
              </a:endParaRPr>
            </a:p>
          </p:txBody>
        </p:sp>
        <p:sp>
          <p:nvSpPr>
            <p:cNvPr id="75" name="Line 185"/>
            <p:cNvSpPr>
              <a:spLocks noChangeShapeType="1"/>
            </p:cNvSpPr>
            <p:nvPr/>
          </p:nvSpPr>
          <p:spPr bwMode="auto">
            <a:xfrm>
              <a:off x="4043875" y="2959626"/>
              <a:ext cx="133350" cy="123825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76" name="Line 186"/>
            <p:cNvSpPr>
              <a:spLocks noChangeShapeType="1"/>
            </p:cNvSpPr>
            <p:nvPr/>
          </p:nvSpPr>
          <p:spPr bwMode="auto">
            <a:xfrm flipV="1">
              <a:off x="4190984" y="2921000"/>
              <a:ext cx="914418" cy="17462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</p:grpSp>
      <p:grpSp>
        <p:nvGrpSpPr>
          <p:cNvPr id="99" name="図形グループ 98"/>
          <p:cNvGrpSpPr/>
          <p:nvPr/>
        </p:nvGrpSpPr>
        <p:grpSpPr>
          <a:xfrm>
            <a:off x="1835128" y="3120497"/>
            <a:ext cx="3417355" cy="661084"/>
            <a:chOff x="1835128" y="3730097"/>
            <a:chExt cx="3417355" cy="661084"/>
          </a:xfrm>
        </p:grpSpPr>
        <p:sp>
          <p:nvSpPr>
            <p:cNvPr id="55" name="Text Box 48"/>
            <p:cNvSpPr txBox="1">
              <a:spLocks noChangeArrowheads="1"/>
            </p:cNvSpPr>
            <p:nvPr/>
          </p:nvSpPr>
          <p:spPr bwMode="auto">
            <a:xfrm>
              <a:off x="2065848" y="3761847"/>
              <a:ext cx="18700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dirty="0" smtClean="0">
                  <a:latin typeface="Arial"/>
                  <a:cs typeface="Arial"/>
                </a:rPr>
                <a:t>CMV-</a:t>
              </a:r>
              <a:r>
                <a:rPr lang="en-US" altLang="ja-JP" sz="1000" dirty="0">
                  <a:latin typeface="Arial"/>
                  <a:cs typeface="Arial"/>
                </a:rPr>
                <a:t>A1-DsRed2 (A1Ds)</a:t>
              </a:r>
            </a:p>
          </p:txBody>
        </p:sp>
        <p:sp>
          <p:nvSpPr>
            <p:cNvPr id="62" name="Line 75"/>
            <p:cNvSpPr>
              <a:spLocks noChangeShapeType="1"/>
            </p:cNvSpPr>
            <p:nvPr/>
          </p:nvSpPr>
          <p:spPr bwMode="auto">
            <a:xfrm>
              <a:off x="2075373" y="4203700"/>
              <a:ext cx="549275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65" name="Text Box 80"/>
            <p:cNvSpPr txBox="1">
              <a:spLocks noChangeArrowheads="1"/>
            </p:cNvSpPr>
            <p:nvPr/>
          </p:nvSpPr>
          <p:spPr bwMode="auto">
            <a:xfrm>
              <a:off x="1835128" y="4065581"/>
              <a:ext cx="2984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 smtClean="0">
                  <a:latin typeface="Arial"/>
                  <a:cs typeface="Arial"/>
                </a:rPr>
                <a:t>5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  <p:sp>
          <p:nvSpPr>
            <p:cNvPr id="66" name="Text Box 81"/>
            <p:cNvSpPr txBox="1">
              <a:spLocks noChangeArrowheads="1"/>
            </p:cNvSpPr>
            <p:nvPr/>
          </p:nvSpPr>
          <p:spPr bwMode="auto">
            <a:xfrm>
              <a:off x="4928633" y="4065581"/>
              <a:ext cx="3238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000" b="1" dirty="0" smtClean="0">
                  <a:latin typeface="Arial"/>
                  <a:cs typeface="Arial"/>
                </a:rPr>
                <a:t>3</a:t>
              </a:r>
              <a:r>
                <a:rPr lang="en-US" sz="1000" dirty="0" smtClean="0">
                  <a:latin typeface="Helvetica"/>
                  <a:cs typeface="Helvetica"/>
                  <a:sym typeface="Symbol"/>
                </a:rPr>
                <a:t></a:t>
              </a:r>
              <a:endParaRPr lang="en-US" altLang="ja-JP" sz="1000" b="1" dirty="0">
                <a:latin typeface="Arial"/>
                <a:cs typeface="Arial"/>
              </a:endParaRPr>
            </a:p>
          </p:txBody>
        </p:sp>
        <p:sp>
          <p:nvSpPr>
            <p:cNvPr id="67" name="Rectangle 44"/>
            <p:cNvSpPr>
              <a:spLocks noChangeArrowheads="1"/>
            </p:cNvSpPr>
            <p:nvPr/>
          </p:nvSpPr>
          <p:spPr bwMode="auto">
            <a:xfrm>
              <a:off x="4198388" y="4166656"/>
              <a:ext cx="569400" cy="204788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3D3D3D"/>
                </a:gs>
                <a:gs pos="100000">
                  <a:srgbClr val="000000"/>
                </a:gs>
              </a:gsLst>
              <a:lin ang="5400000" scaled="1"/>
            </a:gradFill>
            <a:ln w="127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endParaRPr lang="ja-JP" altLang="en-US" sz="1800">
                <a:latin typeface="Arial"/>
                <a:cs typeface="Arial"/>
              </a:endParaRPr>
            </a:p>
          </p:txBody>
        </p:sp>
        <p:sp>
          <p:nvSpPr>
            <p:cNvPr id="68" name="Text Box 46"/>
            <p:cNvSpPr txBox="1">
              <a:spLocks noChangeArrowheads="1"/>
            </p:cNvSpPr>
            <p:nvPr/>
          </p:nvSpPr>
          <p:spPr bwMode="auto">
            <a:xfrm>
              <a:off x="4135946" y="4134908"/>
              <a:ext cx="69852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>
                  <a:solidFill>
                    <a:schemeClr val="bg1"/>
                  </a:solidFill>
                  <a:latin typeface="Arial"/>
                  <a:cs typeface="Arial"/>
                </a:rPr>
                <a:t>Ds-Red2</a:t>
              </a:r>
            </a:p>
          </p:txBody>
        </p:sp>
        <p:sp>
          <p:nvSpPr>
            <p:cNvPr id="69" name="Rectangle 169"/>
            <p:cNvSpPr>
              <a:spLocks noChangeArrowheads="1"/>
            </p:cNvSpPr>
            <p:nvPr/>
          </p:nvSpPr>
          <p:spPr bwMode="auto">
            <a:xfrm>
              <a:off x="3771889" y="3730097"/>
              <a:ext cx="7232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900" dirty="0" err="1" smtClean="0">
                  <a:latin typeface="Arial"/>
                  <a:cs typeface="Arial"/>
                </a:rPr>
                <a:t>StuI</a:t>
              </a:r>
              <a:r>
                <a:rPr lang="en-US" altLang="ja-JP" sz="900" dirty="0" smtClean="0">
                  <a:latin typeface="Arial"/>
                  <a:cs typeface="Arial"/>
                </a:rPr>
                <a:t> (</a:t>
              </a:r>
              <a:r>
                <a:rPr lang="en-US" altLang="ja-JP" sz="900" dirty="0" err="1" smtClean="0">
                  <a:latin typeface="Arial"/>
                  <a:cs typeface="Arial"/>
                </a:rPr>
                <a:t>NruI</a:t>
              </a:r>
              <a:r>
                <a:rPr lang="en-US" altLang="ja-JP" sz="900" dirty="0" smtClean="0">
                  <a:latin typeface="Arial"/>
                  <a:cs typeface="Arial"/>
                </a:rPr>
                <a:t>)</a:t>
              </a:r>
              <a:endParaRPr lang="en-US" altLang="ja-JP" sz="900" dirty="0">
                <a:latin typeface="Arial"/>
                <a:cs typeface="Arial"/>
              </a:endParaRPr>
            </a:p>
          </p:txBody>
        </p:sp>
        <p:sp>
          <p:nvSpPr>
            <p:cNvPr id="70" name="Line 170"/>
            <p:cNvSpPr>
              <a:spLocks noChangeShapeType="1"/>
            </p:cNvSpPr>
            <p:nvPr/>
          </p:nvSpPr>
          <p:spPr bwMode="auto">
            <a:xfrm>
              <a:off x="4185169" y="3978278"/>
              <a:ext cx="0" cy="1476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sm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71" name="Line 171"/>
            <p:cNvSpPr>
              <a:spLocks noChangeShapeType="1"/>
            </p:cNvSpPr>
            <p:nvPr/>
          </p:nvSpPr>
          <p:spPr bwMode="auto">
            <a:xfrm>
              <a:off x="4733386" y="3978278"/>
              <a:ext cx="0" cy="1476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sm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sp>
          <p:nvSpPr>
            <p:cNvPr id="72" name="Rectangle 172"/>
            <p:cNvSpPr>
              <a:spLocks noChangeArrowheads="1"/>
            </p:cNvSpPr>
            <p:nvPr/>
          </p:nvSpPr>
          <p:spPr bwMode="auto">
            <a:xfrm>
              <a:off x="4548707" y="3730097"/>
              <a:ext cx="4027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900" dirty="0" err="1" smtClean="0">
                  <a:latin typeface="Arial"/>
                  <a:cs typeface="Arial"/>
                </a:rPr>
                <a:t>MluI</a:t>
              </a:r>
              <a:endParaRPr lang="en-US" altLang="ja-JP" sz="900" dirty="0">
                <a:latin typeface="Arial"/>
                <a:cs typeface="Arial"/>
              </a:endParaRPr>
            </a:p>
          </p:txBody>
        </p:sp>
        <p:sp>
          <p:nvSpPr>
            <p:cNvPr id="77" name="Line 227"/>
            <p:cNvSpPr>
              <a:spLocks noChangeShapeType="1"/>
            </p:cNvSpPr>
            <p:nvPr/>
          </p:nvSpPr>
          <p:spPr bwMode="auto">
            <a:xfrm>
              <a:off x="4726491" y="4203700"/>
              <a:ext cx="242275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Arial"/>
                <a:cs typeface="Arial"/>
              </a:endParaRPr>
            </a:p>
          </p:txBody>
        </p:sp>
        <p:grpSp>
          <p:nvGrpSpPr>
            <p:cNvPr id="91" name="図形グループ 90"/>
            <p:cNvGrpSpPr/>
            <p:nvPr/>
          </p:nvGrpSpPr>
          <p:grpSpPr>
            <a:xfrm>
              <a:off x="2192848" y="4063998"/>
              <a:ext cx="1892925" cy="246221"/>
              <a:chOff x="1676382" y="1625598"/>
              <a:chExt cx="1892925" cy="246221"/>
            </a:xfrm>
          </p:grpSpPr>
          <p:sp>
            <p:nvSpPr>
              <p:cNvPr id="92" name="Rectangle 4"/>
              <p:cNvSpPr>
                <a:spLocks noChangeArrowheads="1"/>
              </p:cNvSpPr>
              <p:nvPr/>
            </p:nvSpPr>
            <p:spPr bwMode="auto">
              <a:xfrm>
                <a:off x="1676382" y="1659996"/>
                <a:ext cx="1892925" cy="204787"/>
              </a:xfrm>
              <a:prstGeom prst="rect">
                <a:avLst/>
              </a:prstGeom>
              <a:gradFill rotWithShape="1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5400000" scaled="1"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endParaRPr lang="ja-JP" altLang="en-US" sz="1800">
                  <a:latin typeface="Arial"/>
                  <a:cs typeface="Arial"/>
                </a:endParaRPr>
              </a:p>
            </p:txBody>
          </p:sp>
          <p:sp>
            <p:nvSpPr>
              <p:cNvPr id="93" name="Text Box 5"/>
              <p:cNvSpPr txBox="1">
                <a:spLocks noChangeArrowheads="1"/>
              </p:cNvSpPr>
              <p:nvPr/>
            </p:nvSpPr>
            <p:spPr bwMode="auto">
              <a:xfrm>
                <a:off x="2417219" y="1625598"/>
                <a:ext cx="48156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1000" b="1" dirty="0">
                    <a:latin typeface="Arial"/>
                    <a:cs typeface="Arial"/>
                  </a:rPr>
                  <a:t>2a</a:t>
                </a:r>
              </a:p>
            </p:txBody>
          </p:sp>
        </p:grpSp>
        <p:sp>
          <p:nvSpPr>
            <p:cNvPr id="95" name="Rectangle 65"/>
            <p:cNvSpPr>
              <a:spLocks noChangeArrowheads="1"/>
            </p:cNvSpPr>
            <p:nvPr/>
          </p:nvSpPr>
          <p:spPr bwMode="auto">
            <a:xfrm>
              <a:off x="3919052" y="4166658"/>
              <a:ext cx="271279" cy="204786"/>
            </a:xfrm>
            <a:prstGeom prst="rect">
              <a:avLst/>
            </a:prstGeom>
            <a:gradFill rotWithShape="1">
              <a:gsLst>
                <a:gs pos="0">
                  <a:srgbClr val="D5D5D5"/>
                </a:gs>
                <a:gs pos="50000">
                  <a:srgbClr val="F8F8F8"/>
                </a:gs>
                <a:gs pos="100000">
                  <a:srgbClr val="D5D5D5"/>
                </a:gs>
              </a:gsLst>
              <a:lin ang="5400000" scaled="1"/>
            </a:gradFill>
            <a:ln w="1270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endParaRPr lang="ja-JP" altLang="en-US" sz="1800">
                <a:latin typeface="Arial"/>
                <a:cs typeface="Arial"/>
              </a:endParaRPr>
            </a:p>
          </p:txBody>
        </p:sp>
        <p:sp>
          <p:nvSpPr>
            <p:cNvPr id="96" name="Text Box 66"/>
            <p:cNvSpPr txBox="1">
              <a:spLocks noChangeArrowheads="1"/>
            </p:cNvSpPr>
            <p:nvPr/>
          </p:nvSpPr>
          <p:spPr bwMode="auto">
            <a:xfrm>
              <a:off x="3897824" y="4144960"/>
              <a:ext cx="3365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000" b="1" dirty="0">
                  <a:latin typeface="Arial"/>
                  <a:cs typeface="Arial"/>
                </a:rPr>
                <a:t>2b</a:t>
              </a: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1126604" y="6045199"/>
            <a:ext cx="4842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Fig. 3  </a:t>
            </a:r>
            <a:r>
              <a:rPr lang="en-US" altLang="ja-JP" sz="1200" dirty="0" smtClean="0">
                <a:latin typeface="Times New Roman"/>
                <a:cs typeface="Times New Roman"/>
              </a:rPr>
              <a:t>The 2b fusion proteins in the recombinant constructs used in this study. A, Constructions of A1Ds expressing the 2b-Ds-Red2 fusion protein. B, Alignment of the amino acid sequences of Y2b and the 2b protein of CMV-N (N2b). The C-terminal of N2b was coincidentally created by inserting a DNA fragment into the CMV-A1 vector.</a:t>
            </a:r>
            <a:r>
              <a:rPr lang="en-US" altLang="ja-JP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The nucleotide sequence of N2b was deposited to </a:t>
            </a:r>
            <a:r>
              <a:rPr lang="en-US" sz="1200" dirty="0" err="1" smtClean="0">
                <a:latin typeface="Times New Roman"/>
                <a:cs typeface="Times New Roman"/>
              </a:rPr>
              <a:t>GenBank</a:t>
            </a:r>
            <a:r>
              <a:rPr lang="en-US" sz="1200" dirty="0" smtClean="0">
                <a:latin typeface="Times New Roman"/>
                <a:cs typeface="Times New Roman"/>
              </a:rPr>
              <a:t> (accession no. LC167300</a:t>
            </a:r>
            <a:r>
              <a:rPr lang="en-US" sz="1200" dirty="0" smtClean="0">
                <a:latin typeface="Times New Roman"/>
                <a:cs typeface="Times New Roman"/>
              </a:rPr>
              <a:t>).</a:t>
            </a:r>
            <a:endParaRPr lang="en-US" sz="1200" dirty="0" smtClean="0">
              <a:latin typeface="Times New Roman"/>
              <a:cs typeface="Times New Roman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392253" y="107495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"/>
                <a:cs typeface="Arial"/>
              </a:rPr>
              <a:t>a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392253" y="3979017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err="1" smtClean="0">
                <a:latin typeface="Arial"/>
                <a:cs typeface="Arial"/>
              </a:rPr>
              <a:t>b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grpSp>
        <p:nvGrpSpPr>
          <p:cNvPr id="85" name="図形グループ 84"/>
          <p:cNvGrpSpPr/>
          <p:nvPr/>
        </p:nvGrpSpPr>
        <p:grpSpPr>
          <a:xfrm>
            <a:off x="1385616" y="4505556"/>
            <a:ext cx="4369600" cy="1077218"/>
            <a:chOff x="1379267" y="2843972"/>
            <a:chExt cx="4369600" cy="1077218"/>
          </a:xfrm>
        </p:grpSpPr>
        <p:sp>
          <p:nvSpPr>
            <p:cNvPr id="86" name="正方形/長方形 85"/>
            <p:cNvSpPr/>
            <p:nvPr/>
          </p:nvSpPr>
          <p:spPr>
            <a:xfrm>
              <a:off x="3171094" y="3258470"/>
              <a:ext cx="71639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471661" y="3258470"/>
              <a:ext cx="71639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4085494" y="3258470"/>
              <a:ext cx="71639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513061" y="3258470"/>
              <a:ext cx="71639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4640061" y="3258470"/>
              <a:ext cx="71639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689428" y="3258470"/>
              <a:ext cx="1426305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1689428" y="2896520"/>
              <a:ext cx="3695372" cy="269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1379267" y="2843972"/>
              <a:ext cx="43696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Y2b 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MELNVGAMTNVELQLARMVEAKKQRRRSHKQNRRERGHKSPSERARSNLRLFRFLPFYQV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N2b 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MELNVGAMTNVELQLARMVEAKKQRRRSHKQNRRERGHKSPSERARSNLRLFRFLPFYQV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Y2b 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DGSELTGSCRHANVAESPEPEAS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R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E-LS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EDHDFDDTD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FAGNEW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AF--------- 110 </a:t>
              </a:r>
              <a:endParaRPr lang="en-US" altLang="ja-JP" sz="8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N2b 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DGSELTGSCRHANVAESPEPEAS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NGIW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ILKNNEMLT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PEKIKF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ja-JP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LLPAIRVYVNL 120 </a:t>
              </a:r>
              <a:endParaRPr lang="en-US" altLang="ja-JP" sz="8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altLang="ja-JP" sz="8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Y2b 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------------------- </a:t>
              </a:r>
              <a:endParaRPr lang="en-US" altLang="ja-JP" sz="8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altLang="ja-JP" sz="8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N2b 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PFRISLRFSVAGAELAVLL 139</a:t>
              </a:r>
              <a:endParaRPr lang="ja-JP" altLang="en-US" sz="8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6535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図形グループ 37"/>
          <p:cNvGrpSpPr/>
          <p:nvPr/>
        </p:nvGrpSpPr>
        <p:grpSpPr>
          <a:xfrm>
            <a:off x="1693342" y="2265055"/>
            <a:ext cx="3513645" cy="2926039"/>
            <a:chOff x="1693342" y="2265055"/>
            <a:chExt cx="3513645" cy="2926039"/>
          </a:xfrm>
        </p:grpSpPr>
        <p:cxnSp>
          <p:nvCxnSpPr>
            <p:cNvPr id="45" name="直線コネクタ 44"/>
            <p:cNvCxnSpPr/>
            <p:nvPr/>
          </p:nvCxnSpPr>
          <p:spPr>
            <a:xfrm>
              <a:off x="2366592" y="2494050"/>
              <a:ext cx="758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2296436" y="246256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/>
                  <a:cs typeface="Arial"/>
                </a:rPr>
                <a:t>1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531211" y="246256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/>
                  <a:cs typeface="Arial"/>
                </a:rPr>
                <a:t>2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723750" y="246256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/>
                  <a:cs typeface="Arial"/>
                </a:rPr>
                <a:t>3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2927473" y="2462562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/>
                  <a:cs typeface="Arial"/>
                </a:rPr>
                <a:t>4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602332" y="2273523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 smtClean="0">
                  <a:latin typeface="Arial"/>
                  <a:cs typeface="Arial"/>
                </a:rPr>
                <a:t>－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1788035" y="2265055"/>
              <a:ext cx="6052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/>
                  <a:cs typeface="Arial"/>
                </a:rPr>
                <a:t>MG132</a:t>
              </a:r>
              <a:endParaRPr kumimoji="1" lang="ja-JP" altLang="en-US" sz="1000" b="1" dirty="0">
                <a:latin typeface="Arial"/>
                <a:cs typeface="Arial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1902226" y="3142043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75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1902226" y="4022387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25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1902226" y="3716006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35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902226" y="3461749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48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1902226" y="3253873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63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1851424" y="3041345"/>
              <a:ext cx="4407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100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grpSp>
          <p:nvGrpSpPr>
            <p:cNvPr id="64" name="図形グループ 44"/>
            <p:cNvGrpSpPr/>
            <p:nvPr/>
          </p:nvGrpSpPr>
          <p:grpSpPr>
            <a:xfrm>
              <a:off x="2203685" y="2732164"/>
              <a:ext cx="951071" cy="2119313"/>
              <a:chOff x="2313751" y="3561898"/>
              <a:chExt cx="951071" cy="2119313"/>
            </a:xfrm>
          </p:grpSpPr>
          <p:cxnSp>
            <p:nvCxnSpPr>
              <p:cNvPr id="110" name="直線コネクタ 109"/>
              <p:cNvCxnSpPr/>
              <p:nvPr/>
            </p:nvCxnSpPr>
            <p:spPr>
              <a:xfrm>
                <a:off x="2313751" y="4009033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/>
              <p:cNvCxnSpPr/>
              <p:nvPr/>
            </p:nvCxnSpPr>
            <p:spPr>
              <a:xfrm>
                <a:off x="2313751" y="4081574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>
                <a:off x="2313751" y="4190812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/>
              <p:cNvCxnSpPr/>
              <p:nvPr/>
            </p:nvCxnSpPr>
            <p:spPr>
              <a:xfrm>
                <a:off x="2313751" y="4674229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>
                <a:off x="2313751" y="4960986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/>
              <p:cNvCxnSpPr/>
              <p:nvPr/>
            </p:nvCxnSpPr>
            <p:spPr>
              <a:xfrm>
                <a:off x="2313751" y="4402636"/>
                <a:ext cx="1249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6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2809" y="3561898"/>
                <a:ext cx="862013" cy="21193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4897" y="4918992"/>
              <a:ext cx="901077" cy="217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6" name="テキスト ボックス 105"/>
            <p:cNvSpPr txBox="1"/>
            <p:nvPr/>
          </p:nvSpPr>
          <p:spPr>
            <a:xfrm>
              <a:off x="1693342" y="4821762"/>
              <a:ext cx="627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b="1" dirty="0" smtClean="0">
                  <a:latin typeface="Arial"/>
                  <a:cs typeface="Arial"/>
                </a:rPr>
                <a:t>CBB</a:t>
              </a:r>
            </a:p>
            <a:p>
              <a:pPr algn="ctr"/>
              <a:r>
                <a:rPr lang="en-US" altLang="ja-JP" sz="900" b="1" dirty="0" smtClean="0">
                  <a:latin typeface="Arial"/>
                  <a:cs typeface="Arial"/>
                </a:rPr>
                <a:t>staining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  <p:grpSp>
          <p:nvGrpSpPr>
            <p:cNvPr id="117" name="図形グループ 116"/>
            <p:cNvGrpSpPr/>
            <p:nvPr/>
          </p:nvGrpSpPr>
          <p:grpSpPr>
            <a:xfrm>
              <a:off x="3305170" y="2273523"/>
              <a:ext cx="1901817" cy="2862497"/>
              <a:chOff x="3652312" y="2273523"/>
              <a:chExt cx="1901817" cy="2862497"/>
            </a:xfrm>
          </p:grpSpPr>
          <p:cxnSp>
            <p:nvCxnSpPr>
              <p:cNvPr id="54" name="直線コネクタ 53"/>
              <p:cNvCxnSpPr/>
              <p:nvPr/>
            </p:nvCxnSpPr>
            <p:spPr>
              <a:xfrm flipV="1">
                <a:off x="3657639" y="2491253"/>
                <a:ext cx="848638" cy="279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テキスト ボックス 54"/>
              <p:cNvSpPr txBox="1"/>
              <p:nvPr/>
            </p:nvSpPr>
            <p:spPr>
              <a:xfrm>
                <a:off x="3949394" y="2273523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00" b="1" dirty="0" smtClean="0">
                    <a:latin typeface="Arial"/>
                    <a:cs typeface="Arial"/>
                  </a:rPr>
                  <a:t>＋</a:t>
                </a:r>
                <a:endParaRPr kumimoji="1" lang="ja-JP" altLang="en-US" sz="1000" b="1" dirty="0">
                  <a:latin typeface="Arial"/>
                  <a:cs typeface="Arial"/>
                </a:endParaRPr>
              </a:p>
            </p:txBody>
          </p:sp>
          <p:pic>
            <p:nvPicPr>
              <p:cNvPr id="65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3322" y="2732163"/>
                <a:ext cx="957263" cy="21193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7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6106" y="4926319"/>
                <a:ext cx="952946" cy="2097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8" name="テキスト ボックス 67"/>
              <p:cNvSpPr txBox="1"/>
              <p:nvPr/>
            </p:nvSpPr>
            <p:spPr>
              <a:xfrm>
                <a:off x="3652312" y="2446175"/>
                <a:ext cx="2559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/>
                    <a:cs typeface="Arial"/>
                  </a:rPr>
                  <a:t>1</a:t>
                </a:r>
                <a:endParaRPr kumimoji="1" lang="ja-JP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3878620" y="2446175"/>
                <a:ext cx="2559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/>
                    <a:cs typeface="Arial"/>
                  </a:rPr>
                  <a:t>2</a:t>
                </a:r>
                <a:endParaRPr kumimoji="1" lang="ja-JP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4071159" y="2446175"/>
                <a:ext cx="2559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/>
                    <a:cs typeface="Arial"/>
                  </a:rPr>
                  <a:t>3</a:t>
                </a:r>
                <a:endParaRPr kumimoji="1" lang="ja-JP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4274882" y="2446174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/>
                    <a:cs typeface="Arial"/>
                  </a:rPr>
                  <a:t>4</a:t>
                </a:r>
                <a:endParaRPr kumimoji="1" lang="ja-JP" altLang="en-US" sz="1000" b="1" dirty="0">
                  <a:latin typeface="Arial"/>
                  <a:cs typeface="Arial"/>
                </a:endParaRPr>
              </a:p>
            </p:txBody>
          </p:sp>
          <p:cxnSp>
            <p:nvCxnSpPr>
              <p:cNvPr id="107" name="直線矢印コネクタ 106"/>
              <p:cNvCxnSpPr/>
              <p:nvPr/>
            </p:nvCxnSpPr>
            <p:spPr>
              <a:xfrm flipH="1">
                <a:off x="4635501" y="3399366"/>
                <a:ext cx="184099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テキスト ボックス 107"/>
              <p:cNvSpPr txBox="1"/>
              <p:nvPr/>
            </p:nvSpPr>
            <p:spPr>
              <a:xfrm>
                <a:off x="4766734" y="3166533"/>
                <a:ext cx="7873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rial"/>
                    <a:cs typeface="Arial"/>
                  </a:rPr>
                  <a:t>CAT</a:t>
                </a:r>
              </a:p>
              <a:p>
                <a:r>
                  <a:rPr lang="en-US" altLang="ja-JP" sz="1200" b="1" dirty="0" smtClean="0">
                    <a:latin typeface="Arial"/>
                    <a:cs typeface="Arial"/>
                  </a:rPr>
                  <a:t>(57 </a:t>
                </a:r>
                <a:r>
                  <a:rPr lang="en-US" altLang="ja-JP" sz="1200" b="1" dirty="0" err="1" smtClean="0">
                    <a:latin typeface="Arial"/>
                    <a:cs typeface="Arial"/>
                  </a:rPr>
                  <a:t>kDa</a:t>
                </a:r>
                <a:r>
                  <a:rPr lang="en-US" altLang="ja-JP" sz="1200" b="1" dirty="0" smtClean="0">
                    <a:latin typeface="Arial"/>
                    <a:cs typeface="Arial"/>
                  </a:rPr>
                  <a:t>)</a:t>
                </a:r>
                <a:endParaRPr kumimoji="1" lang="ja-JP" altLang="en-US" sz="12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109" name="テキスト ボックス 108"/>
            <p:cNvSpPr txBox="1"/>
            <p:nvPr/>
          </p:nvSpPr>
          <p:spPr>
            <a:xfrm>
              <a:off x="1803401" y="2844800"/>
              <a:ext cx="4796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 smtClean="0">
                  <a:latin typeface="Arial"/>
                  <a:cs typeface="Arial"/>
                </a:rPr>
                <a:t>(</a:t>
              </a:r>
              <a:r>
                <a:rPr kumimoji="1" lang="en-US" altLang="ja-JP" sz="900" b="1" dirty="0" err="1" smtClean="0">
                  <a:latin typeface="Arial"/>
                  <a:cs typeface="Arial"/>
                </a:rPr>
                <a:t>kDa</a:t>
              </a:r>
              <a:r>
                <a:rPr kumimoji="1" lang="en-US" altLang="ja-JP" sz="900" b="1" dirty="0" smtClean="0">
                  <a:latin typeface="Arial"/>
                  <a:cs typeface="Arial"/>
                </a:rPr>
                <a:t>)</a:t>
              </a:r>
              <a:endParaRPr kumimoji="1" lang="ja-JP" altLang="en-US" sz="900" b="1" dirty="0">
                <a:latin typeface="Arial"/>
                <a:cs typeface="Arial"/>
              </a:endParaRP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1226608" y="5956300"/>
            <a:ext cx="477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Fig. 4  </a:t>
            </a:r>
            <a:r>
              <a:rPr lang="en-US" sz="1200" dirty="0" smtClean="0">
                <a:latin typeface="Times New Roman"/>
                <a:cs typeface="Times New Roman"/>
              </a:rPr>
              <a:t>Representative image of a Western blot to analyze an effect of MG132 on CAT levels in Col-0 plants infected with CMV-Y. Four individual leaf samples were used for each treatment.</a:t>
            </a:r>
            <a:endParaRPr lang="ja-JP" altLang="en-US" sz="12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29695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 cmpd="sng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7146</TotalTime>
  <Words>507</Words>
  <Application>Microsoft Macintosh PowerPoint</Application>
  <PresentationFormat>画面に合わせる (4:3)</PresentationFormat>
  <Paragraphs>76</Paragraphs>
  <Slides>4</Slides>
  <Notes>1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スライド 1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Katsunori Murota</dc:creator>
  <cp:lastModifiedBy>Shimura Hanako</cp:lastModifiedBy>
  <cp:revision>253</cp:revision>
  <cp:lastPrinted>2016-06-01T05:21:13Z</cp:lastPrinted>
  <dcterms:created xsi:type="dcterms:W3CDTF">2016-07-11T03:44:13Z</dcterms:created>
  <dcterms:modified xsi:type="dcterms:W3CDTF">2016-07-11T05:24:18Z</dcterms:modified>
</cp:coreProperties>
</file>