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6858000" cy="9906000" type="A4"/>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200" d="100"/>
          <a:sy n="200" d="100"/>
        </p:scale>
        <p:origin x="-150" y="-66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M.A.R.I.A\Documents\Ty&#246;jutut\FURIN\FURIN%20papilloma%20data%20updated%20versions%2011112015\LysMCre_FURIN_papillomadata_11.8.14_MV.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Users\Uma\Documents\FOR%20WORK\qPCR\Prelim%20Relative%20Gene%20Expression_FurinKO_Cancer_reanalysed%2028-1-2016_UM_THIS.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C:\Users\Uma\Documents\FOR%20WORK\qPCR\Prelim%20Relative%20Gene%20Expression_FurinKO_Cancer_reanalysed%2028-1-2016_UM_TH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Sheet1!$AG$50:$AG$52</c:f>
              <c:strCache>
                <c:ptCount val="3"/>
                <c:pt idx="0">
                  <c:v>Untreated</c:v>
                </c:pt>
                <c:pt idx="1">
                  <c:v>43 h</c:v>
                </c:pt>
                <c:pt idx="2">
                  <c:v>17 weeks</c:v>
                </c:pt>
              </c:strCache>
            </c:strRef>
          </c:tx>
          <c:spPr>
            <a:solidFill>
              <a:schemeClr val="tx1">
                <a:lumMod val="65000"/>
                <a:lumOff val="35000"/>
              </a:schemeClr>
            </a:solidFill>
            <a:ln>
              <a:solidFill>
                <a:schemeClr val="tx1"/>
              </a:solidFill>
            </a:ln>
            <a:effectLst/>
          </c:spPr>
          <c:invertIfNegative val="0"/>
          <c:errBars>
            <c:errBarType val="both"/>
            <c:errValType val="cust"/>
            <c:noEndCap val="0"/>
            <c:plus>
              <c:numRef>
                <c:f>Sheet1!$AM$50:$AM$52</c:f>
                <c:numCache>
                  <c:formatCode>General</c:formatCode>
                  <c:ptCount val="3"/>
                  <c:pt idx="0">
                    <c:v>1.1215899310631059</c:v>
                  </c:pt>
                  <c:pt idx="1">
                    <c:v>1.0909128378598145</c:v>
                  </c:pt>
                  <c:pt idx="2">
                    <c:v>1.4956373447631017</c:v>
                  </c:pt>
                </c:numCache>
              </c:numRef>
            </c:plus>
            <c:minus>
              <c:numRef>
                <c:f>Sheet1!$AM$50:$AM$52</c:f>
                <c:numCache>
                  <c:formatCode>General</c:formatCode>
                  <c:ptCount val="3"/>
                  <c:pt idx="0">
                    <c:v>1.1215899310631059</c:v>
                  </c:pt>
                  <c:pt idx="1">
                    <c:v>1.0909128378598145</c:v>
                  </c:pt>
                  <c:pt idx="2">
                    <c:v>1.4956373447631017</c:v>
                  </c:pt>
                </c:numCache>
              </c:numRef>
            </c:minus>
            <c:spPr>
              <a:noFill/>
              <a:ln w="12700" cap="flat" cmpd="sng" algn="ctr">
                <a:solidFill>
                  <a:schemeClr val="tx1"/>
                </a:solidFill>
                <a:round/>
              </a:ln>
              <a:effectLst/>
            </c:spPr>
          </c:errBars>
          <c:cat>
            <c:strRef>
              <c:f>Sheet1!$T$50:$T$52</c:f>
              <c:strCache>
                <c:ptCount val="3"/>
                <c:pt idx="0">
                  <c:v>untreated</c:v>
                </c:pt>
                <c:pt idx="1">
                  <c:v>43 h</c:v>
                </c:pt>
                <c:pt idx="2">
                  <c:v>17 weeks</c:v>
                </c:pt>
              </c:strCache>
            </c:strRef>
          </c:cat>
          <c:val>
            <c:numRef>
              <c:f>Sheet1!$AH$50:$AH$52</c:f>
              <c:numCache>
                <c:formatCode>General</c:formatCode>
                <c:ptCount val="3"/>
                <c:pt idx="0">
                  <c:v>2.6877514138544556</c:v>
                </c:pt>
                <c:pt idx="1">
                  <c:v>6.7916281990656362</c:v>
                </c:pt>
                <c:pt idx="2">
                  <c:v>5.7671355467983192</c:v>
                </c:pt>
              </c:numCache>
            </c:numRef>
          </c:val>
        </c:ser>
        <c:dLbls>
          <c:showLegendKey val="0"/>
          <c:showVal val="0"/>
          <c:showCatName val="0"/>
          <c:showSerName val="0"/>
          <c:showPercent val="0"/>
          <c:showBubbleSize val="0"/>
        </c:dLbls>
        <c:gapWidth val="234"/>
        <c:overlap val="-26"/>
        <c:axId val="192780552"/>
        <c:axId val="192780944"/>
      </c:barChart>
      <c:catAx>
        <c:axId val="192780552"/>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fi-FI"/>
          </a:p>
        </c:txPr>
        <c:crossAx val="192780944"/>
        <c:crosses val="autoZero"/>
        <c:auto val="1"/>
        <c:lblAlgn val="ctr"/>
        <c:lblOffset val="100"/>
        <c:noMultiLvlLbl val="0"/>
      </c:catAx>
      <c:valAx>
        <c:axId val="192780944"/>
        <c:scaling>
          <c:orientation val="minMax"/>
          <c:max val="8"/>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i-FI" sz="800" dirty="0" err="1" smtClean="0">
                    <a:solidFill>
                      <a:sysClr val="windowText" lastClr="000000"/>
                    </a:solidFill>
                  </a:rPr>
                  <a:t>Furin</a:t>
                </a:r>
                <a:r>
                  <a:rPr lang="fi-FI" sz="800" dirty="0" smtClean="0">
                    <a:solidFill>
                      <a:sysClr val="windowText" lastClr="000000"/>
                    </a:solidFill>
                  </a:rPr>
                  <a:t> in dermis </a:t>
                </a:r>
                <a:r>
                  <a:rPr lang="fi-FI" sz="800" dirty="0" smtClean="0">
                    <a:solidFill>
                      <a:sysClr val="windowText" lastClr="000000"/>
                    </a:solidFill>
                  </a:rPr>
                  <a:t>(% </a:t>
                </a:r>
                <a:r>
                  <a:rPr lang="fi-FI" sz="800" dirty="0" smtClean="0">
                    <a:solidFill>
                      <a:sysClr val="windowText" lastClr="000000"/>
                    </a:solidFill>
                  </a:rPr>
                  <a:t>of</a:t>
                </a:r>
                <a:r>
                  <a:rPr lang="fi-FI" sz="800" baseline="0" dirty="0" smtClean="0">
                    <a:solidFill>
                      <a:sysClr val="windowText" lastClr="000000"/>
                    </a:solidFill>
                  </a:rPr>
                  <a:t> </a:t>
                </a:r>
                <a:r>
                  <a:rPr lang="fi-FI" sz="800" dirty="0" err="1" smtClean="0">
                    <a:solidFill>
                      <a:sysClr val="windowText" lastClr="000000"/>
                    </a:solidFill>
                  </a:rPr>
                  <a:t>total</a:t>
                </a:r>
                <a:r>
                  <a:rPr lang="fi-FI" sz="800" baseline="0" dirty="0" smtClean="0">
                    <a:solidFill>
                      <a:sysClr val="windowText" lastClr="000000"/>
                    </a:solidFill>
                  </a:rPr>
                  <a:t> </a:t>
                </a:r>
                <a:r>
                  <a:rPr lang="fi-FI" sz="800" baseline="0" dirty="0" err="1" smtClean="0">
                    <a:solidFill>
                      <a:sysClr val="windowText" lastClr="000000"/>
                    </a:solidFill>
                  </a:rPr>
                  <a:t>area</a:t>
                </a:r>
                <a:r>
                  <a:rPr lang="fi-FI" sz="800" baseline="0" dirty="0" smtClean="0">
                    <a:solidFill>
                      <a:sysClr val="windowText" lastClr="000000"/>
                    </a:solidFill>
                  </a:rPr>
                  <a:t>)</a:t>
                </a:r>
                <a:endParaRPr lang="fi-FI" sz="800" dirty="0">
                  <a:solidFill>
                    <a:sysClr val="windowText" lastClr="000000"/>
                  </a:solidFill>
                </a:endParaRPr>
              </a:p>
            </c:rich>
          </c:tx>
          <c:layout>
            <c:manualLayout>
              <c:xMode val="edge"/>
              <c:yMode val="edge"/>
              <c:x val="6.0044769904150218E-2"/>
              <c:y val="5.8033335531228226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i-FI"/>
            </a:p>
          </c:txPr>
        </c:title>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i-FI"/>
          </a:p>
        </c:txPr>
        <c:crossAx val="1927805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i-FI"/>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822288096895657"/>
          <c:y val="3.5787107812014135E-2"/>
          <c:w val="0.79179943490842009"/>
          <c:h val="0.86004193769257109"/>
        </c:manualLayout>
      </c:layout>
      <c:barChart>
        <c:barDir val="col"/>
        <c:grouping val="clustered"/>
        <c:varyColors val="0"/>
        <c:ser>
          <c:idx val="0"/>
          <c:order val="0"/>
          <c:tx>
            <c:strRef>
              <c:f>'[FURIN H220 expression ImageJ_09032016.xlsx]Sheet1'!$AG$50:$AG$52</c:f>
              <c:strCache>
                <c:ptCount val="3"/>
                <c:pt idx="0">
                  <c:v>untreated</c:v>
                </c:pt>
                <c:pt idx="1">
                  <c:v>43 h</c:v>
                </c:pt>
                <c:pt idx="2">
                  <c:v>17 weeks</c:v>
                </c:pt>
              </c:strCache>
            </c:strRef>
          </c:tx>
          <c:spPr>
            <a:solidFill>
              <a:schemeClr val="tx1">
                <a:lumMod val="65000"/>
                <a:lumOff val="35000"/>
              </a:schemeClr>
            </a:solidFill>
            <a:ln>
              <a:solidFill>
                <a:schemeClr val="tx1"/>
              </a:solidFill>
            </a:ln>
            <a:effectLst/>
          </c:spPr>
          <c:invertIfNegative val="0"/>
          <c:errBars>
            <c:errBarType val="both"/>
            <c:errValType val="cust"/>
            <c:noEndCap val="0"/>
            <c:plus>
              <c:numRef>
                <c:f>plate!$W$5:$W$7</c:f>
                <c:numCache>
                  <c:formatCode>General</c:formatCode>
                  <c:ptCount val="3"/>
                  <c:pt idx="0">
                    <c:v>0.78298535881788589</c:v>
                  </c:pt>
                  <c:pt idx="1">
                    <c:v>0.15782080255077582</c:v>
                  </c:pt>
                  <c:pt idx="2">
                    <c:v>0.16997087986545861</c:v>
                  </c:pt>
                </c:numCache>
              </c:numRef>
            </c:plus>
            <c:minus>
              <c:numRef>
                <c:f>plate!$W$5:$W$7</c:f>
                <c:numCache>
                  <c:formatCode>General</c:formatCode>
                  <c:ptCount val="3"/>
                  <c:pt idx="0">
                    <c:v>0.78298535881788589</c:v>
                  </c:pt>
                  <c:pt idx="1">
                    <c:v>0.15782080255077582</c:v>
                  </c:pt>
                  <c:pt idx="2">
                    <c:v>0.16997087986545861</c:v>
                  </c:pt>
                </c:numCache>
              </c:numRef>
            </c:minus>
            <c:spPr>
              <a:noFill/>
              <a:ln w="12700" cap="flat" cmpd="sng" algn="ctr">
                <a:solidFill>
                  <a:schemeClr val="tx1"/>
                </a:solidFill>
                <a:round/>
              </a:ln>
              <a:effectLst/>
            </c:spPr>
          </c:errBars>
          <c:cat>
            <c:strRef>
              <c:f>[1]Sheet1!$T$50:$T$52</c:f>
              <c:strCache>
                <c:ptCount val="3"/>
                <c:pt idx="0">
                  <c:v>untreated</c:v>
                </c:pt>
                <c:pt idx="1">
                  <c:v>43 h</c:v>
                </c:pt>
                <c:pt idx="2">
                  <c:v>17 weeks</c:v>
                </c:pt>
              </c:strCache>
            </c:strRef>
          </c:cat>
          <c:val>
            <c:numRef>
              <c:f>plate!$U$5:$U$7</c:f>
              <c:numCache>
                <c:formatCode>General</c:formatCode>
                <c:ptCount val="3"/>
                <c:pt idx="0">
                  <c:v>1</c:v>
                </c:pt>
                <c:pt idx="1">
                  <c:v>3.9753215926012198</c:v>
                </c:pt>
                <c:pt idx="2">
                  <c:v>5.1598229934931377</c:v>
                </c:pt>
              </c:numCache>
            </c:numRef>
          </c:val>
        </c:ser>
        <c:dLbls>
          <c:showLegendKey val="0"/>
          <c:showVal val="0"/>
          <c:showCatName val="0"/>
          <c:showSerName val="0"/>
          <c:showPercent val="0"/>
          <c:showBubbleSize val="0"/>
        </c:dLbls>
        <c:gapWidth val="234"/>
        <c:overlap val="-26"/>
        <c:axId val="192781728"/>
        <c:axId val="192782120"/>
      </c:barChart>
      <c:catAx>
        <c:axId val="192781728"/>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fi-FI"/>
          </a:p>
        </c:txPr>
        <c:crossAx val="192782120"/>
        <c:crosses val="autoZero"/>
        <c:auto val="1"/>
        <c:lblAlgn val="ctr"/>
        <c:lblOffset val="100"/>
        <c:noMultiLvlLbl val="0"/>
      </c:catAx>
      <c:valAx>
        <c:axId val="192782120"/>
        <c:scaling>
          <c:orientation val="minMax"/>
          <c:max val="6"/>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i-FI" sz="800" baseline="0" dirty="0" err="1" smtClean="0">
                    <a:solidFill>
                      <a:sysClr val="windowText" lastClr="000000"/>
                    </a:solidFill>
                  </a:rPr>
                  <a:t>Furin</a:t>
                </a:r>
                <a:r>
                  <a:rPr lang="fi-FI" sz="800" baseline="0" dirty="0" smtClean="0">
                    <a:solidFill>
                      <a:sysClr val="windowText" lastClr="000000"/>
                    </a:solidFill>
                  </a:rPr>
                  <a:t> </a:t>
                </a:r>
                <a:r>
                  <a:rPr lang="fi-FI" sz="800" baseline="0" dirty="0" err="1" smtClean="0">
                    <a:solidFill>
                      <a:sysClr val="windowText" lastClr="000000"/>
                    </a:solidFill>
                  </a:rPr>
                  <a:t>expression</a:t>
                </a:r>
                <a:r>
                  <a:rPr lang="fi-FI" sz="800" baseline="0" dirty="0" smtClean="0">
                    <a:solidFill>
                      <a:sysClr val="windowText" lastClr="000000"/>
                    </a:solidFill>
                  </a:rPr>
                  <a:t> </a:t>
                </a:r>
                <a:r>
                  <a:rPr lang="fi-FI" sz="800" baseline="0" dirty="0" smtClean="0">
                    <a:solidFill>
                      <a:sysClr val="windowText" lastClr="000000"/>
                    </a:solidFill>
                  </a:rPr>
                  <a:t>(</a:t>
                </a:r>
                <a:r>
                  <a:rPr lang="fi-FI" sz="800" baseline="0" dirty="0" err="1" smtClean="0">
                    <a:solidFill>
                      <a:sysClr val="windowText" lastClr="000000"/>
                    </a:solidFill>
                  </a:rPr>
                  <a:t>relative</a:t>
                </a:r>
                <a:r>
                  <a:rPr lang="fi-FI" sz="800" baseline="0" dirty="0" smtClean="0">
                    <a:solidFill>
                      <a:sysClr val="windowText" lastClr="000000"/>
                    </a:solidFill>
                  </a:rPr>
                  <a:t> </a:t>
                </a:r>
                <a:r>
                  <a:rPr lang="fi-FI" sz="800" baseline="0" dirty="0" err="1" smtClean="0">
                    <a:solidFill>
                      <a:sysClr val="windowText" lastClr="000000"/>
                    </a:solidFill>
                  </a:rPr>
                  <a:t>fold</a:t>
                </a:r>
                <a:r>
                  <a:rPr lang="fi-FI" sz="800" baseline="0" dirty="0" smtClean="0">
                    <a:solidFill>
                      <a:sysClr val="windowText" lastClr="000000"/>
                    </a:solidFill>
                  </a:rPr>
                  <a:t> </a:t>
                </a:r>
                <a:r>
                  <a:rPr lang="fi-FI" sz="800" baseline="0" dirty="0" err="1" smtClean="0">
                    <a:solidFill>
                      <a:sysClr val="windowText" lastClr="000000"/>
                    </a:solidFill>
                  </a:rPr>
                  <a:t>change</a:t>
                </a:r>
                <a:r>
                  <a:rPr lang="fi-FI" sz="800" baseline="0" dirty="0" smtClean="0">
                    <a:solidFill>
                      <a:sysClr val="windowText" lastClr="000000"/>
                    </a:solidFill>
                  </a:rPr>
                  <a:t>)</a:t>
                </a:r>
                <a:endParaRPr lang="fi-FI" sz="800" dirty="0">
                  <a:solidFill>
                    <a:sysClr val="windowText" lastClr="000000"/>
                  </a:solidFill>
                </a:endParaRPr>
              </a:p>
            </c:rich>
          </c:tx>
          <c:layout>
            <c:manualLayout>
              <c:xMode val="edge"/>
              <c:yMode val="edge"/>
              <c:x val="0"/>
              <c:y val="0.1235920732125015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i-FI"/>
            </a:p>
          </c:txPr>
        </c:title>
        <c:numFmt formatCode="General" sourceLinked="1"/>
        <c:majorTickMark val="none"/>
        <c:minorTickMark val="none"/>
        <c:tickLblPos val="nextTo"/>
        <c:spPr>
          <a:noFill/>
          <a:ln w="15875">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i-FI"/>
          </a:p>
        </c:txPr>
        <c:crossAx val="192781728"/>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fi-FI"/>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948943862315591"/>
          <c:y val="0.12598850880549681"/>
          <c:w val="0.53438774882902063"/>
          <c:h val="0.63911895200907864"/>
        </c:manualLayout>
      </c:layout>
      <c:barChart>
        <c:barDir val="col"/>
        <c:grouping val="clustered"/>
        <c:varyColors val="0"/>
        <c:ser>
          <c:idx val="0"/>
          <c:order val="0"/>
          <c:tx>
            <c:v>Papilloma</c:v>
          </c:tx>
          <c:spPr>
            <a:solidFill>
              <a:schemeClr val="bg1"/>
            </a:solidFill>
            <a:ln>
              <a:solidFill>
                <a:schemeClr val="tx1">
                  <a:alpha val="99000"/>
                </a:schemeClr>
              </a:solidFill>
            </a:ln>
            <a:effectLst/>
          </c:spPr>
          <c:invertIfNegative val="0"/>
          <c:errBars>
            <c:errBarType val="both"/>
            <c:errValType val="cust"/>
            <c:noEndCap val="0"/>
            <c:plus>
              <c:numRef>
                <c:f>('Combined drop off data'!$G$41,'Combined drop off data'!$G$43,'Combined drop off data'!$G$45)</c:f>
                <c:numCache>
                  <c:formatCode>General</c:formatCode>
                  <c:ptCount val="3"/>
                  <c:pt idx="0">
                    <c:v>50.643155283842191</c:v>
                  </c:pt>
                  <c:pt idx="1">
                    <c:v>9.8650057830873035</c:v>
                  </c:pt>
                  <c:pt idx="2">
                    <c:v>4.9325028915436517</c:v>
                  </c:pt>
                </c:numCache>
              </c:numRef>
            </c:plus>
            <c:minus>
              <c:numRef>
                <c:f>('Combined drop off data'!$G$41,'Combined drop off data'!$G$43,'Combined drop off data'!$G$45)</c:f>
                <c:numCache>
                  <c:formatCode>General</c:formatCode>
                  <c:ptCount val="3"/>
                  <c:pt idx="0">
                    <c:v>50.643155283842191</c:v>
                  </c:pt>
                  <c:pt idx="1">
                    <c:v>9.8650057830873035</c:v>
                  </c:pt>
                  <c:pt idx="2">
                    <c:v>4.9325028915436517</c:v>
                  </c:pt>
                </c:numCache>
              </c:numRef>
            </c:minus>
            <c:spPr>
              <a:noFill/>
              <a:ln w="12700" cap="flat" cmpd="sng" algn="ctr">
                <a:solidFill>
                  <a:schemeClr val="tx1"/>
                </a:solidFill>
                <a:round/>
              </a:ln>
              <a:effectLst/>
            </c:spPr>
          </c:errBars>
          <c:cat>
            <c:strRef>
              <c:f>'Combined drop off data'!$G$38:$I$38</c:f>
              <c:strCache>
                <c:ptCount val="3"/>
                <c:pt idx="0">
                  <c:v>WT</c:v>
                </c:pt>
                <c:pt idx="1">
                  <c:v>CD4cre KO</c:v>
                </c:pt>
                <c:pt idx="2">
                  <c:v>LysMcre KO</c:v>
                </c:pt>
              </c:strCache>
            </c:strRef>
          </c:cat>
          <c:val>
            <c:numRef>
              <c:f>'Combined drop off data'!$G$40:$I$40</c:f>
              <c:numCache>
                <c:formatCode>General</c:formatCode>
                <c:ptCount val="3"/>
                <c:pt idx="0">
                  <c:v>88.97058823529413</c:v>
                </c:pt>
                <c:pt idx="1">
                  <c:v>54.20183383338474</c:v>
                </c:pt>
                <c:pt idx="2">
                  <c:v>90.625</c:v>
                </c:pt>
              </c:numCache>
            </c:numRef>
          </c:val>
        </c:ser>
        <c:ser>
          <c:idx val="1"/>
          <c:order val="1"/>
          <c:tx>
            <c:v>Disappeared papilloma</c:v>
          </c:tx>
          <c:spPr>
            <a:solidFill>
              <a:schemeClr val="tx1">
                <a:lumMod val="50000"/>
                <a:lumOff val="50000"/>
              </a:schemeClr>
            </a:solidFill>
            <a:ln w="12700">
              <a:solidFill>
                <a:schemeClr val="tx1"/>
              </a:solidFill>
            </a:ln>
            <a:effectLst/>
          </c:spPr>
          <c:invertIfNegative val="0"/>
          <c:errBars>
            <c:errBarType val="both"/>
            <c:errValType val="cust"/>
            <c:noEndCap val="0"/>
            <c:plus>
              <c:numRef>
                <c:f>('Combined drop off data'!$H$41,'Combined drop off data'!$H$43,'Combined drop off data'!$H$45)</c:f>
                <c:numCache>
                  <c:formatCode>General</c:formatCode>
                  <c:ptCount val="3"/>
                  <c:pt idx="0">
                    <c:v>16.430096394252637</c:v>
                  </c:pt>
                  <c:pt idx="1">
                    <c:v>14.570149518286829</c:v>
                  </c:pt>
                  <c:pt idx="2">
                    <c:v>16.901869650174433</c:v>
                  </c:pt>
                </c:numCache>
              </c:numRef>
            </c:plus>
            <c:minus>
              <c:numRef>
                <c:f>('Combined drop off data'!$H$41,'Combined drop off data'!$H$43,'Combined drop off data'!$H$45)</c:f>
                <c:numCache>
                  <c:formatCode>General</c:formatCode>
                  <c:ptCount val="3"/>
                  <c:pt idx="0">
                    <c:v>16.430096394252637</c:v>
                  </c:pt>
                  <c:pt idx="1">
                    <c:v>14.570149518286829</c:v>
                  </c:pt>
                  <c:pt idx="2">
                    <c:v>16.901869650174433</c:v>
                  </c:pt>
                </c:numCache>
              </c:numRef>
            </c:minus>
            <c:spPr>
              <a:noFill/>
              <a:ln w="12700" cap="flat" cmpd="sng" algn="ctr">
                <a:solidFill>
                  <a:schemeClr val="tx1"/>
                </a:solidFill>
                <a:round/>
              </a:ln>
              <a:effectLst/>
            </c:spPr>
          </c:errBars>
          <c:cat>
            <c:strRef>
              <c:f>'Combined drop off data'!$G$38:$I$38</c:f>
              <c:strCache>
                <c:ptCount val="3"/>
                <c:pt idx="0">
                  <c:v>WT</c:v>
                </c:pt>
                <c:pt idx="1">
                  <c:v>CD4cre KO</c:v>
                </c:pt>
                <c:pt idx="2">
                  <c:v>LysMcre KO</c:v>
                </c:pt>
              </c:strCache>
            </c:strRef>
          </c:cat>
          <c:val>
            <c:numRef>
              <c:f>'Combined drop off data'!$G$42:$I$42</c:f>
              <c:numCache>
                <c:formatCode>General</c:formatCode>
                <c:ptCount val="3"/>
                <c:pt idx="0">
                  <c:v>8.823529411764703</c:v>
                </c:pt>
                <c:pt idx="1">
                  <c:v>25.236239239547992</c:v>
                </c:pt>
                <c:pt idx="2">
                  <c:v>9.375</c:v>
                </c:pt>
              </c:numCache>
            </c:numRef>
          </c:val>
        </c:ser>
        <c:ser>
          <c:idx val="2"/>
          <c:order val="2"/>
          <c:tx>
            <c:v>Ulcer</c:v>
          </c:tx>
          <c:spPr>
            <a:pattFill prst="wdUpDiag">
              <a:fgClr>
                <a:schemeClr val="tx1"/>
              </a:fgClr>
              <a:bgClr>
                <a:schemeClr val="bg1"/>
              </a:bgClr>
            </a:pattFill>
            <a:ln w="12700">
              <a:solidFill>
                <a:schemeClr val="tx1"/>
              </a:solidFill>
            </a:ln>
            <a:effectLst/>
          </c:spPr>
          <c:invertIfNegative val="0"/>
          <c:errBars>
            <c:errBarType val="both"/>
            <c:errValType val="cust"/>
            <c:noEndCap val="0"/>
            <c:plus>
              <c:numRef>
                <c:f>('Combined drop off data'!$I$41,'Combined drop off data'!$I$43,'Combined drop off data'!$I$45)</c:f>
                <c:numCache>
                  <c:formatCode>General</c:formatCode>
                  <c:ptCount val="3"/>
                  <c:pt idx="0">
                    <c:v>40.444309704827461</c:v>
                  </c:pt>
                  <c:pt idx="1">
                    <c:v>13.975424859373685</c:v>
                  </c:pt>
                  <c:pt idx="2">
                    <c:v>0</c:v>
                  </c:pt>
                </c:numCache>
              </c:numRef>
            </c:plus>
            <c:minus>
              <c:numRef>
                <c:f>('Combined drop off data'!$I$41,'Combined drop off data'!$I$43,'Combined drop off data'!$I$45)</c:f>
                <c:numCache>
                  <c:formatCode>General</c:formatCode>
                  <c:ptCount val="3"/>
                  <c:pt idx="0">
                    <c:v>40.444309704827461</c:v>
                  </c:pt>
                  <c:pt idx="1">
                    <c:v>13.975424859373685</c:v>
                  </c:pt>
                  <c:pt idx="2">
                    <c:v>0</c:v>
                  </c:pt>
                </c:numCache>
              </c:numRef>
            </c:minus>
            <c:spPr>
              <a:noFill/>
              <a:ln w="12700" cap="flat" cmpd="sng" algn="ctr">
                <a:solidFill>
                  <a:schemeClr val="tx1"/>
                </a:solidFill>
                <a:round/>
              </a:ln>
              <a:effectLst/>
            </c:spPr>
          </c:errBars>
          <c:cat>
            <c:strRef>
              <c:f>'Combined drop off data'!$G$38:$I$38</c:f>
              <c:strCache>
                <c:ptCount val="3"/>
                <c:pt idx="0">
                  <c:v>WT</c:v>
                </c:pt>
                <c:pt idx="1">
                  <c:v>CD4cre KO</c:v>
                </c:pt>
                <c:pt idx="2">
                  <c:v>LysMcre KO</c:v>
                </c:pt>
              </c:strCache>
            </c:strRef>
          </c:cat>
          <c:val>
            <c:numRef>
              <c:f>'Combined drop off data'!$G$44:$I$44</c:f>
              <c:numCache>
                <c:formatCode>General</c:formatCode>
                <c:ptCount val="3"/>
                <c:pt idx="0">
                  <c:v>2.2058823529411757</c:v>
                </c:pt>
                <c:pt idx="1">
                  <c:v>20.561926927067269</c:v>
                </c:pt>
                <c:pt idx="2">
                  <c:v>0</c:v>
                </c:pt>
              </c:numCache>
            </c:numRef>
          </c:val>
        </c:ser>
        <c:dLbls>
          <c:showLegendKey val="0"/>
          <c:showVal val="0"/>
          <c:showCatName val="0"/>
          <c:showSerName val="0"/>
          <c:showPercent val="0"/>
          <c:showBubbleSize val="0"/>
        </c:dLbls>
        <c:gapWidth val="219"/>
        <c:overlap val="-27"/>
        <c:axId val="127014264"/>
        <c:axId val="127013872"/>
      </c:barChart>
      <c:catAx>
        <c:axId val="127014264"/>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27013872"/>
        <c:crosses val="autoZero"/>
        <c:auto val="1"/>
        <c:lblAlgn val="ctr"/>
        <c:lblOffset val="100"/>
        <c:noMultiLvlLbl val="0"/>
      </c:catAx>
      <c:valAx>
        <c:axId val="127013872"/>
        <c:scaling>
          <c:orientation val="minMax"/>
          <c:max val="140"/>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i-FI" dirty="0" smtClean="0">
                    <a:solidFill>
                      <a:schemeClr val="tx1"/>
                    </a:solidFill>
                  </a:rPr>
                  <a:t>%</a:t>
                </a:r>
                <a:r>
                  <a:rPr lang="fi-FI" baseline="0" dirty="0" smtClean="0">
                    <a:solidFill>
                      <a:schemeClr val="tx1"/>
                    </a:solidFill>
                  </a:rPr>
                  <a:t> of </a:t>
                </a:r>
                <a:r>
                  <a:rPr lang="fi-FI" baseline="0" dirty="0" err="1" smtClean="0">
                    <a:solidFill>
                      <a:schemeClr val="tx1"/>
                    </a:solidFill>
                  </a:rPr>
                  <a:t>papillomas</a:t>
                </a:r>
                <a:endParaRPr lang="fi-FI" dirty="0">
                  <a:solidFill>
                    <a:schemeClr val="tx1"/>
                  </a:solidFill>
                </a:endParaRPr>
              </a:p>
            </c:rich>
          </c:tx>
          <c:layout>
            <c:manualLayout>
              <c:xMode val="edge"/>
              <c:yMode val="edge"/>
              <c:x val="0"/>
              <c:y val="0.19734730353695998"/>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i-FI"/>
            </a:p>
          </c:txPr>
        </c:title>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i-FI"/>
          </a:p>
        </c:txPr>
        <c:crossAx val="127014264"/>
        <c:crosses val="autoZero"/>
        <c:crossBetween val="between"/>
        <c:majorUnit val="20"/>
      </c:valAx>
      <c:spPr>
        <a:noFill/>
        <a:ln>
          <a:noFill/>
        </a:ln>
        <a:effectLst/>
      </c:spPr>
    </c:plotArea>
    <c:legend>
      <c:legendPos val="r"/>
      <c:layout>
        <c:manualLayout>
          <c:xMode val="edge"/>
          <c:yMode val="edge"/>
          <c:x val="0.58637800256883787"/>
          <c:y val="0.22927763053111283"/>
          <c:w val="0.32574059492563429"/>
          <c:h val="0.293124181433381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showDLblsOverMax val="0"/>
  </c:chart>
  <c:spPr>
    <a:noFill/>
    <a:ln>
      <a:noFill/>
    </a:ln>
    <a:effectLst/>
  </c:spPr>
  <c:txPr>
    <a:bodyPr/>
    <a:lstStyle/>
    <a:p>
      <a:pPr>
        <a:defRPr/>
      </a:pPr>
      <a:endParaRPr lang="fi-FI"/>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209069001013191"/>
          <c:y val="6.9797510887762246E-2"/>
          <c:w val="0.63645975168282909"/>
          <c:h val="0.67657777262966556"/>
        </c:manualLayout>
      </c:layout>
      <c:barChart>
        <c:barDir val="col"/>
        <c:grouping val="clustered"/>
        <c:varyColors val="0"/>
        <c:ser>
          <c:idx val="0"/>
          <c:order val="0"/>
          <c:tx>
            <c:v>&lt;2 mm</c:v>
          </c:tx>
          <c:spPr>
            <a:solidFill>
              <a:schemeClr val="bg1"/>
            </a:solidFill>
            <a:ln w="12700">
              <a:solidFill>
                <a:schemeClr val="tx1"/>
              </a:solidFill>
            </a:ln>
            <a:effectLst/>
          </c:spPr>
          <c:invertIfNegative val="0"/>
          <c:errBars>
            <c:errBarType val="both"/>
            <c:errValType val="cust"/>
            <c:noEndCap val="0"/>
            <c:plus>
              <c:numRef>
                <c:f>('Combined papilloma size'!$E$221,'Combined papilloma size'!$E$229,'Combined papilloma size'!$E$238)</c:f>
                <c:numCache>
                  <c:formatCode>General</c:formatCode>
                  <c:ptCount val="3"/>
                  <c:pt idx="0">
                    <c:v>37.39252703105776</c:v>
                  </c:pt>
                  <c:pt idx="1">
                    <c:v>12.884705080055189</c:v>
                  </c:pt>
                  <c:pt idx="2">
                    <c:v>15.492756701248581</c:v>
                  </c:pt>
                </c:numCache>
              </c:numRef>
            </c:plus>
            <c:minus>
              <c:numRef>
                <c:f>('Combined papilloma size'!$E$221,'Combined papilloma size'!$E$229,'Combined papilloma size'!$E$238)</c:f>
                <c:numCache>
                  <c:formatCode>General</c:formatCode>
                  <c:ptCount val="3"/>
                  <c:pt idx="0">
                    <c:v>37.39252703105776</c:v>
                  </c:pt>
                  <c:pt idx="1">
                    <c:v>12.884705080055189</c:v>
                  </c:pt>
                  <c:pt idx="2">
                    <c:v>15.492756701248581</c:v>
                  </c:pt>
                </c:numCache>
              </c:numRef>
            </c:minus>
            <c:spPr>
              <a:noFill/>
              <a:ln w="12700" cap="flat" cmpd="sng" algn="ctr">
                <a:solidFill>
                  <a:schemeClr val="tx1"/>
                </a:solidFill>
                <a:round/>
              </a:ln>
              <a:effectLst/>
            </c:spPr>
          </c:errBars>
          <c:cat>
            <c:strRef>
              <c:f>('Combined papilloma size'!$A$128,'Combined papilloma size'!$A$137,'Combined papilloma size'!$A$143)</c:f>
              <c:strCache>
                <c:ptCount val="3"/>
                <c:pt idx="0">
                  <c:v>WT</c:v>
                </c:pt>
                <c:pt idx="1">
                  <c:v>CD4cre KO</c:v>
                </c:pt>
                <c:pt idx="2">
                  <c:v>LysMcre KO</c:v>
                </c:pt>
              </c:strCache>
            </c:strRef>
          </c:cat>
          <c:val>
            <c:numRef>
              <c:f>('Combined papilloma size'!$U$135,'Combined papilloma size'!$U$141,'Combined papilloma size'!$U$148)</c:f>
              <c:numCache>
                <c:formatCode>General</c:formatCode>
                <c:ptCount val="3"/>
                <c:pt idx="0">
                  <c:v>67.142857142857139</c:v>
                </c:pt>
                <c:pt idx="1">
                  <c:v>89.285714285714292</c:v>
                </c:pt>
                <c:pt idx="2">
                  <c:v>73.006493506493513</c:v>
                </c:pt>
              </c:numCache>
            </c:numRef>
          </c:val>
        </c:ser>
        <c:ser>
          <c:idx val="1"/>
          <c:order val="1"/>
          <c:tx>
            <c:strRef>
              <c:f>'Combined papilloma size'!$V$126</c:f>
              <c:strCache>
                <c:ptCount val="1"/>
                <c:pt idx="0">
                  <c:v>≥2 mm</c:v>
                </c:pt>
              </c:strCache>
            </c:strRef>
          </c:tx>
          <c:spPr>
            <a:solidFill>
              <a:schemeClr val="bg2">
                <a:lumMod val="50000"/>
              </a:schemeClr>
            </a:solidFill>
            <a:ln w="12700">
              <a:solidFill>
                <a:schemeClr val="tx1"/>
              </a:solidFill>
            </a:ln>
            <a:effectLst/>
          </c:spPr>
          <c:invertIfNegative val="0"/>
          <c:errBars>
            <c:errBarType val="both"/>
            <c:errValType val="cust"/>
            <c:noEndCap val="0"/>
            <c:plus>
              <c:numRef>
                <c:f>('Combined papilloma size'!$F$221,'Combined papilloma size'!$F$229,'Combined papilloma size'!$F$238)</c:f>
                <c:numCache>
                  <c:formatCode>General</c:formatCode>
                  <c:ptCount val="3"/>
                  <c:pt idx="0">
                    <c:v>37.392527031057767</c:v>
                  </c:pt>
                  <c:pt idx="1">
                    <c:v>12.884705080055189</c:v>
                  </c:pt>
                  <c:pt idx="2">
                    <c:v>15.492756701248545</c:v>
                  </c:pt>
                </c:numCache>
              </c:numRef>
            </c:plus>
            <c:minus>
              <c:numRef>
                <c:f>('Combined papilloma size'!$F$221,'Combined papilloma size'!$F$229,'Combined papilloma size'!$F$238)</c:f>
                <c:numCache>
                  <c:formatCode>General</c:formatCode>
                  <c:ptCount val="3"/>
                  <c:pt idx="0">
                    <c:v>37.392527031057767</c:v>
                  </c:pt>
                  <c:pt idx="1">
                    <c:v>12.884705080055189</c:v>
                  </c:pt>
                  <c:pt idx="2">
                    <c:v>15.492756701248545</c:v>
                  </c:pt>
                </c:numCache>
              </c:numRef>
            </c:minus>
            <c:spPr>
              <a:noFill/>
              <a:ln w="12700" cap="flat" cmpd="sng" algn="ctr">
                <a:solidFill>
                  <a:schemeClr val="tx1"/>
                </a:solidFill>
                <a:round/>
              </a:ln>
              <a:effectLst/>
            </c:spPr>
          </c:errBars>
          <c:cat>
            <c:strRef>
              <c:f>('Combined papilloma size'!$A$128,'Combined papilloma size'!$A$137,'Combined papilloma size'!$A$143)</c:f>
              <c:strCache>
                <c:ptCount val="3"/>
                <c:pt idx="0">
                  <c:v>WT</c:v>
                </c:pt>
                <c:pt idx="1">
                  <c:v>CD4cre KO</c:v>
                </c:pt>
                <c:pt idx="2">
                  <c:v>LysMcre KO</c:v>
                </c:pt>
              </c:strCache>
            </c:strRef>
          </c:cat>
          <c:val>
            <c:numRef>
              <c:f>('Combined papilloma size'!$W$135,'Combined papilloma size'!$W$141,'Combined papilloma size'!$W$148)</c:f>
              <c:numCache>
                <c:formatCode>General</c:formatCode>
                <c:ptCount val="3"/>
                <c:pt idx="0">
                  <c:v>32.857142857142854</c:v>
                </c:pt>
                <c:pt idx="1">
                  <c:v>10.714285714285714</c:v>
                </c:pt>
                <c:pt idx="2">
                  <c:v>26.993506493506494</c:v>
                </c:pt>
              </c:numCache>
            </c:numRef>
          </c:val>
        </c:ser>
        <c:dLbls>
          <c:showLegendKey val="0"/>
          <c:showVal val="0"/>
          <c:showCatName val="0"/>
          <c:showSerName val="0"/>
          <c:showPercent val="0"/>
          <c:showBubbleSize val="0"/>
        </c:dLbls>
        <c:gapWidth val="219"/>
        <c:overlap val="-27"/>
        <c:axId val="129182656"/>
        <c:axId val="129183048"/>
      </c:barChart>
      <c:catAx>
        <c:axId val="129182656"/>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29183048"/>
        <c:crosses val="autoZero"/>
        <c:auto val="1"/>
        <c:lblAlgn val="ctr"/>
        <c:lblOffset val="100"/>
        <c:noMultiLvlLbl val="0"/>
      </c:catAx>
      <c:valAx>
        <c:axId val="129183048"/>
        <c:scaling>
          <c:orientation val="minMax"/>
          <c:max val="110"/>
          <c:min val="0"/>
        </c:scaling>
        <c:delete val="0"/>
        <c:axPos val="l"/>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fi-FI">
                    <a:solidFill>
                      <a:sysClr val="windowText" lastClr="000000"/>
                    </a:solidFill>
                  </a:rPr>
                  <a:t>%</a:t>
                </a:r>
                <a:r>
                  <a:rPr lang="fi-FI" baseline="0">
                    <a:solidFill>
                      <a:sysClr val="windowText" lastClr="000000"/>
                    </a:solidFill>
                  </a:rPr>
                  <a:t> of papillomas</a:t>
                </a:r>
                <a:endParaRPr lang="fi-FI">
                  <a:solidFill>
                    <a:sysClr val="windowText" lastClr="000000"/>
                  </a:solidFill>
                </a:endParaRPr>
              </a:p>
            </c:rich>
          </c:tx>
          <c:layout>
            <c:manualLayout>
              <c:xMode val="edge"/>
              <c:yMode val="edge"/>
              <c:x val="2.2848514051986065E-2"/>
              <c:y val="0.1875981977647293"/>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fi-FI"/>
            </a:p>
          </c:txPr>
        </c:title>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i-FI"/>
          </a:p>
        </c:txPr>
        <c:crossAx val="129182656"/>
        <c:crosses val="autoZero"/>
        <c:crossBetween val="between"/>
      </c:valAx>
      <c:spPr>
        <a:noFill/>
        <a:ln>
          <a:noFill/>
        </a:ln>
        <a:effectLst/>
      </c:spPr>
    </c:plotArea>
    <c:legend>
      <c:legendPos val="r"/>
      <c:layout>
        <c:manualLayout>
          <c:xMode val="edge"/>
          <c:yMode val="edge"/>
          <c:x val="0.71419687323182635"/>
          <c:y val="4.7044835106956978E-2"/>
          <c:w val="0.17770776630587803"/>
          <c:h val="0.2362354825711652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i-FI"/>
        </a:p>
      </c:txPr>
    </c:legend>
    <c:plotVisOnly val="1"/>
    <c:dispBlanksAs val="gap"/>
    <c:showDLblsOverMax val="0"/>
  </c:chart>
  <c:spPr>
    <a:noFill/>
    <a:ln>
      <a:noFill/>
    </a:ln>
    <a:effectLst/>
  </c:spPr>
  <c:txPr>
    <a:bodyPr/>
    <a:lstStyle/>
    <a:p>
      <a:pPr>
        <a:defRPr/>
      </a:pPr>
      <a:endParaRPr lang="fi-FI"/>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200" b="1" i="0" u="none" strike="noStrike" kern="1200" spc="0" baseline="0">
                <a:solidFill>
                  <a:sysClr val="windowText" lastClr="000000"/>
                </a:solidFill>
                <a:latin typeface="+mn-lt"/>
                <a:ea typeface="+mn-ea"/>
                <a:cs typeface="+mn-cs"/>
              </a:defRPr>
            </a:pPr>
            <a:r>
              <a:rPr lang="en-GB" sz="1200"/>
              <a:t>IFN</a:t>
            </a:r>
            <a:r>
              <a:rPr lang="en-GB" sz="1200" b="1" i="0" baseline="0">
                <a:effectLst/>
                <a:sym typeface="Symbol" panose="05050102010706020507" pitchFamily="18" charset="2"/>
              </a:rPr>
              <a:t></a:t>
            </a:r>
            <a:endParaRPr lang="en-GB" sz="1200">
              <a:effectLst/>
            </a:endParaRPr>
          </a:p>
        </c:rich>
      </c:tx>
      <c:layout>
        <c:manualLayout>
          <c:xMode val="edge"/>
          <c:yMode val="edge"/>
          <c:x val="0.52291666666666681"/>
          <c:y val="2.6458333333333334E-2"/>
        </c:manualLayout>
      </c:layout>
      <c:overlay val="0"/>
      <c:spPr>
        <a:noFill/>
        <a:ln>
          <a:noFill/>
        </a:ln>
        <a:effectLst/>
      </c:spPr>
      <c:txPr>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200" b="1" i="0" u="none" strike="noStrike" kern="1200" spc="0" baseline="0">
              <a:solidFill>
                <a:sysClr val="windowText" lastClr="000000"/>
              </a:solidFill>
              <a:latin typeface="+mn-lt"/>
              <a:ea typeface="+mn-ea"/>
              <a:cs typeface="+mn-cs"/>
            </a:defRPr>
          </a:pPr>
          <a:endParaRPr lang="fi-FI"/>
        </a:p>
      </c:txPr>
    </c:title>
    <c:autoTitleDeleted val="0"/>
    <c:plotArea>
      <c:layout/>
      <c:barChart>
        <c:barDir val="col"/>
        <c:grouping val="clustered"/>
        <c:varyColors val="0"/>
        <c:ser>
          <c:idx val="0"/>
          <c:order val="0"/>
          <c:tx>
            <c:strRef>
              <c:f>IFNg!$G$75</c:f>
              <c:strCache>
                <c:ptCount val="1"/>
                <c:pt idx="0">
                  <c:v>WT</c:v>
                </c:pt>
              </c:strCache>
            </c:strRef>
          </c:tx>
          <c:spPr>
            <a:solidFill>
              <a:schemeClr val="bg1"/>
            </a:solidFill>
            <a:ln w="25400">
              <a:solidFill>
                <a:schemeClr val="tx1"/>
              </a:solidFill>
            </a:ln>
            <a:effectLst/>
          </c:spPr>
          <c:invertIfNegative val="0"/>
          <c:errBars>
            <c:errBarType val="both"/>
            <c:errValType val="cust"/>
            <c:noEndCap val="0"/>
            <c:plus>
              <c:numRef>
                <c:f>IFNg!$Q$76:$Q$79</c:f>
                <c:numCache>
                  <c:formatCode>General</c:formatCode>
                  <c:ptCount val="4"/>
                  <c:pt idx="0">
                    <c:v>0.28015432097010717</c:v>
                  </c:pt>
                  <c:pt idx="1">
                    <c:v>0.21336316396515748</c:v>
                  </c:pt>
                  <c:pt idx="2">
                    <c:v>7.0309791559606233E-2</c:v>
                  </c:pt>
                  <c:pt idx="3">
                    <c:v>0.15579995566882104</c:v>
                  </c:pt>
                </c:numCache>
              </c:numRef>
            </c:plus>
            <c:minus>
              <c:numRef>
                <c:f>IFNg!$Q$76:$Q$79</c:f>
                <c:numCache>
                  <c:formatCode>General</c:formatCode>
                  <c:ptCount val="4"/>
                  <c:pt idx="0">
                    <c:v>0.28015432097010717</c:v>
                  </c:pt>
                  <c:pt idx="1">
                    <c:v>0.21336316396515748</c:v>
                  </c:pt>
                  <c:pt idx="2">
                    <c:v>7.0309791559606233E-2</c:v>
                  </c:pt>
                  <c:pt idx="3">
                    <c:v>0.15579995566882104</c:v>
                  </c:pt>
                </c:numCache>
              </c:numRef>
            </c:minus>
            <c:spPr>
              <a:noFill/>
              <a:ln w="15875" cap="flat" cmpd="sng" algn="ctr">
                <a:solidFill>
                  <a:schemeClr val="tx1"/>
                </a:solidFill>
                <a:round/>
              </a:ln>
              <a:effectLst/>
            </c:spPr>
          </c:errBars>
          <c:cat>
            <c:strRef>
              <c:f>IFNg!$B$76:$B$79</c:f>
              <c:strCache>
                <c:ptCount val="4"/>
                <c:pt idx="0">
                  <c:v>untreated</c:v>
                </c:pt>
                <c:pt idx="1">
                  <c:v>3 h</c:v>
                </c:pt>
                <c:pt idx="2">
                  <c:v>43 h</c:v>
                </c:pt>
                <c:pt idx="3">
                  <c:v>week 17</c:v>
                </c:pt>
              </c:strCache>
            </c:strRef>
          </c:cat>
          <c:val>
            <c:numRef>
              <c:f>IFNg!$G$76:$G$79</c:f>
              <c:numCache>
                <c:formatCode>General</c:formatCode>
                <c:ptCount val="4"/>
                <c:pt idx="0">
                  <c:v>1</c:v>
                </c:pt>
                <c:pt idx="1">
                  <c:v>0.64782608838943345</c:v>
                </c:pt>
                <c:pt idx="2">
                  <c:v>0.3664890414554775</c:v>
                </c:pt>
                <c:pt idx="3">
                  <c:v>0.70140907857817958</c:v>
                </c:pt>
              </c:numCache>
            </c:numRef>
          </c:val>
        </c:ser>
        <c:ser>
          <c:idx val="1"/>
          <c:order val="1"/>
          <c:tx>
            <c:strRef>
              <c:f>IFNg!$L$75</c:f>
              <c:strCache>
                <c:ptCount val="1"/>
                <c:pt idx="0">
                  <c:v>CD4cre KO</c:v>
                </c:pt>
              </c:strCache>
            </c:strRef>
          </c:tx>
          <c:spPr>
            <a:solidFill>
              <a:schemeClr val="tx1">
                <a:lumMod val="50000"/>
                <a:lumOff val="50000"/>
              </a:schemeClr>
            </a:solidFill>
            <a:ln w="25400">
              <a:solidFill>
                <a:schemeClr val="tx1"/>
              </a:solidFill>
            </a:ln>
            <a:effectLst/>
          </c:spPr>
          <c:invertIfNegative val="0"/>
          <c:errBars>
            <c:errBarType val="both"/>
            <c:errValType val="cust"/>
            <c:noEndCap val="0"/>
            <c:plus>
              <c:numRef>
                <c:f>IFNg!$R$76:$R$79</c:f>
                <c:numCache>
                  <c:formatCode>General</c:formatCode>
                  <c:ptCount val="4"/>
                  <c:pt idx="0">
                    <c:v>0.90123083045199825</c:v>
                  </c:pt>
                  <c:pt idx="1">
                    <c:v>2.0901512792219825</c:v>
                  </c:pt>
                  <c:pt idx="2">
                    <c:v>0.65222757632267703</c:v>
                  </c:pt>
                  <c:pt idx="3">
                    <c:v>4.4414571465055779E-2</c:v>
                  </c:pt>
                </c:numCache>
              </c:numRef>
            </c:plus>
            <c:minus>
              <c:numRef>
                <c:f>IFNg!$R$76:$R$79</c:f>
                <c:numCache>
                  <c:formatCode>General</c:formatCode>
                  <c:ptCount val="4"/>
                  <c:pt idx="0">
                    <c:v>0.90123083045199825</c:v>
                  </c:pt>
                  <c:pt idx="1">
                    <c:v>2.0901512792219825</c:v>
                  </c:pt>
                  <c:pt idx="2">
                    <c:v>0.65222757632267703</c:v>
                  </c:pt>
                  <c:pt idx="3">
                    <c:v>4.4414571465055779E-2</c:v>
                  </c:pt>
                </c:numCache>
              </c:numRef>
            </c:minus>
            <c:spPr>
              <a:noFill/>
              <a:ln w="15875" cap="flat" cmpd="sng" algn="ctr">
                <a:solidFill>
                  <a:schemeClr val="tx1"/>
                </a:solidFill>
                <a:round/>
              </a:ln>
              <a:effectLst/>
            </c:spPr>
          </c:errBars>
          <c:cat>
            <c:strRef>
              <c:f>IFNg!$B$76:$B$79</c:f>
              <c:strCache>
                <c:ptCount val="4"/>
                <c:pt idx="0">
                  <c:v>untreated</c:v>
                </c:pt>
                <c:pt idx="1">
                  <c:v>3 h</c:v>
                </c:pt>
                <c:pt idx="2">
                  <c:v>43 h</c:v>
                </c:pt>
                <c:pt idx="3">
                  <c:v>week 17</c:v>
                </c:pt>
              </c:strCache>
            </c:strRef>
          </c:cat>
          <c:val>
            <c:numRef>
              <c:f>IFNg!$L$76:$L$79</c:f>
              <c:numCache>
                <c:formatCode>General</c:formatCode>
                <c:ptCount val="4"/>
                <c:pt idx="0">
                  <c:v>1.6350911051797121</c:v>
                </c:pt>
                <c:pt idx="1">
                  <c:v>3.4930846927898664</c:v>
                </c:pt>
                <c:pt idx="2">
                  <c:v>1.993523580545111</c:v>
                </c:pt>
                <c:pt idx="3">
                  <c:v>0.27557318898183131</c:v>
                </c:pt>
              </c:numCache>
            </c:numRef>
          </c:val>
        </c:ser>
        <c:dLbls>
          <c:showLegendKey val="0"/>
          <c:showVal val="0"/>
          <c:showCatName val="0"/>
          <c:showSerName val="0"/>
          <c:showPercent val="0"/>
          <c:showBubbleSize val="0"/>
        </c:dLbls>
        <c:gapWidth val="90"/>
        <c:overlap val="-27"/>
        <c:axId val="131624104"/>
        <c:axId val="131624496"/>
      </c:barChart>
      <c:catAx>
        <c:axId val="131624104"/>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endParaRPr lang="fi-FI"/>
          </a:p>
        </c:txPr>
        <c:crossAx val="131624496"/>
        <c:crosses val="autoZero"/>
        <c:auto val="1"/>
        <c:lblAlgn val="ctr"/>
        <c:lblOffset val="100"/>
        <c:noMultiLvlLbl val="0"/>
      </c:catAx>
      <c:valAx>
        <c:axId val="131624496"/>
        <c:scaling>
          <c:orientation val="minMax"/>
          <c:max val="3.52"/>
          <c:min val="0"/>
        </c:scaling>
        <c:delete val="0"/>
        <c:axPos val="l"/>
        <c:title>
          <c:tx>
            <c:rich>
              <a:bodyPr rot="-54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r>
                  <a:rPr lang="en-GB" sz="1100"/>
                  <a:t>Relative Gene</a:t>
                </a:r>
                <a:r>
                  <a:rPr lang="en-GB" sz="1100" baseline="0"/>
                  <a:t> Expression</a:t>
                </a:r>
                <a:endParaRPr lang="en-GB" sz="1100"/>
              </a:p>
            </c:rich>
          </c:tx>
          <c:layout>
            <c:manualLayout>
              <c:xMode val="edge"/>
              <c:yMode val="edge"/>
              <c:x val="8.7406410256410244E-2"/>
              <c:y val="0.1731625"/>
            </c:manualLayout>
          </c:layout>
          <c:overlay val="0"/>
          <c:spPr>
            <a:noFill/>
            <a:ln>
              <a:noFill/>
            </a:ln>
            <a:effectLst/>
          </c:spPr>
          <c:txPr>
            <a:bodyPr rot="-54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endParaRPr lang="fi-FI"/>
            </a:p>
          </c:txPr>
        </c:title>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endParaRPr lang="fi-FI"/>
          </a:p>
        </c:txPr>
        <c:crossAx val="131624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i-FI"/>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200" b="1" i="0" u="none" strike="noStrike" kern="1200" spc="0" baseline="0">
                <a:solidFill>
                  <a:sysClr val="windowText" lastClr="000000"/>
                </a:solidFill>
                <a:latin typeface="+mn-lt"/>
                <a:ea typeface="+mn-ea"/>
                <a:cs typeface="+mn-cs"/>
              </a:defRPr>
            </a:pPr>
            <a:r>
              <a:rPr lang="en-US" sz="1200"/>
              <a:t>IL-17A</a:t>
            </a:r>
          </a:p>
        </c:rich>
      </c:tx>
      <c:layout>
        <c:manualLayout>
          <c:xMode val="edge"/>
          <c:yMode val="edge"/>
          <c:x val="0.47997307692307695"/>
          <c:y val="2.6458333333333334E-2"/>
        </c:manualLayout>
      </c:layout>
      <c:overlay val="0"/>
      <c:spPr>
        <a:noFill/>
        <a:ln>
          <a:noFill/>
        </a:ln>
        <a:effectLst/>
      </c:spPr>
      <c:txPr>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200" b="1" i="0" u="none" strike="noStrike" kern="1200" spc="0" baseline="0">
              <a:solidFill>
                <a:sysClr val="windowText" lastClr="000000"/>
              </a:solidFill>
              <a:latin typeface="+mn-lt"/>
              <a:ea typeface="+mn-ea"/>
              <a:cs typeface="+mn-cs"/>
            </a:defRPr>
          </a:pPr>
          <a:endParaRPr lang="fi-FI"/>
        </a:p>
      </c:txPr>
    </c:title>
    <c:autoTitleDeleted val="0"/>
    <c:plotArea>
      <c:layout>
        <c:manualLayout>
          <c:layoutTarget val="inner"/>
          <c:xMode val="edge"/>
          <c:yMode val="edge"/>
          <c:x val="0.31403632478632476"/>
          <c:y val="0.15595000000000001"/>
          <c:w val="0.62626282051282056"/>
          <c:h val="0.60001319444444445"/>
        </c:manualLayout>
      </c:layout>
      <c:barChart>
        <c:barDir val="col"/>
        <c:grouping val="clustered"/>
        <c:varyColors val="0"/>
        <c:ser>
          <c:idx val="0"/>
          <c:order val="0"/>
          <c:tx>
            <c:strRef>
              <c:f>'IL-17A_80ng'!$G$57</c:f>
              <c:strCache>
                <c:ptCount val="1"/>
                <c:pt idx="0">
                  <c:v>WT</c:v>
                </c:pt>
              </c:strCache>
            </c:strRef>
          </c:tx>
          <c:spPr>
            <a:solidFill>
              <a:schemeClr val="bg1"/>
            </a:solidFill>
            <a:ln w="25400">
              <a:solidFill>
                <a:schemeClr val="tx1"/>
              </a:solidFill>
            </a:ln>
            <a:effectLst/>
          </c:spPr>
          <c:invertIfNegative val="0"/>
          <c:errBars>
            <c:errBarType val="both"/>
            <c:errValType val="cust"/>
            <c:noEndCap val="0"/>
            <c:plus>
              <c:numRef>
                <c:f>'IL-17A_80ng'!$Q$58:$Q$61</c:f>
                <c:numCache>
                  <c:formatCode>General</c:formatCode>
                  <c:ptCount val="4"/>
                  <c:pt idx="0">
                    <c:v>0.21361688215995908</c:v>
                  </c:pt>
                  <c:pt idx="1">
                    <c:v>41.752774761146114</c:v>
                  </c:pt>
                  <c:pt idx="2">
                    <c:v>16.184737684769985</c:v>
                  </c:pt>
                  <c:pt idx="3">
                    <c:v>11.607614386064832</c:v>
                  </c:pt>
                </c:numCache>
              </c:numRef>
            </c:plus>
            <c:minus>
              <c:numRef>
                <c:f>'IL-17A_80ng'!$Q$58:$Q$61</c:f>
                <c:numCache>
                  <c:formatCode>General</c:formatCode>
                  <c:ptCount val="4"/>
                  <c:pt idx="0">
                    <c:v>0.21361688215995908</c:v>
                  </c:pt>
                  <c:pt idx="1">
                    <c:v>41.752774761146114</c:v>
                  </c:pt>
                  <c:pt idx="2">
                    <c:v>16.184737684769985</c:v>
                  </c:pt>
                  <c:pt idx="3">
                    <c:v>11.607614386064832</c:v>
                  </c:pt>
                </c:numCache>
              </c:numRef>
            </c:minus>
            <c:spPr>
              <a:noFill/>
              <a:ln w="15875" cap="flat" cmpd="sng" algn="ctr">
                <a:solidFill>
                  <a:schemeClr val="tx1"/>
                </a:solidFill>
                <a:round/>
              </a:ln>
              <a:effectLst/>
            </c:spPr>
          </c:errBars>
          <c:cat>
            <c:strRef>
              <c:f>'IL-17A_80ng'!$B$58:$B$61</c:f>
              <c:strCache>
                <c:ptCount val="4"/>
                <c:pt idx="0">
                  <c:v>untreated</c:v>
                </c:pt>
                <c:pt idx="1">
                  <c:v>3 h</c:v>
                </c:pt>
                <c:pt idx="2">
                  <c:v>43 h</c:v>
                </c:pt>
                <c:pt idx="3">
                  <c:v>week 17</c:v>
                </c:pt>
              </c:strCache>
            </c:strRef>
          </c:cat>
          <c:val>
            <c:numRef>
              <c:f>'IL-17A_80ng'!$G$58:$G$61</c:f>
              <c:numCache>
                <c:formatCode>General</c:formatCode>
                <c:ptCount val="4"/>
                <c:pt idx="0">
                  <c:v>1</c:v>
                </c:pt>
                <c:pt idx="1">
                  <c:v>88.853707494553191</c:v>
                </c:pt>
                <c:pt idx="2">
                  <c:v>46.331816717539482</c:v>
                </c:pt>
                <c:pt idx="3">
                  <c:v>35.185708653747838</c:v>
                </c:pt>
              </c:numCache>
            </c:numRef>
          </c:val>
        </c:ser>
        <c:ser>
          <c:idx val="1"/>
          <c:order val="1"/>
          <c:tx>
            <c:strRef>
              <c:f>'IL-17A_80ng'!$L$57</c:f>
              <c:strCache>
                <c:ptCount val="1"/>
                <c:pt idx="0">
                  <c:v>CD4cre KO</c:v>
                </c:pt>
              </c:strCache>
            </c:strRef>
          </c:tx>
          <c:spPr>
            <a:solidFill>
              <a:schemeClr val="tx1">
                <a:lumMod val="50000"/>
                <a:lumOff val="50000"/>
              </a:schemeClr>
            </a:solidFill>
            <a:ln w="25400">
              <a:solidFill>
                <a:schemeClr val="tx1"/>
              </a:solidFill>
            </a:ln>
            <a:effectLst/>
          </c:spPr>
          <c:invertIfNegative val="0"/>
          <c:errBars>
            <c:errBarType val="both"/>
            <c:errValType val="cust"/>
            <c:noEndCap val="0"/>
            <c:plus>
              <c:numRef>
                <c:f>'IL-17A_80ng'!$R$58:$R$61</c:f>
                <c:numCache>
                  <c:formatCode>General</c:formatCode>
                  <c:ptCount val="4"/>
                  <c:pt idx="0">
                    <c:v>0.50916171237147911</c:v>
                  </c:pt>
                  <c:pt idx="1">
                    <c:v>51.743793034097315</c:v>
                  </c:pt>
                  <c:pt idx="2">
                    <c:v>24.929181161754492</c:v>
                  </c:pt>
                  <c:pt idx="3">
                    <c:v>534.40937181147649</c:v>
                  </c:pt>
                </c:numCache>
              </c:numRef>
            </c:plus>
            <c:minus>
              <c:numRef>
                <c:f>'IL-17A_80ng'!$R$58:$R$61</c:f>
                <c:numCache>
                  <c:formatCode>General</c:formatCode>
                  <c:ptCount val="4"/>
                  <c:pt idx="0">
                    <c:v>0.50916171237147911</c:v>
                  </c:pt>
                  <c:pt idx="1">
                    <c:v>51.743793034097315</c:v>
                  </c:pt>
                  <c:pt idx="2">
                    <c:v>24.929181161754492</c:v>
                  </c:pt>
                  <c:pt idx="3">
                    <c:v>534.40937181147649</c:v>
                  </c:pt>
                </c:numCache>
              </c:numRef>
            </c:minus>
            <c:spPr>
              <a:noFill/>
              <a:ln w="15875" cap="flat" cmpd="sng" algn="ctr">
                <a:solidFill>
                  <a:schemeClr val="tx1"/>
                </a:solidFill>
                <a:round/>
              </a:ln>
              <a:effectLst/>
            </c:spPr>
          </c:errBars>
          <c:cat>
            <c:strRef>
              <c:f>'IL-17A_80ng'!$B$58:$B$61</c:f>
              <c:strCache>
                <c:ptCount val="4"/>
                <c:pt idx="0">
                  <c:v>untreated</c:v>
                </c:pt>
                <c:pt idx="1">
                  <c:v>3 h</c:v>
                </c:pt>
                <c:pt idx="2">
                  <c:v>43 h</c:v>
                </c:pt>
                <c:pt idx="3">
                  <c:v>week 17</c:v>
                </c:pt>
              </c:strCache>
            </c:strRef>
          </c:cat>
          <c:val>
            <c:numRef>
              <c:f>'IL-17A_80ng'!$L$58:$L$61</c:f>
              <c:numCache>
                <c:formatCode>General</c:formatCode>
                <c:ptCount val="4"/>
                <c:pt idx="0">
                  <c:v>2.4712692326762471</c:v>
                </c:pt>
                <c:pt idx="1">
                  <c:v>144.59010231402522</c:v>
                </c:pt>
                <c:pt idx="2">
                  <c:v>72.383518792285599</c:v>
                </c:pt>
                <c:pt idx="3">
                  <c:v>646.50659831273447</c:v>
                </c:pt>
              </c:numCache>
            </c:numRef>
          </c:val>
        </c:ser>
        <c:dLbls>
          <c:showLegendKey val="0"/>
          <c:showVal val="0"/>
          <c:showCatName val="0"/>
          <c:showSerName val="0"/>
          <c:showPercent val="0"/>
          <c:showBubbleSize val="0"/>
        </c:dLbls>
        <c:gapWidth val="90"/>
        <c:overlap val="-27"/>
        <c:axId val="131625280"/>
        <c:axId val="131625672"/>
      </c:barChart>
      <c:catAx>
        <c:axId val="13162528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endParaRPr lang="fi-FI"/>
          </a:p>
        </c:txPr>
        <c:crossAx val="131625672"/>
        <c:crosses val="autoZero"/>
        <c:auto val="1"/>
        <c:lblAlgn val="ctr"/>
        <c:lblOffset val="100"/>
        <c:noMultiLvlLbl val="0"/>
      </c:catAx>
      <c:valAx>
        <c:axId val="131625672"/>
        <c:scaling>
          <c:orientation val="minMax"/>
          <c:max val="650"/>
          <c:min val="0"/>
        </c:scaling>
        <c:delete val="0"/>
        <c:axPos val="l"/>
        <c:title>
          <c:tx>
            <c:rich>
              <a:bodyPr rot="-5400000" spcFirstLastPara="1" vertOverflow="ellipsis" vert="horz" wrap="square" anchor="ctr" anchorCtr="0"/>
              <a:lstStyle/>
              <a:p>
                <a:pPr>
                  <a:defRPr sz="1100" b="1" i="0" u="none" strike="noStrike" kern="1200" baseline="0">
                    <a:solidFill>
                      <a:sysClr val="windowText" lastClr="000000"/>
                    </a:solidFill>
                    <a:latin typeface="+mn-lt"/>
                    <a:ea typeface="+mn-ea"/>
                    <a:cs typeface="+mn-cs"/>
                  </a:defRPr>
                </a:pPr>
                <a:r>
                  <a:rPr lang="en-GB" sz="1100"/>
                  <a:t>Relative Gene Expression</a:t>
                </a:r>
              </a:p>
            </c:rich>
          </c:tx>
          <c:layout>
            <c:manualLayout>
              <c:xMode val="edge"/>
              <c:yMode val="edge"/>
              <c:x val="6.2595726495726492E-2"/>
              <c:y val="0.17370173611111112"/>
            </c:manualLayout>
          </c:layout>
          <c:overlay val="0"/>
          <c:spPr>
            <a:noFill/>
            <a:ln>
              <a:noFill/>
            </a:ln>
            <a:effectLst/>
          </c:spPr>
          <c:txPr>
            <a:bodyPr rot="-5400000" spcFirstLastPara="1" vertOverflow="ellipsis" vert="horz" wrap="square" anchor="ctr" anchorCtr="0"/>
            <a:lstStyle/>
            <a:p>
              <a:pPr>
                <a:defRPr sz="1100" b="1" i="0" u="none" strike="noStrike" kern="1200" baseline="0">
                  <a:solidFill>
                    <a:sysClr val="windowText" lastClr="000000"/>
                  </a:solidFill>
                  <a:latin typeface="+mn-lt"/>
                  <a:ea typeface="+mn-ea"/>
                  <a:cs typeface="+mn-cs"/>
                </a:defRPr>
              </a:pPr>
              <a:endParaRPr lang="fi-FI"/>
            </a:p>
          </c:txPr>
        </c:title>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endParaRPr lang="fi-FI"/>
          </a:p>
        </c:txPr>
        <c:crossAx val="1316252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i-FI"/>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0.38022</cdr:x>
      <cdr:y>0.26044</cdr:y>
    </cdr:from>
    <cdr:to>
      <cdr:x>0.54649</cdr:x>
      <cdr:y>0.26076</cdr:y>
    </cdr:to>
    <cdr:cxnSp macro="">
      <cdr:nvCxnSpPr>
        <cdr:cNvPr id="2" name="Straight Connector 1"/>
        <cdr:cNvCxnSpPr/>
      </cdr:nvCxnSpPr>
      <cdr:spPr>
        <a:xfrm xmlns:a="http://schemas.openxmlformats.org/drawingml/2006/main" flipV="1">
          <a:off x="1453440" y="553998"/>
          <a:ext cx="635589" cy="692"/>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8255BB-B83D-4D8C-B15E-20F3663C4FDD}" type="datetimeFigureOut">
              <a:rPr lang="fi-FI" smtClean="0"/>
              <a:t>22.9.2016</a:t>
            </a:fld>
            <a:endParaRPr lang="fi-FI"/>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954D1E-04B4-4C83-BF2A-0F2DE6F864CF}" type="slidenum">
              <a:rPr lang="fi-FI" smtClean="0"/>
              <a:t>‹#›</a:t>
            </a:fld>
            <a:endParaRPr lang="fi-FI"/>
          </a:p>
        </p:txBody>
      </p:sp>
    </p:spTree>
    <p:extLst>
      <p:ext uri="{BB962C8B-B14F-4D97-AF65-F5344CB8AC3E}">
        <p14:creationId xmlns:p14="http://schemas.microsoft.com/office/powerpoint/2010/main" val="3293881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DFD8F27-8AD8-4A55-96C9-7F71726E7183}" type="slidenum">
              <a:rPr lang="fi-FI" smtClean="0"/>
              <a:t>3</a:t>
            </a:fld>
            <a:endParaRPr lang="fi-FI"/>
          </a:p>
        </p:txBody>
      </p:sp>
    </p:spTree>
    <p:extLst>
      <p:ext uri="{BB962C8B-B14F-4D97-AF65-F5344CB8AC3E}">
        <p14:creationId xmlns:p14="http://schemas.microsoft.com/office/powerpoint/2010/main" val="2370521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877A8259-C599-48A5-8E01-5B434B800B2D}" type="slidenum">
              <a:rPr lang="fi-FI" smtClean="0"/>
              <a:t>4</a:t>
            </a:fld>
            <a:endParaRPr lang="fi-FI"/>
          </a:p>
        </p:txBody>
      </p:sp>
    </p:spTree>
    <p:extLst>
      <p:ext uri="{BB962C8B-B14F-4D97-AF65-F5344CB8AC3E}">
        <p14:creationId xmlns:p14="http://schemas.microsoft.com/office/powerpoint/2010/main" val="4242287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877A8259-C599-48A5-8E01-5B434B800B2D}" type="slidenum">
              <a:rPr lang="fi-FI" smtClean="0"/>
              <a:t>6</a:t>
            </a:fld>
            <a:endParaRPr lang="fi-FI"/>
          </a:p>
        </p:txBody>
      </p:sp>
    </p:spTree>
    <p:extLst>
      <p:ext uri="{BB962C8B-B14F-4D97-AF65-F5344CB8AC3E}">
        <p14:creationId xmlns:p14="http://schemas.microsoft.com/office/powerpoint/2010/main" val="1240056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877A8259-C599-48A5-8E01-5B434B800B2D}" type="slidenum">
              <a:rPr lang="fi-FI" smtClean="0"/>
              <a:t>10</a:t>
            </a:fld>
            <a:endParaRPr lang="fi-FI"/>
          </a:p>
        </p:txBody>
      </p:sp>
    </p:spTree>
    <p:extLst>
      <p:ext uri="{BB962C8B-B14F-4D97-AF65-F5344CB8AC3E}">
        <p14:creationId xmlns:p14="http://schemas.microsoft.com/office/powerpoint/2010/main" val="923177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40A3A0-8ABD-4D3F-9EAA-7A2CF1163282}" type="datetimeFigureOut">
              <a:rPr lang="fi-FI" smtClean="0"/>
              <a:t>22.9.2016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3282913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40A3A0-8ABD-4D3F-9EAA-7A2CF1163282}" type="datetimeFigureOut">
              <a:rPr lang="fi-FI" smtClean="0"/>
              <a:t>22.9.2016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1492027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40A3A0-8ABD-4D3F-9EAA-7A2CF1163282}" type="datetimeFigureOut">
              <a:rPr lang="fi-FI" smtClean="0"/>
              <a:t>22.9.2016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1836284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40A3A0-8ABD-4D3F-9EAA-7A2CF1163282}" type="datetimeFigureOut">
              <a:rPr lang="fi-FI" smtClean="0"/>
              <a:t>22.9.2016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3249251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40A3A0-8ABD-4D3F-9EAA-7A2CF1163282}" type="datetimeFigureOut">
              <a:rPr lang="fi-FI" smtClean="0"/>
              <a:t>22.9.2016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2709630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40A3A0-8ABD-4D3F-9EAA-7A2CF1163282}" type="datetimeFigureOut">
              <a:rPr lang="fi-FI" smtClean="0"/>
              <a:t>22.9.2016</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2384485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40A3A0-8ABD-4D3F-9EAA-7A2CF1163282}" type="datetimeFigureOut">
              <a:rPr lang="fi-FI" smtClean="0"/>
              <a:t>22.9.2016</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646105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40A3A0-8ABD-4D3F-9EAA-7A2CF1163282}" type="datetimeFigureOut">
              <a:rPr lang="fi-FI" smtClean="0"/>
              <a:t>22.9.2016</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159090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40A3A0-8ABD-4D3F-9EAA-7A2CF1163282}" type="datetimeFigureOut">
              <a:rPr lang="fi-FI" smtClean="0"/>
              <a:t>22.9.2016</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4090212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40A3A0-8ABD-4D3F-9EAA-7A2CF1163282}" type="datetimeFigureOut">
              <a:rPr lang="fi-FI" smtClean="0"/>
              <a:t>22.9.2016</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1123467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40A3A0-8ABD-4D3F-9EAA-7A2CF1163282}" type="datetimeFigureOut">
              <a:rPr lang="fi-FI" smtClean="0"/>
              <a:t>22.9.2016</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B77D153F-A026-4C16-AB89-2CA202AFE443}" type="slidenum">
              <a:rPr lang="fi-FI" smtClean="0"/>
              <a:t>‹#›</a:t>
            </a:fld>
            <a:endParaRPr lang="fi-FI"/>
          </a:p>
        </p:txBody>
      </p:sp>
    </p:spTree>
    <p:extLst>
      <p:ext uri="{BB962C8B-B14F-4D97-AF65-F5344CB8AC3E}">
        <p14:creationId xmlns:p14="http://schemas.microsoft.com/office/powerpoint/2010/main" val="3579129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F40A3A0-8ABD-4D3F-9EAA-7A2CF1163282}" type="datetimeFigureOut">
              <a:rPr lang="fi-FI" smtClean="0"/>
              <a:t>22.9.2016</a:t>
            </a:fld>
            <a:endParaRPr lang="fi-FI"/>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77D153F-A026-4C16-AB89-2CA202AFE443}" type="slidenum">
              <a:rPr lang="fi-FI" smtClean="0"/>
              <a:t>‹#›</a:t>
            </a:fld>
            <a:endParaRPr lang="fi-FI"/>
          </a:p>
        </p:txBody>
      </p:sp>
    </p:spTree>
    <p:extLst>
      <p:ext uri="{BB962C8B-B14F-4D97-AF65-F5344CB8AC3E}">
        <p14:creationId xmlns:p14="http://schemas.microsoft.com/office/powerpoint/2010/main" val="32913360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1.png"/><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chart" Target="../charts/chart3.xml"/><Relationship Id="rId7" Type="http://schemas.openxmlformats.org/officeDocument/2006/relationships/chart" Target="../charts/chart4.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tiff"/><Relationship Id="rId7" Type="http://schemas.openxmlformats.org/officeDocument/2006/relationships/image" Target="../media/image13.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tiff"/><Relationship Id="rId1" Type="http://schemas.openxmlformats.org/officeDocument/2006/relationships/slideLayout" Target="../slideLayouts/slideLayout7.xml"/><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7469" y="161365"/>
            <a:ext cx="6331644" cy="8217634"/>
          </a:xfrm>
          <a:prstGeom prst="rect">
            <a:avLst/>
          </a:prstGeom>
          <a:noFill/>
        </p:spPr>
        <p:txBody>
          <a:bodyPr wrap="square" rtlCol="0">
            <a:spAutoFit/>
          </a:bodyPr>
          <a:lstStyle/>
          <a:p>
            <a:pPr algn="just"/>
            <a:r>
              <a:rPr lang="en-US" sz="1200" b="1" dirty="0"/>
              <a:t>Supplementary </a:t>
            </a:r>
            <a:r>
              <a:rPr lang="en-US" sz="1200" b="1" dirty="0" smtClean="0"/>
              <a:t>Information</a:t>
            </a:r>
          </a:p>
          <a:p>
            <a:pPr algn="just"/>
            <a:endParaRPr lang="en-US" sz="1200" b="1" dirty="0" smtClean="0"/>
          </a:p>
          <a:p>
            <a:pPr algn="just"/>
            <a:endParaRPr lang="fi-FI" sz="1200" dirty="0"/>
          </a:p>
          <a:p>
            <a:pPr algn="just"/>
            <a:r>
              <a:rPr lang="en-US" sz="1200" b="1" dirty="0"/>
              <a:t>Supplementary Materials and </a:t>
            </a:r>
            <a:r>
              <a:rPr lang="en-US" sz="1200" b="1" dirty="0" smtClean="0"/>
              <a:t>Methods</a:t>
            </a:r>
          </a:p>
          <a:p>
            <a:pPr algn="just"/>
            <a:endParaRPr lang="fi-FI" sz="1200" dirty="0"/>
          </a:p>
          <a:p>
            <a:pPr algn="just"/>
            <a:r>
              <a:rPr lang="en-US" sz="1200" i="1" dirty="0" err="1"/>
              <a:t>Immunohistochemical</a:t>
            </a:r>
            <a:r>
              <a:rPr lang="en-US" sz="1200" i="1" dirty="0"/>
              <a:t> (IHC) and TUNEL </a:t>
            </a:r>
            <a:r>
              <a:rPr lang="en-US" sz="1200" i="1" dirty="0" smtClean="0"/>
              <a:t>staining</a:t>
            </a:r>
          </a:p>
          <a:p>
            <a:pPr algn="just"/>
            <a:endParaRPr lang="fi-FI" sz="1200" dirty="0"/>
          </a:p>
          <a:p>
            <a:pPr algn="just"/>
            <a:r>
              <a:rPr lang="en-US" sz="1200" dirty="0"/>
              <a:t>Samples of back skin from sacrificed, shaved control mice or mice at 43 hours or week 17 of the tumor induction experiment were collected and fixed with 4% paraformaldehyde and embedded in paraffin according to standard protocols. Hematoxylin/eosin staining and DAB </a:t>
            </a:r>
            <a:r>
              <a:rPr lang="en-US" sz="1200" dirty="0" err="1"/>
              <a:t>immunohistochemical</a:t>
            </a:r>
            <a:r>
              <a:rPr lang="en-US" sz="1200" dirty="0"/>
              <a:t> staining (IHC) was performed on 6 µm thick paraffin sections as previously described (1). The following primary antibodies were used for IHC (according to the manufacturer’s instructions): M7249 TEC-3 rat anti-Ki67 and A0452 rabbit anti-CD3 (</a:t>
            </a:r>
            <a:r>
              <a:rPr lang="en-US" sz="1200" dirty="0" err="1"/>
              <a:t>DakoCytomation</a:t>
            </a:r>
            <a:r>
              <a:rPr lang="en-US" sz="1200" dirty="0"/>
              <a:t>, </a:t>
            </a:r>
            <a:r>
              <a:rPr lang="en-US" sz="1200" dirty="0" err="1"/>
              <a:t>Glostrup</a:t>
            </a:r>
            <a:r>
              <a:rPr lang="en-US" sz="1200" dirty="0"/>
              <a:t>, Denmark), 550274 rat anti-CD31 (BD </a:t>
            </a:r>
            <a:r>
              <a:rPr lang="en-US" sz="1200" dirty="0" err="1"/>
              <a:t>Pharmingen</a:t>
            </a:r>
            <a:r>
              <a:rPr lang="en-US" sz="1200" dirty="0"/>
              <a:t>, Oxford, UK), 68672 rabbit anti-neutrophil elastase (</a:t>
            </a:r>
            <a:r>
              <a:rPr lang="en-US" sz="1200" dirty="0" err="1"/>
              <a:t>AbCam</a:t>
            </a:r>
            <a:r>
              <a:rPr lang="en-US" sz="1200" dirty="0"/>
              <a:t>, Cambridge, UK),  MF48000 BM8 rat anti-F4/80 (Life Technologies Ltd., Paisley, UK) and H-220 rabbit anti-FURIN (Santa Cruz, Dallas, TX, USA). The blocking reagents used for IHC were S2O23 REAL and S0809 Antibody Diluent (</a:t>
            </a:r>
            <a:r>
              <a:rPr lang="en-US" sz="1200" dirty="0" err="1"/>
              <a:t>Dako</a:t>
            </a:r>
            <a:r>
              <a:rPr lang="en-US" sz="1200" dirty="0"/>
              <a:t>).  In the case of blocking prior to CD3 or neutrophil elastase staining, G9023 goat serum or A4503 BSA (Sigma) were used respectively, at 5% in PBS. The horseradish peroxidase (HRP) conjugated secondary antibody reagents used were: PO448 goat anti-rabbit (</a:t>
            </a:r>
            <a:r>
              <a:rPr lang="en-US" sz="1200" dirty="0" err="1"/>
              <a:t>Dako</a:t>
            </a:r>
            <a:r>
              <a:rPr lang="en-US" sz="1200" dirty="0"/>
              <a:t>), 414311F anti-rat </a:t>
            </a:r>
            <a:r>
              <a:rPr lang="en-US" sz="1200" dirty="0" err="1"/>
              <a:t>Histofine</a:t>
            </a:r>
            <a:r>
              <a:rPr lang="en-US" sz="1200" dirty="0"/>
              <a:t> (Nichirei Bio, Tokyo, Japan) and for neutrophil elastase staining RMR622 Rabbit on Rodent (</a:t>
            </a:r>
            <a:r>
              <a:rPr lang="en-US" sz="1200" dirty="0" err="1"/>
              <a:t>Biocare</a:t>
            </a:r>
            <a:r>
              <a:rPr lang="en-US" sz="1200" dirty="0"/>
              <a:t> Medical, Concord, CA, USA). XMF963 XM-Factor (</a:t>
            </a:r>
            <a:r>
              <a:rPr lang="en-US" sz="1200" dirty="0" err="1"/>
              <a:t>Biocare</a:t>
            </a:r>
            <a:r>
              <a:rPr lang="en-US" sz="1200" dirty="0"/>
              <a:t>) was used to block before secondary staining with Rabbit on Rodent. Peroxidase reactive chromogens used were K3465 DAB (DAKO) and RAEC810 </a:t>
            </a:r>
            <a:r>
              <a:rPr lang="en-US" sz="1200" dirty="0" err="1"/>
              <a:t>Romulin</a:t>
            </a:r>
            <a:r>
              <a:rPr lang="en-US" sz="1200" dirty="0"/>
              <a:t> AEC (</a:t>
            </a:r>
            <a:r>
              <a:rPr lang="en-US" sz="1200" dirty="0" err="1"/>
              <a:t>BioCare</a:t>
            </a:r>
            <a:r>
              <a:rPr lang="en-US" sz="1200" dirty="0"/>
              <a:t>). </a:t>
            </a:r>
            <a:r>
              <a:rPr lang="en-US" sz="1200" dirty="0" err="1"/>
              <a:t>Immunohistochemical</a:t>
            </a:r>
            <a:r>
              <a:rPr lang="en-US" sz="1200" dirty="0"/>
              <a:t> TUNEL staining for apoptotic nuclei was performed using the K403-50 TUNEL IHC Kit (</a:t>
            </a:r>
            <a:r>
              <a:rPr lang="en-US" sz="1200" dirty="0" err="1"/>
              <a:t>Biovision</a:t>
            </a:r>
            <a:r>
              <a:rPr lang="en-US" sz="1200" dirty="0"/>
              <a:t>, Milpitas, CA, USA) with Methyl Green nuclear counter stain as previously described (1).</a:t>
            </a:r>
            <a:endParaRPr lang="fi-FI" sz="1200" dirty="0"/>
          </a:p>
          <a:p>
            <a:pPr algn="just"/>
            <a:r>
              <a:rPr lang="en-US" sz="1200" dirty="0"/>
              <a:t> </a:t>
            </a:r>
            <a:endParaRPr lang="fi-FI" sz="1200" dirty="0"/>
          </a:p>
          <a:p>
            <a:pPr algn="just"/>
            <a:r>
              <a:rPr lang="en-US" sz="1200" i="1" dirty="0"/>
              <a:t>Quantitative analysis of immunostaining and histochemical </a:t>
            </a:r>
            <a:r>
              <a:rPr lang="en-US" sz="1200" i="1" dirty="0" smtClean="0"/>
              <a:t>staining</a:t>
            </a:r>
          </a:p>
          <a:p>
            <a:pPr algn="just"/>
            <a:endParaRPr lang="fi-FI" sz="1200" dirty="0"/>
          </a:p>
          <a:p>
            <a:pPr algn="just"/>
            <a:r>
              <a:rPr lang="en-US" sz="1200" dirty="0"/>
              <a:t>All slides were scanned using the </a:t>
            </a:r>
            <a:r>
              <a:rPr lang="en-US" sz="1200" dirty="0" err="1"/>
              <a:t>Aperio</a:t>
            </a:r>
            <a:r>
              <a:rPr lang="en-US" sz="1200" dirty="0"/>
              <a:t> </a:t>
            </a:r>
            <a:r>
              <a:rPr lang="en-US" sz="1200" dirty="0" err="1"/>
              <a:t>ScanScope</a:t>
            </a:r>
            <a:r>
              <a:rPr lang="en-US" sz="1200" dirty="0"/>
              <a:t>® CS and XT systems (</a:t>
            </a:r>
            <a:r>
              <a:rPr lang="en-US" sz="1200" dirty="0" err="1"/>
              <a:t>Aperio</a:t>
            </a:r>
            <a:r>
              <a:rPr lang="en-US" sz="1200" dirty="0"/>
              <a:t> Technologies Inc., California, USA) as previously described (</a:t>
            </a:r>
            <a:r>
              <a:rPr lang="en-US" sz="1200" dirty="0" smtClean="0"/>
              <a:t>1-2). </a:t>
            </a:r>
            <a:r>
              <a:rPr lang="en-US" sz="1200" dirty="0"/>
              <a:t>Slides were viewed and analyzed remotely using desktop personal computers employing the web-based </a:t>
            </a:r>
            <a:r>
              <a:rPr lang="en-US" sz="1200" dirty="0" err="1"/>
              <a:t>ImageScope</a:t>
            </a:r>
            <a:r>
              <a:rPr lang="en-US" sz="1200" dirty="0"/>
              <a:t>™ viewer. The Spectrum digital pathology system analysis algorithm package and Image Scope analysis software (version 9; </a:t>
            </a:r>
            <a:r>
              <a:rPr lang="en-US" sz="1200" dirty="0" err="1"/>
              <a:t>Aperio</a:t>
            </a:r>
            <a:r>
              <a:rPr lang="en-US" sz="1200" dirty="0"/>
              <a:t> Technologies Inc.) were applied to quantify </a:t>
            </a:r>
            <a:r>
              <a:rPr lang="en-US" sz="1200" dirty="0" err="1"/>
              <a:t>immunohistochemical</a:t>
            </a:r>
            <a:r>
              <a:rPr lang="en-US" sz="1200" dirty="0"/>
              <a:t> signal. These algorithms calculate the area of positive staining, the average positive intensity (optical density), as well as the percentage of weak (1+), medium (2+), and strong (3+) positive staining. All quantified histochemical analyses (Ki-67, CD31, F4/80, CD3, elastase, TUNEL) were performed according to the protocols used to establish these algorithms for each respective staining.  Approximately 5 000 cells were counted for each measurement from each sample</a:t>
            </a:r>
            <a:r>
              <a:rPr lang="en-US" sz="1200" dirty="0" smtClean="0"/>
              <a:t>.</a:t>
            </a:r>
          </a:p>
          <a:p>
            <a:pPr algn="just"/>
            <a:endParaRPr lang="fi-FI" sz="1200" dirty="0"/>
          </a:p>
          <a:p>
            <a:pPr algn="just"/>
            <a:r>
              <a:rPr lang="en-US" sz="1200" dirty="0"/>
              <a:t>For FURIN expression analysis, the slides were imaged via Olympus light microscope and Cell Sens Dimensions software and analyzed with ImageJ 1.44p software using thresholding method to measure the percentage of FURIN positive area in dermis from the total dermal area. </a:t>
            </a:r>
            <a:endParaRPr lang="en-US" sz="1200" dirty="0" smtClean="0"/>
          </a:p>
          <a:p>
            <a:pPr algn="just"/>
            <a:endParaRPr lang="fi-FI" sz="1200" dirty="0"/>
          </a:p>
        </p:txBody>
      </p:sp>
    </p:spTree>
    <p:extLst>
      <p:ext uri="{BB962C8B-B14F-4D97-AF65-F5344CB8AC3E}">
        <p14:creationId xmlns:p14="http://schemas.microsoft.com/office/powerpoint/2010/main" val="1566176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15"/>
          <p:cNvGraphicFramePr>
            <a:graphicFrameLocks/>
          </p:cNvGraphicFramePr>
          <p:nvPr>
            <p:extLst/>
          </p:nvPr>
        </p:nvGraphicFramePr>
        <p:xfrm>
          <a:off x="765508" y="437328"/>
          <a:ext cx="2340000" cy="288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p:cNvGraphicFramePr>
            <a:graphicFrameLocks/>
          </p:cNvGraphicFramePr>
          <p:nvPr>
            <p:extLst/>
          </p:nvPr>
        </p:nvGraphicFramePr>
        <p:xfrm>
          <a:off x="3280783" y="437328"/>
          <a:ext cx="2340000" cy="2880000"/>
        </p:xfrm>
        <a:graphic>
          <a:graphicData uri="http://schemas.openxmlformats.org/drawingml/2006/chart">
            <c:chart xmlns:c="http://schemas.openxmlformats.org/drawingml/2006/chart" xmlns:r="http://schemas.openxmlformats.org/officeDocument/2006/relationships" r:id="rId4"/>
          </a:graphicData>
        </a:graphic>
      </p:graphicFrame>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28316" y="688894"/>
            <a:ext cx="701101" cy="914479"/>
          </a:xfrm>
          <a:prstGeom prst="rect">
            <a:avLst/>
          </a:prstGeom>
        </p:spPr>
      </p:pic>
      <p:sp>
        <p:nvSpPr>
          <p:cNvPr id="2" name="Rectangle 1"/>
          <p:cNvSpPr/>
          <p:nvPr/>
        </p:nvSpPr>
        <p:spPr>
          <a:xfrm>
            <a:off x="210457" y="3568894"/>
            <a:ext cx="6487886" cy="1569660"/>
          </a:xfrm>
          <a:prstGeom prst="rect">
            <a:avLst/>
          </a:prstGeom>
        </p:spPr>
        <p:txBody>
          <a:bodyPr wrap="square">
            <a:spAutoFit/>
          </a:bodyPr>
          <a:lstStyle/>
          <a:p>
            <a:pPr algn="just"/>
            <a:r>
              <a:rPr lang="en-US" sz="1200" b="1" dirty="0"/>
              <a:t>Supplementary Figure S6. </a:t>
            </a:r>
            <a:r>
              <a:rPr lang="en-US" sz="1200" b="1" dirty="0" smtClean="0">
                <a:latin typeface="Calibri" panose="020F0502020204030204" pitchFamily="34" charset="0"/>
                <a:ea typeface="Times New Roman" panose="02020603050405020304" pitchFamily="18" charset="0"/>
                <a:cs typeface="Calibri" panose="020F0502020204030204" pitchFamily="34" charset="0"/>
              </a:rPr>
              <a:t>QRT-PCR </a:t>
            </a:r>
            <a:r>
              <a:rPr lang="en-US" sz="1200" b="1" dirty="0">
                <a:latin typeface="Calibri" panose="020F0502020204030204" pitchFamily="34" charset="0"/>
                <a:ea typeface="Times New Roman" panose="02020603050405020304" pitchFamily="18" charset="0"/>
                <a:cs typeface="Calibri" panose="020F0502020204030204" pitchFamily="34" charset="0"/>
              </a:rPr>
              <a:t>analysis of </a:t>
            </a:r>
            <a:r>
              <a:rPr lang="en-US" sz="1200" b="1" i="1" dirty="0" err="1">
                <a:latin typeface="Calibri" panose="020F0502020204030204" pitchFamily="34" charset="0"/>
                <a:ea typeface="Times New Roman" panose="02020603050405020304" pitchFamily="18" charset="0"/>
                <a:cs typeface="Calibri" panose="020F0502020204030204" pitchFamily="34" charset="0"/>
              </a:rPr>
              <a:t>Ifng</a:t>
            </a:r>
            <a:r>
              <a:rPr lang="en-US" sz="1200" b="1" dirty="0">
                <a:latin typeface="Calibri" panose="020F0502020204030204" pitchFamily="34" charset="0"/>
                <a:ea typeface="Times New Roman" panose="02020603050405020304" pitchFamily="18" charset="0"/>
                <a:cs typeface="Calibri" panose="020F0502020204030204" pitchFamily="34" charset="0"/>
              </a:rPr>
              <a:t> and </a:t>
            </a:r>
            <a:r>
              <a:rPr lang="en-US" sz="1200" b="1" i="1" dirty="0">
                <a:latin typeface="Calibri" panose="020F0502020204030204" pitchFamily="34" charset="0"/>
                <a:ea typeface="Times New Roman" panose="02020603050405020304" pitchFamily="18" charset="0"/>
                <a:cs typeface="Calibri" panose="020F0502020204030204" pitchFamily="34" charset="0"/>
              </a:rPr>
              <a:t>Il17a</a:t>
            </a:r>
            <a:r>
              <a:rPr lang="en-US" sz="1200" b="1" dirty="0">
                <a:latin typeface="Calibri" panose="020F0502020204030204" pitchFamily="34" charset="0"/>
                <a:ea typeface="Times New Roman" panose="02020603050405020304" pitchFamily="18" charset="0"/>
                <a:cs typeface="Calibri" panose="020F0502020204030204" pitchFamily="34" charset="0"/>
              </a:rPr>
              <a:t> gene expression </a:t>
            </a:r>
            <a:r>
              <a:rPr lang="en-US" sz="1200" b="1" dirty="0">
                <a:latin typeface="Calibri" panose="020F0502020204030204" pitchFamily="34" charset="0"/>
                <a:ea typeface="Times New Roman" panose="02020603050405020304" pitchFamily="18" charset="0"/>
                <a:cs typeface="Arial" panose="020B0604020202020204" pitchFamily="34" charset="0"/>
              </a:rPr>
              <a:t>in the skin of the</a:t>
            </a:r>
            <a:r>
              <a:rPr lang="en-US" sz="1200" b="1" dirty="0">
                <a:highlight>
                  <a:srgbClr val="FF00FF"/>
                </a:highlight>
                <a:latin typeface="Calibri" panose="020F0502020204030204" pitchFamily="34" charset="0"/>
                <a:ea typeface="Times New Roman" panose="02020603050405020304" pitchFamily="18" charset="0"/>
                <a:cs typeface="Arial" panose="020B0604020202020204" pitchFamily="34" charset="0"/>
              </a:rPr>
              <a:t> </a:t>
            </a:r>
            <a:r>
              <a:rPr lang="en-US" sz="1200" b="1" dirty="0">
                <a:latin typeface="Calibri" panose="020F0502020204030204" pitchFamily="34" charset="0"/>
                <a:ea typeface="Times New Roman" panose="02020603050405020304" pitchFamily="18" charset="0"/>
                <a:cs typeface="Arial" panose="020B0604020202020204" pitchFamily="34" charset="0"/>
              </a:rPr>
              <a:t>DMBA/TPA treated WT and T-cell-specific FURIN KO mice</a:t>
            </a:r>
            <a:r>
              <a:rPr lang="en-US" sz="1200" dirty="0">
                <a:latin typeface="Calibri" panose="020F0502020204030204" pitchFamily="34" charset="0"/>
                <a:ea typeface="Times New Roman" panose="02020603050405020304" pitchFamily="18" charset="0"/>
                <a:cs typeface="Calibri" panose="020F0502020204030204" pitchFamily="34" charset="0"/>
              </a:rPr>
              <a:t>. The animals were subjected to DMBA/TPA-induced skin carcinogenesis as described in methods. Skin samples were collected from untreated mice and from mice sacrificed at 3 h and 43 h after the 2nd TPA application, and after 17 weeks of treatment (twice weekly) from non-tumorous skin. The skin samples were processed for </a:t>
            </a:r>
            <a:r>
              <a:rPr lang="en-US" sz="1200" dirty="0" err="1">
                <a:latin typeface="Calibri" panose="020F0502020204030204" pitchFamily="34" charset="0"/>
                <a:ea typeface="Times New Roman" panose="02020603050405020304" pitchFamily="18" charset="0"/>
                <a:cs typeface="Calibri" panose="020F0502020204030204" pitchFamily="34" charset="0"/>
              </a:rPr>
              <a:t>qRT</a:t>
            </a:r>
            <a:r>
              <a:rPr lang="en-US" sz="1200" dirty="0">
                <a:latin typeface="Calibri" panose="020F0502020204030204" pitchFamily="34" charset="0"/>
                <a:ea typeface="Times New Roman" panose="02020603050405020304" pitchFamily="18" charset="0"/>
                <a:cs typeface="Calibri" panose="020F0502020204030204" pitchFamily="34" charset="0"/>
              </a:rPr>
              <a:t>-PCR analysis as described in </a:t>
            </a:r>
            <a:r>
              <a:rPr lang="en-US" sz="1200" dirty="0">
                <a:latin typeface="Calibri" panose="020F0502020204030204" pitchFamily="34" charset="0"/>
                <a:ea typeface="Times New Roman" panose="02020603050405020304" pitchFamily="18" charset="0"/>
                <a:cs typeface="Arial" panose="020B0604020202020204" pitchFamily="34" charset="0"/>
              </a:rPr>
              <a:t>supplementary</a:t>
            </a:r>
            <a:r>
              <a:rPr lang="en-US" sz="1200" dirty="0">
                <a:latin typeface="Calibri" panose="020F0502020204030204" pitchFamily="34" charset="0"/>
                <a:ea typeface="Times New Roman" panose="02020603050405020304" pitchFamily="18" charset="0"/>
                <a:cs typeface="Calibri" panose="020F0502020204030204" pitchFamily="34" charset="0"/>
              </a:rPr>
              <a:t> methods. Results are shown as mean ± standard error of the mean. Numbers of mice: untreated n=4 (both genotypes); 3 h and 43 h n=3 (both genotypes); week 17 CD4 WT n=4; week 17 CD4cre KO n=3.</a:t>
            </a:r>
            <a:endParaRPr lang="fi-FI" sz="1200" dirty="0"/>
          </a:p>
        </p:txBody>
      </p:sp>
    </p:spTree>
    <p:extLst>
      <p:ext uri="{BB962C8B-B14F-4D97-AF65-F5344CB8AC3E}">
        <p14:creationId xmlns:p14="http://schemas.microsoft.com/office/powerpoint/2010/main" val="1959889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4251428" y="3538646"/>
            <a:ext cx="1955288" cy="1690070"/>
            <a:chOff x="4035030" y="3983490"/>
            <a:chExt cx="1955288" cy="1690070"/>
          </a:xfrm>
        </p:grpSpPr>
        <p:pic>
          <p:nvPicPr>
            <p:cNvPr id="26" name="Picture 25"/>
            <p:cNvPicPr>
              <a:picLocks noChangeAspect="1"/>
            </p:cNvPicPr>
            <p:nvPr/>
          </p:nvPicPr>
          <p:blipFill>
            <a:blip r:embed="rId2"/>
            <a:stretch>
              <a:fillRect/>
            </a:stretch>
          </p:blipFill>
          <p:spPr>
            <a:xfrm>
              <a:off x="4035030" y="4511739"/>
              <a:ext cx="1955288" cy="1161821"/>
            </a:xfrm>
            <a:prstGeom prst="rect">
              <a:avLst/>
            </a:prstGeom>
          </p:spPr>
        </p:pic>
        <p:cxnSp>
          <p:nvCxnSpPr>
            <p:cNvPr id="360" name="Straight Arrow Connector 359"/>
            <p:cNvCxnSpPr/>
            <p:nvPr/>
          </p:nvCxnSpPr>
          <p:spPr>
            <a:xfrm flipH="1">
              <a:off x="5233696" y="4250339"/>
              <a:ext cx="68580" cy="2214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1" name="TextBox 360"/>
            <p:cNvSpPr txBox="1"/>
            <p:nvPr/>
          </p:nvSpPr>
          <p:spPr>
            <a:xfrm>
              <a:off x="4969528" y="3983490"/>
              <a:ext cx="803425" cy="276999"/>
            </a:xfrm>
            <a:prstGeom prst="rect">
              <a:avLst/>
            </a:prstGeom>
            <a:noFill/>
          </p:spPr>
          <p:txBody>
            <a:bodyPr wrap="none" rtlCol="0">
              <a:spAutoFit/>
            </a:bodyPr>
            <a:lstStyle/>
            <a:p>
              <a:r>
                <a:rPr lang="de-DE" sz="1200" smtClean="0"/>
                <a:t>papilloma</a:t>
              </a:r>
              <a:endParaRPr lang="de-DE" sz="1200" dirty="0" smtClean="0"/>
            </a:p>
          </p:txBody>
        </p:sp>
      </p:grpSp>
      <p:grpSp>
        <p:nvGrpSpPr>
          <p:cNvPr id="32" name="Group 31"/>
          <p:cNvGrpSpPr/>
          <p:nvPr/>
        </p:nvGrpSpPr>
        <p:grpSpPr>
          <a:xfrm>
            <a:off x="361670" y="3018639"/>
            <a:ext cx="2421568" cy="2214281"/>
            <a:chOff x="-45495" y="3463483"/>
            <a:chExt cx="2421568" cy="2214281"/>
          </a:xfrm>
        </p:grpSpPr>
        <p:pic>
          <p:nvPicPr>
            <p:cNvPr id="2" name="Picture 1"/>
            <p:cNvPicPr>
              <a:picLocks noChangeAspect="1"/>
            </p:cNvPicPr>
            <p:nvPr/>
          </p:nvPicPr>
          <p:blipFill>
            <a:blip r:embed="rId3"/>
            <a:stretch>
              <a:fillRect/>
            </a:stretch>
          </p:blipFill>
          <p:spPr>
            <a:xfrm>
              <a:off x="322989" y="4625234"/>
              <a:ext cx="1955288" cy="1052530"/>
            </a:xfrm>
            <a:prstGeom prst="rect">
              <a:avLst/>
            </a:prstGeom>
          </p:spPr>
        </p:pic>
        <p:sp>
          <p:nvSpPr>
            <p:cNvPr id="41" name="TextBox 40"/>
            <p:cNvSpPr txBox="1"/>
            <p:nvPr/>
          </p:nvSpPr>
          <p:spPr>
            <a:xfrm>
              <a:off x="-45495" y="4248974"/>
              <a:ext cx="963469" cy="523220"/>
            </a:xfrm>
            <a:prstGeom prst="rect">
              <a:avLst/>
            </a:prstGeom>
            <a:noFill/>
          </p:spPr>
          <p:txBody>
            <a:bodyPr wrap="none" rtlCol="0">
              <a:spAutoFit/>
            </a:bodyPr>
            <a:lstStyle/>
            <a:p>
              <a:pPr algn="ctr"/>
              <a:r>
                <a:rPr lang="de-DE" sz="1400" b="1" dirty="0" smtClean="0"/>
                <a:t>FURIN </a:t>
              </a:r>
            </a:p>
            <a:p>
              <a:pPr algn="ctr"/>
              <a:r>
                <a:rPr lang="de-DE" sz="1400" b="1" dirty="0" smtClean="0"/>
                <a:t>CD4cre KO</a:t>
              </a:r>
              <a:endParaRPr lang="en-GB" sz="1400" b="1" dirty="0"/>
            </a:p>
          </p:txBody>
        </p:sp>
        <p:cxnSp>
          <p:nvCxnSpPr>
            <p:cNvPr id="269" name="Straight Connector 268"/>
            <p:cNvCxnSpPr/>
            <p:nvPr/>
          </p:nvCxnSpPr>
          <p:spPr>
            <a:xfrm flipH="1">
              <a:off x="1693759" y="4390940"/>
              <a:ext cx="625899" cy="4105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a:off x="811663" y="4454770"/>
              <a:ext cx="585701" cy="3494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71" name="TextBox 270"/>
            <p:cNvSpPr txBox="1"/>
            <p:nvPr/>
          </p:nvSpPr>
          <p:spPr>
            <a:xfrm>
              <a:off x="168748" y="3463483"/>
              <a:ext cx="518091" cy="246221"/>
            </a:xfrm>
            <a:prstGeom prst="rect">
              <a:avLst/>
            </a:prstGeom>
            <a:noFill/>
          </p:spPr>
          <p:txBody>
            <a:bodyPr wrap="none" rtlCol="0">
              <a:spAutoFit/>
            </a:bodyPr>
            <a:lstStyle/>
            <a:p>
              <a:r>
                <a:rPr lang="fi-FI" sz="1000" b="1" dirty="0" smtClean="0"/>
                <a:t>FURIN</a:t>
              </a:r>
              <a:endParaRPr lang="fi-FI" sz="1000" b="1" dirty="0"/>
            </a:p>
          </p:txBody>
        </p:sp>
        <p:grpSp>
          <p:nvGrpSpPr>
            <p:cNvPr id="279" name="Group 278"/>
            <p:cNvGrpSpPr>
              <a:grpSpLocks noChangeAspect="1"/>
            </p:cNvGrpSpPr>
            <p:nvPr/>
          </p:nvGrpSpPr>
          <p:grpSpPr>
            <a:xfrm>
              <a:off x="1333582" y="3556895"/>
              <a:ext cx="1042491" cy="905396"/>
              <a:chOff x="1227227" y="939504"/>
              <a:chExt cx="1097360" cy="953048"/>
            </a:xfrm>
          </p:grpSpPr>
          <p:sp>
            <p:nvSpPr>
              <p:cNvPr id="280" name="Oval 73"/>
              <p:cNvSpPr/>
              <p:nvPr/>
            </p:nvSpPr>
            <p:spPr>
              <a:xfrm>
                <a:off x="1227227" y="939504"/>
                <a:ext cx="1097360" cy="953048"/>
              </a:xfrm>
              <a:custGeom>
                <a:avLst/>
                <a:gdLst>
                  <a:gd name="connsiteX0" fmla="*/ 0 w 1913641"/>
                  <a:gd name="connsiteY0" fmla="*/ 910398 h 1820796"/>
                  <a:gd name="connsiteX1" fmla="*/ 956821 w 1913641"/>
                  <a:gd name="connsiteY1" fmla="*/ 0 h 1820796"/>
                  <a:gd name="connsiteX2" fmla="*/ 1913642 w 1913641"/>
                  <a:gd name="connsiteY2" fmla="*/ 910398 h 1820796"/>
                  <a:gd name="connsiteX3" fmla="*/ 956821 w 1913641"/>
                  <a:gd name="connsiteY3" fmla="*/ 1820796 h 1820796"/>
                  <a:gd name="connsiteX4" fmla="*/ 0 w 1913641"/>
                  <a:gd name="connsiteY4" fmla="*/ 910398 h 1820796"/>
                  <a:gd name="connsiteX0" fmla="*/ 12065 w 1925707"/>
                  <a:gd name="connsiteY0" fmla="*/ 913491 h 1823889"/>
                  <a:gd name="connsiteX1" fmla="*/ 464551 w 1925707"/>
                  <a:gd name="connsiteY1" fmla="*/ 626684 h 1823889"/>
                  <a:gd name="connsiteX2" fmla="*/ 968886 w 1925707"/>
                  <a:gd name="connsiteY2" fmla="*/ 3093 h 1823889"/>
                  <a:gd name="connsiteX3" fmla="*/ 1925707 w 1925707"/>
                  <a:gd name="connsiteY3" fmla="*/ 913491 h 1823889"/>
                  <a:gd name="connsiteX4" fmla="*/ 968886 w 1925707"/>
                  <a:gd name="connsiteY4" fmla="*/ 1823889 h 1823889"/>
                  <a:gd name="connsiteX5" fmla="*/ 12065 w 1925707"/>
                  <a:gd name="connsiteY5" fmla="*/ 913491 h 1823889"/>
                  <a:gd name="connsiteX0" fmla="*/ 12065 w 1926323"/>
                  <a:gd name="connsiteY0" fmla="*/ 923483 h 1833881"/>
                  <a:gd name="connsiteX1" fmla="*/ 464551 w 1926323"/>
                  <a:gd name="connsiteY1" fmla="*/ 636676 h 1833881"/>
                  <a:gd name="connsiteX2" fmla="*/ 968886 w 1926323"/>
                  <a:gd name="connsiteY2" fmla="*/ 13085 h 1833881"/>
                  <a:gd name="connsiteX3" fmla="*/ 1086721 w 1926323"/>
                  <a:gd name="connsiteY3" fmla="*/ 269032 h 1833881"/>
                  <a:gd name="connsiteX4" fmla="*/ 1925707 w 1926323"/>
                  <a:gd name="connsiteY4" fmla="*/ 923483 h 1833881"/>
                  <a:gd name="connsiteX5" fmla="*/ 968886 w 1926323"/>
                  <a:gd name="connsiteY5" fmla="*/ 1833881 h 1833881"/>
                  <a:gd name="connsiteX6" fmla="*/ 12065 w 1926323"/>
                  <a:gd name="connsiteY6" fmla="*/ 923483 h 1833881"/>
                  <a:gd name="connsiteX0" fmla="*/ 12065 w 1926323"/>
                  <a:gd name="connsiteY0" fmla="*/ 830123 h 1740521"/>
                  <a:gd name="connsiteX1" fmla="*/ 464551 w 1926323"/>
                  <a:gd name="connsiteY1" fmla="*/ 543316 h 1740521"/>
                  <a:gd name="connsiteX2" fmla="*/ 714362 w 1926323"/>
                  <a:gd name="connsiteY2" fmla="*/ 23420 h 1740521"/>
                  <a:gd name="connsiteX3" fmla="*/ 1086721 w 1926323"/>
                  <a:gd name="connsiteY3" fmla="*/ 175672 h 1740521"/>
                  <a:gd name="connsiteX4" fmla="*/ 1925707 w 1926323"/>
                  <a:gd name="connsiteY4" fmla="*/ 830123 h 1740521"/>
                  <a:gd name="connsiteX5" fmla="*/ 968886 w 1926323"/>
                  <a:gd name="connsiteY5" fmla="*/ 1740521 h 1740521"/>
                  <a:gd name="connsiteX6" fmla="*/ 12065 w 1926323"/>
                  <a:gd name="connsiteY6" fmla="*/ 830123 h 1740521"/>
                  <a:gd name="connsiteX0" fmla="*/ 12065 w 1932290"/>
                  <a:gd name="connsiteY0" fmla="*/ 864350 h 1774748"/>
                  <a:gd name="connsiteX1" fmla="*/ 464551 w 1932290"/>
                  <a:gd name="connsiteY1" fmla="*/ 577543 h 1774748"/>
                  <a:gd name="connsiteX2" fmla="*/ 714362 w 1932290"/>
                  <a:gd name="connsiteY2" fmla="*/ 57647 h 1774748"/>
                  <a:gd name="connsiteX3" fmla="*/ 1086721 w 1932290"/>
                  <a:gd name="connsiteY3" fmla="*/ 209899 h 1774748"/>
                  <a:gd name="connsiteX4" fmla="*/ 1454366 w 1932290"/>
                  <a:gd name="connsiteY4" fmla="*/ 21363 h 1774748"/>
                  <a:gd name="connsiteX5" fmla="*/ 1925707 w 1932290"/>
                  <a:gd name="connsiteY5" fmla="*/ 864350 h 1774748"/>
                  <a:gd name="connsiteX6" fmla="*/ 968886 w 1932290"/>
                  <a:gd name="connsiteY6" fmla="*/ 1774748 h 1774748"/>
                  <a:gd name="connsiteX7" fmla="*/ 12065 w 1932290"/>
                  <a:gd name="connsiteY7" fmla="*/ 864350 h 1774748"/>
                  <a:gd name="connsiteX0" fmla="*/ 12065 w 1942793"/>
                  <a:gd name="connsiteY0" fmla="*/ 843981 h 1754379"/>
                  <a:gd name="connsiteX1" fmla="*/ 464551 w 1942793"/>
                  <a:gd name="connsiteY1" fmla="*/ 557174 h 1754379"/>
                  <a:gd name="connsiteX2" fmla="*/ 714362 w 1942793"/>
                  <a:gd name="connsiteY2" fmla="*/ 37278 h 1754379"/>
                  <a:gd name="connsiteX3" fmla="*/ 1086721 w 1942793"/>
                  <a:gd name="connsiteY3" fmla="*/ 189530 h 1754379"/>
                  <a:gd name="connsiteX4" fmla="*/ 1454366 w 1942793"/>
                  <a:gd name="connsiteY4" fmla="*/ 994 h 1754379"/>
                  <a:gd name="connsiteX5" fmla="*/ 1388377 w 1942793"/>
                  <a:gd name="connsiteY5" fmla="*/ 538322 h 1754379"/>
                  <a:gd name="connsiteX6" fmla="*/ 1925707 w 1942793"/>
                  <a:gd name="connsiteY6" fmla="*/ 843981 h 1754379"/>
                  <a:gd name="connsiteX7" fmla="*/ 968886 w 1942793"/>
                  <a:gd name="connsiteY7" fmla="*/ 1754379 h 1754379"/>
                  <a:gd name="connsiteX8" fmla="*/ 12065 w 1942793"/>
                  <a:gd name="connsiteY8" fmla="*/ 843981 h 1754379"/>
                  <a:gd name="connsiteX0" fmla="*/ 12065 w 1931642"/>
                  <a:gd name="connsiteY0" fmla="*/ 843981 h 1757048"/>
                  <a:gd name="connsiteX1" fmla="*/ 464551 w 1931642"/>
                  <a:gd name="connsiteY1" fmla="*/ 557174 h 1757048"/>
                  <a:gd name="connsiteX2" fmla="*/ 714362 w 1931642"/>
                  <a:gd name="connsiteY2" fmla="*/ 37278 h 1757048"/>
                  <a:gd name="connsiteX3" fmla="*/ 1086721 w 1931642"/>
                  <a:gd name="connsiteY3" fmla="*/ 189530 h 1757048"/>
                  <a:gd name="connsiteX4" fmla="*/ 1454366 w 1931642"/>
                  <a:gd name="connsiteY4" fmla="*/ 994 h 1757048"/>
                  <a:gd name="connsiteX5" fmla="*/ 1388377 w 1931642"/>
                  <a:gd name="connsiteY5" fmla="*/ 538322 h 1757048"/>
                  <a:gd name="connsiteX6" fmla="*/ 1925707 w 1931642"/>
                  <a:gd name="connsiteY6" fmla="*/ 843981 h 1757048"/>
                  <a:gd name="connsiteX7" fmla="*/ 1397804 w 1931642"/>
                  <a:gd name="connsiteY7" fmla="*/ 1113357 h 1757048"/>
                  <a:gd name="connsiteX8" fmla="*/ 968886 w 1931642"/>
                  <a:gd name="connsiteY8" fmla="*/ 1754379 h 1757048"/>
                  <a:gd name="connsiteX9" fmla="*/ 12065 w 1931642"/>
                  <a:gd name="connsiteY9" fmla="*/ 843981 h 1757048"/>
                  <a:gd name="connsiteX0" fmla="*/ 5779 w 1925356"/>
                  <a:gd name="connsiteY0" fmla="*/ 843981 h 1754876"/>
                  <a:gd name="connsiteX1" fmla="*/ 458265 w 1925356"/>
                  <a:gd name="connsiteY1" fmla="*/ 557174 h 1754876"/>
                  <a:gd name="connsiteX2" fmla="*/ 708076 w 1925356"/>
                  <a:gd name="connsiteY2" fmla="*/ 37278 h 1754876"/>
                  <a:gd name="connsiteX3" fmla="*/ 1080435 w 1925356"/>
                  <a:gd name="connsiteY3" fmla="*/ 189530 h 1754876"/>
                  <a:gd name="connsiteX4" fmla="*/ 1448080 w 1925356"/>
                  <a:gd name="connsiteY4" fmla="*/ 994 h 1754876"/>
                  <a:gd name="connsiteX5" fmla="*/ 1382091 w 1925356"/>
                  <a:gd name="connsiteY5" fmla="*/ 538322 h 1754876"/>
                  <a:gd name="connsiteX6" fmla="*/ 1919421 w 1925356"/>
                  <a:gd name="connsiteY6" fmla="*/ 843981 h 1754876"/>
                  <a:gd name="connsiteX7" fmla="*/ 1391518 w 1925356"/>
                  <a:gd name="connsiteY7" fmla="*/ 1113357 h 1754876"/>
                  <a:gd name="connsiteX8" fmla="*/ 962600 w 1925356"/>
                  <a:gd name="connsiteY8" fmla="*/ 1754379 h 1754876"/>
                  <a:gd name="connsiteX9" fmla="*/ 786515 w 1925356"/>
                  <a:gd name="connsiteY9" fmla="*/ 1213318 h 1754876"/>
                  <a:gd name="connsiteX10" fmla="*/ 5779 w 1925356"/>
                  <a:gd name="connsiteY10" fmla="*/ 843981 h 1754876"/>
                  <a:gd name="connsiteX0" fmla="*/ 5779 w 1777241"/>
                  <a:gd name="connsiteY0" fmla="*/ 843981 h 1754876"/>
                  <a:gd name="connsiteX1" fmla="*/ 458265 w 1777241"/>
                  <a:gd name="connsiteY1" fmla="*/ 557174 h 1754876"/>
                  <a:gd name="connsiteX2" fmla="*/ 708076 w 1777241"/>
                  <a:gd name="connsiteY2" fmla="*/ 37278 h 1754876"/>
                  <a:gd name="connsiteX3" fmla="*/ 1080435 w 1777241"/>
                  <a:gd name="connsiteY3" fmla="*/ 189530 h 1754876"/>
                  <a:gd name="connsiteX4" fmla="*/ 1448080 w 1777241"/>
                  <a:gd name="connsiteY4" fmla="*/ 994 h 1754876"/>
                  <a:gd name="connsiteX5" fmla="*/ 1382091 w 1777241"/>
                  <a:gd name="connsiteY5" fmla="*/ 538322 h 1754876"/>
                  <a:gd name="connsiteX6" fmla="*/ 1768592 w 1777241"/>
                  <a:gd name="connsiteY6" fmla="*/ 881688 h 1754876"/>
                  <a:gd name="connsiteX7" fmla="*/ 1391518 w 1777241"/>
                  <a:gd name="connsiteY7" fmla="*/ 1113357 h 1754876"/>
                  <a:gd name="connsiteX8" fmla="*/ 962600 w 1777241"/>
                  <a:gd name="connsiteY8" fmla="*/ 1754379 h 1754876"/>
                  <a:gd name="connsiteX9" fmla="*/ 786515 w 1777241"/>
                  <a:gd name="connsiteY9" fmla="*/ 1213318 h 1754876"/>
                  <a:gd name="connsiteX10" fmla="*/ 5779 w 1777241"/>
                  <a:gd name="connsiteY10" fmla="*/ 843981 h 1754876"/>
                  <a:gd name="connsiteX0" fmla="*/ 1903 w 1773365"/>
                  <a:gd name="connsiteY0" fmla="*/ 843981 h 1754876"/>
                  <a:gd name="connsiteX1" fmla="*/ 454389 w 1773365"/>
                  <a:gd name="connsiteY1" fmla="*/ 557174 h 1754876"/>
                  <a:gd name="connsiteX2" fmla="*/ 704200 w 1773365"/>
                  <a:gd name="connsiteY2" fmla="*/ 37278 h 1754876"/>
                  <a:gd name="connsiteX3" fmla="*/ 1076559 w 1773365"/>
                  <a:gd name="connsiteY3" fmla="*/ 189530 h 1754876"/>
                  <a:gd name="connsiteX4" fmla="*/ 1444204 w 1773365"/>
                  <a:gd name="connsiteY4" fmla="*/ 994 h 1754876"/>
                  <a:gd name="connsiteX5" fmla="*/ 1378215 w 1773365"/>
                  <a:gd name="connsiteY5" fmla="*/ 538322 h 1754876"/>
                  <a:gd name="connsiteX6" fmla="*/ 1764716 w 1773365"/>
                  <a:gd name="connsiteY6" fmla="*/ 881688 h 1754876"/>
                  <a:gd name="connsiteX7" fmla="*/ 1387642 w 1773365"/>
                  <a:gd name="connsiteY7" fmla="*/ 1113357 h 1754876"/>
                  <a:gd name="connsiteX8" fmla="*/ 958724 w 1773365"/>
                  <a:gd name="connsiteY8" fmla="*/ 1754379 h 1754876"/>
                  <a:gd name="connsiteX9" fmla="*/ 631810 w 1773365"/>
                  <a:gd name="connsiteY9" fmla="*/ 1213318 h 1754876"/>
                  <a:gd name="connsiteX10" fmla="*/ 1903 w 1773365"/>
                  <a:gd name="connsiteY10" fmla="*/ 843981 h 1754876"/>
                  <a:gd name="connsiteX0" fmla="*/ 1903 w 1777761"/>
                  <a:gd name="connsiteY0" fmla="*/ 843981 h 1754478"/>
                  <a:gd name="connsiteX1" fmla="*/ 454389 w 1777761"/>
                  <a:gd name="connsiteY1" fmla="*/ 557174 h 1754478"/>
                  <a:gd name="connsiteX2" fmla="*/ 704200 w 1777761"/>
                  <a:gd name="connsiteY2" fmla="*/ 37278 h 1754478"/>
                  <a:gd name="connsiteX3" fmla="*/ 1076559 w 1777761"/>
                  <a:gd name="connsiteY3" fmla="*/ 189530 h 1754478"/>
                  <a:gd name="connsiteX4" fmla="*/ 1444204 w 1777761"/>
                  <a:gd name="connsiteY4" fmla="*/ 994 h 1754478"/>
                  <a:gd name="connsiteX5" fmla="*/ 1378215 w 1777761"/>
                  <a:gd name="connsiteY5" fmla="*/ 538322 h 1754478"/>
                  <a:gd name="connsiteX6" fmla="*/ 1764716 w 1777761"/>
                  <a:gd name="connsiteY6" fmla="*/ 881688 h 1754478"/>
                  <a:gd name="connsiteX7" fmla="*/ 1500763 w 1777761"/>
                  <a:gd name="connsiteY7" fmla="*/ 1254759 h 1754478"/>
                  <a:gd name="connsiteX8" fmla="*/ 958724 w 1777761"/>
                  <a:gd name="connsiteY8" fmla="*/ 1754379 h 1754478"/>
                  <a:gd name="connsiteX9" fmla="*/ 631810 w 1777761"/>
                  <a:gd name="connsiteY9" fmla="*/ 1213318 h 1754478"/>
                  <a:gd name="connsiteX10" fmla="*/ 1903 w 1777761"/>
                  <a:gd name="connsiteY10" fmla="*/ 843981 h 1754478"/>
                  <a:gd name="connsiteX0" fmla="*/ 1903 w 1775012"/>
                  <a:gd name="connsiteY0" fmla="*/ 843981 h 1764280"/>
                  <a:gd name="connsiteX1" fmla="*/ 454389 w 1775012"/>
                  <a:gd name="connsiteY1" fmla="*/ 557174 h 1764280"/>
                  <a:gd name="connsiteX2" fmla="*/ 704200 w 1775012"/>
                  <a:gd name="connsiteY2" fmla="*/ 37278 h 1764280"/>
                  <a:gd name="connsiteX3" fmla="*/ 1076559 w 1775012"/>
                  <a:gd name="connsiteY3" fmla="*/ 189530 h 1764280"/>
                  <a:gd name="connsiteX4" fmla="*/ 1444204 w 1775012"/>
                  <a:gd name="connsiteY4" fmla="*/ 994 h 1764280"/>
                  <a:gd name="connsiteX5" fmla="*/ 1378215 w 1775012"/>
                  <a:gd name="connsiteY5" fmla="*/ 538322 h 1764280"/>
                  <a:gd name="connsiteX6" fmla="*/ 1764716 w 1775012"/>
                  <a:gd name="connsiteY6" fmla="*/ 881688 h 1764280"/>
                  <a:gd name="connsiteX7" fmla="*/ 1500763 w 1775012"/>
                  <a:gd name="connsiteY7" fmla="*/ 1254759 h 1764280"/>
                  <a:gd name="connsiteX8" fmla="*/ 1163356 w 1775012"/>
                  <a:gd name="connsiteY8" fmla="*/ 1540724 h 1764280"/>
                  <a:gd name="connsiteX9" fmla="*/ 958724 w 1775012"/>
                  <a:gd name="connsiteY9" fmla="*/ 1754379 h 1764280"/>
                  <a:gd name="connsiteX10" fmla="*/ 631810 w 1775012"/>
                  <a:gd name="connsiteY10" fmla="*/ 1213318 h 1764280"/>
                  <a:gd name="connsiteX11" fmla="*/ 1903 w 1775012"/>
                  <a:gd name="connsiteY11" fmla="*/ 843981 h 1764280"/>
                  <a:gd name="connsiteX0" fmla="*/ 1903 w 1776173"/>
                  <a:gd name="connsiteY0" fmla="*/ 843981 h 1764280"/>
                  <a:gd name="connsiteX1" fmla="*/ 454389 w 1776173"/>
                  <a:gd name="connsiteY1" fmla="*/ 557174 h 1764280"/>
                  <a:gd name="connsiteX2" fmla="*/ 704200 w 1776173"/>
                  <a:gd name="connsiteY2" fmla="*/ 37278 h 1764280"/>
                  <a:gd name="connsiteX3" fmla="*/ 1076559 w 1776173"/>
                  <a:gd name="connsiteY3" fmla="*/ 189530 h 1764280"/>
                  <a:gd name="connsiteX4" fmla="*/ 1444204 w 1776173"/>
                  <a:gd name="connsiteY4" fmla="*/ 994 h 1764280"/>
                  <a:gd name="connsiteX5" fmla="*/ 1378215 w 1776173"/>
                  <a:gd name="connsiteY5" fmla="*/ 538322 h 1764280"/>
                  <a:gd name="connsiteX6" fmla="*/ 1764716 w 1776173"/>
                  <a:gd name="connsiteY6" fmla="*/ 881688 h 1764280"/>
                  <a:gd name="connsiteX7" fmla="*/ 1529044 w 1776173"/>
                  <a:gd name="connsiteY7" fmla="*/ 1415015 h 1764280"/>
                  <a:gd name="connsiteX8" fmla="*/ 1163356 w 1776173"/>
                  <a:gd name="connsiteY8" fmla="*/ 1540724 h 1764280"/>
                  <a:gd name="connsiteX9" fmla="*/ 958724 w 1776173"/>
                  <a:gd name="connsiteY9" fmla="*/ 1754379 h 1764280"/>
                  <a:gd name="connsiteX10" fmla="*/ 631810 w 1776173"/>
                  <a:gd name="connsiteY10" fmla="*/ 1213318 h 1764280"/>
                  <a:gd name="connsiteX11" fmla="*/ 1903 w 1776173"/>
                  <a:gd name="connsiteY11" fmla="*/ 843981 h 1764280"/>
                  <a:gd name="connsiteX0" fmla="*/ 1903 w 1773852"/>
                  <a:gd name="connsiteY0" fmla="*/ 843981 h 1764280"/>
                  <a:gd name="connsiteX1" fmla="*/ 454389 w 1773852"/>
                  <a:gd name="connsiteY1" fmla="*/ 557174 h 1764280"/>
                  <a:gd name="connsiteX2" fmla="*/ 704200 w 1773852"/>
                  <a:gd name="connsiteY2" fmla="*/ 37278 h 1764280"/>
                  <a:gd name="connsiteX3" fmla="*/ 1076559 w 1773852"/>
                  <a:gd name="connsiteY3" fmla="*/ 189530 h 1764280"/>
                  <a:gd name="connsiteX4" fmla="*/ 1444204 w 1773852"/>
                  <a:gd name="connsiteY4" fmla="*/ 994 h 1764280"/>
                  <a:gd name="connsiteX5" fmla="*/ 1378215 w 1773852"/>
                  <a:gd name="connsiteY5" fmla="*/ 538322 h 1764280"/>
                  <a:gd name="connsiteX6" fmla="*/ 1764716 w 1773852"/>
                  <a:gd name="connsiteY6" fmla="*/ 881688 h 1764280"/>
                  <a:gd name="connsiteX7" fmla="*/ 1529044 w 1773852"/>
                  <a:gd name="connsiteY7" fmla="*/ 1415015 h 1764280"/>
                  <a:gd name="connsiteX8" fmla="*/ 1163356 w 1773852"/>
                  <a:gd name="connsiteY8" fmla="*/ 1540724 h 1764280"/>
                  <a:gd name="connsiteX9" fmla="*/ 958724 w 1773852"/>
                  <a:gd name="connsiteY9" fmla="*/ 1754379 h 1764280"/>
                  <a:gd name="connsiteX10" fmla="*/ 631810 w 1773852"/>
                  <a:gd name="connsiteY10" fmla="*/ 1213318 h 1764280"/>
                  <a:gd name="connsiteX11" fmla="*/ 1903 w 1773852"/>
                  <a:gd name="connsiteY11" fmla="*/ 843981 h 1764280"/>
                  <a:gd name="connsiteX0" fmla="*/ 1903 w 1856727"/>
                  <a:gd name="connsiteY0" fmla="*/ 843981 h 1764280"/>
                  <a:gd name="connsiteX1" fmla="*/ 454389 w 1856727"/>
                  <a:gd name="connsiteY1" fmla="*/ 557174 h 1764280"/>
                  <a:gd name="connsiteX2" fmla="*/ 704200 w 1856727"/>
                  <a:gd name="connsiteY2" fmla="*/ 37278 h 1764280"/>
                  <a:gd name="connsiteX3" fmla="*/ 1076559 w 1856727"/>
                  <a:gd name="connsiteY3" fmla="*/ 189530 h 1764280"/>
                  <a:gd name="connsiteX4" fmla="*/ 1444204 w 1856727"/>
                  <a:gd name="connsiteY4" fmla="*/ 994 h 1764280"/>
                  <a:gd name="connsiteX5" fmla="*/ 1378215 w 1856727"/>
                  <a:gd name="connsiteY5" fmla="*/ 538322 h 1764280"/>
                  <a:gd name="connsiteX6" fmla="*/ 1849557 w 1856727"/>
                  <a:gd name="connsiteY6" fmla="*/ 796847 h 1764280"/>
                  <a:gd name="connsiteX7" fmla="*/ 1529044 w 1856727"/>
                  <a:gd name="connsiteY7" fmla="*/ 1415015 h 1764280"/>
                  <a:gd name="connsiteX8" fmla="*/ 1163356 w 1856727"/>
                  <a:gd name="connsiteY8" fmla="*/ 1540724 h 1764280"/>
                  <a:gd name="connsiteX9" fmla="*/ 958724 w 1856727"/>
                  <a:gd name="connsiteY9" fmla="*/ 1754379 h 1764280"/>
                  <a:gd name="connsiteX10" fmla="*/ 631810 w 1856727"/>
                  <a:gd name="connsiteY10" fmla="*/ 1213318 h 1764280"/>
                  <a:gd name="connsiteX11" fmla="*/ 1903 w 1856727"/>
                  <a:gd name="connsiteY11" fmla="*/ 843981 h 1764280"/>
                  <a:gd name="connsiteX0" fmla="*/ 1903 w 1856727"/>
                  <a:gd name="connsiteY0" fmla="*/ 843981 h 1764280"/>
                  <a:gd name="connsiteX1" fmla="*/ 454389 w 1856727"/>
                  <a:gd name="connsiteY1" fmla="*/ 557174 h 1764280"/>
                  <a:gd name="connsiteX2" fmla="*/ 704200 w 1856727"/>
                  <a:gd name="connsiteY2" fmla="*/ 37278 h 1764280"/>
                  <a:gd name="connsiteX3" fmla="*/ 1076559 w 1856727"/>
                  <a:gd name="connsiteY3" fmla="*/ 189530 h 1764280"/>
                  <a:gd name="connsiteX4" fmla="*/ 1444204 w 1856727"/>
                  <a:gd name="connsiteY4" fmla="*/ 994 h 1764280"/>
                  <a:gd name="connsiteX5" fmla="*/ 1415922 w 1856727"/>
                  <a:gd name="connsiteY5" fmla="*/ 528896 h 1764280"/>
                  <a:gd name="connsiteX6" fmla="*/ 1849557 w 1856727"/>
                  <a:gd name="connsiteY6" fmla="*/ 796847 h 1764280"/>
                  <a:gd name="connsiteX7" fmla="*/ 1529044 w 1856727"/>
                  <a:gd name="connsiteY7" fmla="*/ 1415015 h 1764280"/>
                  <a:gd name="connsiteX8" fmla="*/ 1163356 w 1856727"/>
                  <a:gd name="connsiteY8" fmla="*/ 1540724 h 1764280"/>
                  <a:gd name="connsiteX9" fmla="*/ 958724 w 1856727"/>
                  <a:gd name="connsiteY9" fmla="*/ 1754379 h 1764280"/>
                  <a:gd name="connsiteX10" fmla="*/ 631810 w 1856727"/>
                  <a:gd name="connsiteY10" fmla="*/ 1213318 h 1764280"/>
                  <a:gd name="connsiteX11" fmla="*/ 1903 w 1856727"/>
                  <a:gd name="connsiteY11" fmla="*/ 843981 h 1764280"/>
                  <a:gd name="connsiteX0" fmla="*/ 3364 w 1858188"/>
                  <a:gd name="connsiteY0" fmla="*/ 843981 h 1764280"/>
                  <a:gd name="connsiteX1" fmla="*/ 455850 w 1858188"/>
                  <a:gd name="connsiteY1" fmla="*/ 557174 h 1764280"/>
                  <a:gd name="connsiteX2" fmla="*/ 705661 w 1858188"/>
                  <a:gd name="connsiteY2" fmla="*/ 37278 h 1764280"/>
                  <a:gd name="connsiteX3" fmla="*/ 1078020 w 1858188"/>
                  <a:gd name="connsiteY3" fmla="*/ 189530 h 1764280"/>
                  <a:gd name="connsiteX4" fmla="*/ 1445665 w 1858188"/>
                  <a:gd name="connsiteY4" fmla="*/ 994 h 1764280"/>
                  <a:gd name="connsiteX5" fmla="*/ 1417383 w 1858188"/>
                  <a:gd name="connsiteY5" fmla="*/ 528896 h 1764280"/>
                  <a:gd name="connsiteX6" fmla="*/ 1851018 w 1858188"/>
                  <a:gd name="connsiteY6" fmla="*/ 796847 h 1764280"/>
                  <a:gd name="connsiteX7" fmla="*/ 1530505 w 1858188"/>
                  <a:gd name="connsiteY7" fmla="*/ 1415015 h 1764280"/>
                  <a:gd name="connsiteX8" fmla="*/ 1164817 w 1858188"/>
                  <a:gd name="connsiteY8" fmla="*/ 1540724 h 1764280"/>
                  <a:gd name="connsiteX9" fmla="*/ 960185 w 1858188"/>
                  <a:gd name="connsiteY9" fmla="*/ 1754379 h 1764280"/>
                  <a:gd name="connsiteX10" fmla="*/ 633271 w 1858188"/>
                  <a:gd name="connsiteY10" fmla="*/ 1213318 h 1764280"/>
                  <a:gd name="connsiteX11" fmla="*/ 269270 w 1858188"/>
                  <a:gd name="connsiteY11" fmla="*/ 1086663 h 1764280"/>
                  <a:gd name="connsiteX12" fmla="*/ 3364 w 1858188"/>
                  <a:gd name="connsiteY12" fmla="*/ 843981 h 1764280"/>
                  <a:gd name="connsiteX0" fmla="*/ 3364 w 1858188"/>
                  <a:gd name="connsiteY0" fmla="*/ 843981 h 1758428"/>
                  <a:gd name="connsiteX1" fmla="*/ 455850 w 1858188"/>
                  <a:gd name="connsiteY1" fmla="*/ 557174 h 1758428"/>
                  <a:gd name="connsiteX2" fmla="*/ 705661 w 1858188"/>
                  <a:gd name="connsiteY2" fmla="*/ 37278 h 1758428"/>
                  <a:gd name="connsiteX3" fmla="*/ 1078020 w 1858188"/>
                  <a:gd name="connsiteY3" fmla="*/ 189530 h 1758428"/>
                  <a:gd name="connsiteX4" fmla="*/ 1445665 w 1858188"/>
                  <a:gd name="connsiteY4" fmla="*/ 994 h 1758428"/>
                  <a:gd name="connsiteX5" fmla="*/ 1417383 w 1858188"/>
                  <a:gd name="connsiteY5" fmla="*/ 528896 h 1758428"/>
                  <a:gd name="connsiteX6" fmla="*/ 1851018 w 1858188"/>
                  <a:gd name="connsiteY6" fmla="*/ 796847 h 1758428"/>
                  <a:gd name="connsiteX7" fmla="*/ 1530505 w 1858188"/>
                  <a:gd name="connsiteY7" fmla="*/ 1415015 h 1758428"/>
                  <a:gd name="connsiteX8" fmla="*/ 1164817 w 1858188"/>
                  <a:gd name="connsiteY8" fmla="*/ 1540724 h 1758428"/>
                  <a:gd name="connsiteX9" fmla="*/ 960185 w 1858188"/>
                  <a:gd name="connsiteY9" fmla="*/ 1754379 h 1758428"/>
                  <a:gd name="connsiteX10" fmla="*/ 797171 w 1858188"/>
                  <a:gd name="connsiteY10" fmla="*/ 1350614 h 1758428"/>
                  <a:gd name="connsiteX11" fmla="*/ 633271 w 1858188"/>
                  <a:gd name="connsiteY11" fmla="*/ 1213318 h 1758428"/>
                  <a:gd name="connsiteX12" fmla="*/ 269270 w 1858188"/>
                  <a:gd name="connsiteY12" fmla="*/ 1086663 h 1758428"/>
                  <a:gd name="connsiteX13" fmla="*/ 3364 w 1858188"/>
                  <a:gd name="connsiteY13" fmla="*/ 843981 h 1758428"/>
                  <a:gd name="connsiteX0" fmla="*/ 8736 w 1863560"/>
                  <a:gd name="connsiteY0" fmla="*/ 843981 h 1758428"/>
                  <a:gd name="connsiteX1" fmla="*/ 602624 w 1863560"/>
                  <a:gd name="connsiteY1" fmla="*/ 566601 h 1758428"/>
                  <a:gd name="connsiteX2" fmla="*/ 711033 w 1863560"/>
                  <a:gd name="connsiteY2" fmla="*/ 37278 h 1758428"/>
                  <a:gd name="connsiteX3" fmla="*/ 1083392 w 1863560"/>
                  <a:gd name="connsiteY3" fmla="*/ 189530 h 1758428"/>
                  <a:gd name="connsiteX4" fmla="*/ 1451037 w 1863560"/>
                  <a:gd name="connsiteY4" fmla="*/ 994 h 1758428"/>
                  <a:gd name="connsiteX5" fmla="*/ 1422755 w 1863560"/>
                  <a:gd name="connsiteY5" fmla="*/ 528896 h 1758428"/>
                  <a:gd name="connsiteX6" fmla="*/ 1856390 w 1863560"/>
                  <a:gd name="connsiteY6" fmla="*/ 796847 h 1758428"/>
                  <a:gd name="connsiteX7" fmla="*/ 1535877 w 1863560"/>
                  <a:gd name="connsiteY7" fmla="*/ 1415015 h 1758428"/>
                  <a:gd name="connsiteX8" fmla="*/ 1170189 w 1863560"/>
                  <a:gd name="connsiteY8" fmla="*/ 1540724 h 1758428"/>
                  <a:gd name="connsiteX9" fmla="*/ 965557 w 1863560"/>
                  <a:gd name="connsiteY9" fmla="*/ 1754379 h 1758428"/>
                  <a:gd name="connsiteX10" fmla="*/ 802543 w 1863560"/>
                  <a:gd name="connsiteY10" fmla="*/ 1350614 h 1758428"/>
                  <a:gd name="connsiteX11" fmla="*/ 638643 w 1863560"/>
                  <a:gd name="connsiteY11" fmla="*/ 1213318 h 1758428"/>
                  <a:gd name="connsiteX12" fmla="*/ 274642 w 1863560"/>
                  <a:gd name="connsiteY12" fmla="*/ 1086663 h 1758428"/>
                  <a:gd name="connsiteX13" fmla="*/ 8736 w 1863560"/>
                  <a:gd name="connsiteY13" fmla="*/ 843981 h 1758428"/>
                  <a:gd name="connsiteX0" fmla="*/ 6390 w 1861214"/>
                  <a:gd name="connsiteY0" fmla="*/ 843981 h 1758428"/>
                  <a:gd name="connsiteX1" fmla="*/ 543717 w 1861214"/>
                  <a:gd name="connsiteY1" fmla="*/ 557174 h 1758428"/>
                  <a:gd name="connsiteX2" fmla="*/ 708687 w 1861214"/>
                  <a:gd name="connsiteY2" fmla="*/ 37278 h 1758428"/>
                  <a:gd name="connsiteX3" fmla="*/ 1081046 w 1861214"/>
                  <a:gd name="connsiteY3" fmla="*/ 189530 h 1758428"/>
                  <a:gd name="connsiteX4" fmla="*/ 1448691 w 1861214"/>
                  <a:gd name="connsiteY4" fmla="*/ 994 h 1758428"/>
                  <a:gd name="connsiteX5" fmla="*/ 1420409 w 1861214"/>
                  <a:gd name="connsiteY5" fmla="*/ 528896 h 1758428"/>
                  <a:gd name="connsiteX6" fmla="*/ 1854044 w 1861214"/>
                  <a:gd name="connsiteY6" fmla="*/ 796847 h 1758428"/>
                  <a:gd name="connsiteX7" fmla="*/ 1533531 w 1861214"/>
                  <a:gd name="connsiteY7" fmla="*/ 1415015 h 1758428"/>
                  <a:gd name="connsiteX8" fmla="*/ 1167843 w 1861214"/>
                  <a:gd name="connsiteY8" fmla="*/ 1540724 h 1758428"/>
                  <a:gd name="connsiteX9" fmla="*/ 963211 w 1861214"/>
                  <a:gd name="connsiteY9" fmla="*/ 1754379 h 1758428"/>
                  <a:gd name="connsiteX10" fmla="*/ 800197 w 1861214"/>
                  <a:gd name="connsiteY10" fmla="*/ 1350614 h 1758428"/>
                  <a:gd name="connsiteX11" fmla="*/ 636297 w 1861214"/>
                  <a:gd name="connsiteY11" fmla="*/ 1213318 h 1758428"/>
                  <a:gd name="connsiteX12" fmla="*/ 272296 w 1861214"/>
                  <a:gd name="connsiteY12" fmla="*/ 1086663 h 1758428"/>
                  <a:gd name="connsiteX13" fmla="*/ 6390 w 1861214"/>
                  <a:gd name="connsiteY13" fmla="*/ 843981 h 1758428"/>
                  <a:gd name="connsiteX0" fmla="*/ 15265 w 1870089"/>
                  <a:gd name="connsiteY0" fmla="*/ 843981 h 1758428"/>
                  <a:gd name="connsiteX1" fmla="*/ 552592 w 1870089"/>
                  <a:gd name="connsiteY1" fmla="*/ 557174 h 1758428"/>
                  <a:gd name="connsiteX2" fmla="*/ 717562 w 1870089"/>
                  <a:gd name="connsiteY2" fmla="*/ 37278 h 1758428"/>
                  <a:gd name="connsiteX3" fmla="*/ 1089921 w 1870089"/>
                  <a:gd name="connsiteY3" fmla="*/ 189530 h 1758428"/>
                  <a:gd name="connsiteX4" fmla="*/ 1457566 w 1870089"/>
                  <a:gd name="connsiteY4" fmla="*/ 994 h 1758428"/>
                  <a:gd name="connsiteX5" fmla="*/ 1429284 w 1870089"/>
                  <a:gd name="connsiteY5" fmla="*/ 528896 h 1758428"/>
                  <a:gd name="connsiteX6" fmla="*/ 1862919 w 1870089"/>
                  <a:gd name="connsiteY6" fmla="*/ 796847 h 1758428"/>
                  <a:gd name="connsiteX7" fmla="*/ 1542406 w 1870089"/>
                  <a:gd name="connsiteY7" fmla="*/ 1415015 h 1758428"/>
                  <a:gd name="connsiteX8" fmla="*/ 1176718 w 1870089"/>
                  <a:gd name="connsiteY8" fmla="*/ 1540724 h 1758428"/>
                  <a:gd name="connsiteX9" fmla="*/ 972086 w 1870089"/>
                  <a:gd name="connsiteY9" fmla="*/ 1754379 h 1758428"/>
                  <a:gd name="connsiteX10" fmla="*/ 809072 w 1870089"/>
                  <a:gd name="connsiteY10" fmla="*/ 1350614 h 1758428"/>
                  <a:gd name="connsiteX11" fmla="*/ 645172 w 1870089"/>
                  <a:gd name="connsiteY11" fmla="*/ 1213318 h 1758428"/>
                  <a:gd name="connsiteX12" fmla="*/ 281171 w 1870089"/>
                  <a:gd name="connsiteY12" fmla="*/ 1086663 h 1758428"/>
                  <a:gd name="connsiteX13" fmla="*/ 158623 w 1870089"/>
                  <a:gd name="connsiteY13" fmla="*/ 1077236 h 1758428"/>
                  <a:gd name="connsiteX14" fmla="*/ 15265 w 1870089"/>
                  <a:gd name="connsiteY14" fmla="*/ 843981 h 1758428"/>
                  <a:gd name="connsiteX0" fmla="*/ 37131 w 1759979"/>
                  <a:gd name="connsiteY0" fmla="*/ 806274 h 1758428"/>
                  <a:gd name="connsiteX1" fmla="*/ 442482 w 1759979"/>
                  <a:gd name="connsiteY1" fmla="*/ 557174 h 1758428"/>
                  <a:gd name="connsiteX2" fmla="*/ 607452 w 1759979"/>
                  <a:gd name="connsiteY2" fmla="*/ 37278 h 1758428"/>
                  <a:gd name="connsiteX3" fmla="*/ 979811 w 1759979"/>
                  <a:gd name="connsiteY3" fmla="*/ 189530 h 1758428"/>
                  <a:gd name="connsiteX4" fmla="*/ 1347456 w 1759979"/>
                  <a:gd name="connsiteY4" fmla="*/ 994 h 1758428"/>
                  <a:gd name="connsiteX5" fmla="*/ 1319174 w 1759979"/>
                  <a:gd name="connsiteY5" fmla="*/ 528896 h 1758428"/>
                  <a:gd name="connsiteX6" fmla="*/ 1752809 w 1759979"/>
                  <a:gd name="connsiteY6" fmla="*/ 796847 h 1758428"/>
                  <a:gd name="connsiteX7" fmla="*/ 1432296 w 1759979"/>
                  <a:gd name="connsiteY7" fmla="*/ 1415015 h 1758428"/>
                  <a:gd name="connsiteX8" fmla="*/ 1066608 w 1759979"/>
                  <a:gd name="connsiteY8" fmla="*/ 1540724 h 1758428"/>
                  <a:gd name="connsiteX9" fmla="*/ 861976 w 1759979"/>
                  <a:gd name="connsiteY9" fmla="*/ 1754379 h 1758428"/>
                  <a:gd name="connsiteX10" fmla="*/ 698962 w 1759979"/>
                  <a:gd name="connsiteY10" fmla="*/ 1350614 h 1758428"/>
                  <a:gd name="connsiteX11" fmla="*/ 535062 w 1759979"/>
                  <a:gd name="connsiteY11" fmla="*/ 1213318 h 1758428"/>
                  <a:gd name="connsiteX12" fmla="*/ 171061 w 1759979"/>
                  <a:gd name="connsiteY12" fmla="*/ 1086663 h 1758428"/>
                  <a:gd name="connsiteX13" fmla="*/ 48513 w 1759979"/>
                  <a:gd name="connsiteY13" fmla="*/ 1077236 h 1758428"/>
                  <a:gd name="connsiteX14" fmla="*/ 37131 w 1759979"/>
                  <a:gd name="connsiteY14" fmla="*/ 806274 h 1758428"/>
                  <a:gd name="connsiteX0" fmla="*/ 37131 w 1759979"/>
                  <a:gd name="connsiteY0" fmla="*/ 806274 h 1758428"/>
                  <a:gd name="connsiteX1" fmla="*/ 442482 w 1759979"/>
                  <a:gd name="connsiteY1" fmla="*/ 557174 h 1758428"/>
                  <a:gd name="connsiteX2" fmla="*/ 607452 w 1759979"/>
                  <a:gd name="connsiteY2" fmla="*/ 37278 h 1758428"/>
                  <a:gd name="connsiteX3" fmla="*/ 979811 w 1759979"/>
                  <a:gd name="connsiteY3" fmla="*/ 189530 h 1758428"/>
                  <a:gd name="connsiteX4" fmla="*/ 1347456 w 1759979"/>
                  <a:gd name="connsiteY4" fmla="*/ 994 h 1758428"/>
                  <a:gd name="connsiteX5" fmla="*/ 1319174 w 1759979"/>
                  <a:gd name="connsiteY5" fmla="*/ 528896 h 1758428"/>
                  <a:gd name="connsiteX6" fmla="*/ 1752809 w 1759979"/>
                  <a:gd name="connsiteY6" fmla="*/ 796847 h 1758428"/>
                  <a:gd name="connsiteX7" fmla="*/ 1432296 w 1759979"/>
                  <a:gd name="connsiteY7" fmla="*/ 1415015 h 1758428"/>
                  <a:gd name="connsiteX8" fmla="*/ 1066608 w 1759979"/>
                  <a:gd name="connsiteY8" fmla="*/ 1540724 h 1758428"/>
                  <a:gd name="connsiteX9" fmla="*/ 861976 w 1759979"/>
                  <a:gd name="connsiteY9" fmla="*/ 1754379 h 1758428"/>
                  <a:gd name="connsiteX10" fmla="*/ 698962 w 1759979"/>
                  <a:gd name="connsiteY10" fmla="*/ 1350614 h 1758428"/>
                  <a:gd name="connsiteX11" fmla="*/ 535062 w 1759979"/>
                  <a:gd name="connsiteY11" fmla="*/ 1213318 h 1758428"/>
                  <a:gd name="connsiteX12" fmla="*/ 180487 w 1759979"/>
                  <a:gd name="connsiteY12" fmla="*/ 1171505 h 1758428"/>
                  <a:gd name="connsiteX13" fmla="*/ 48513 w 1759979"/>
                  <a:gd name="connsiteY13" fmla="*/ 1077236 h 1758428"/>
                  <a:gd name="connsiteX14" fmla="*/ 37131 w 1759979"/>
                  <a:gd name="connsiteY14" fmla="*/ 806274 h 1758428"/>
                  <a:gd name="connsiteX0" fmla="*/ 37131 w 1764876"/>
                  <a:gd name="connsiteY0" fmla="*/ 806274 h 1758428"/>
                  <a:gd name="connsiteX1" fmla="*/ 442482 w 1764876"/>
                  <a:gd name="connsiteY1" fmla="*/ 557174 h 1758428"/>
                  <a:gd name="connsiteX2" fmla="*/ 607452 w 1764876"/>
                  <a:gd name="connsiteY2" fmla="*/ 37278 h 1758428"/>
                  <a:gd name="connsiteX3" fmla="*/ 979811 w 1764876"/>
                  <a:gd name="connsiteY3" fmla="*/ 189530 h 1758428"/>
                  <a:gd name="connsiteX4" fmla="*/ 1347456 w 1764876"/>
                  <a:gd name="connsiteY4" fmla="*/ 994 h 1758428"/>
                  <a:gd name="connsiteX5" fmla="*/ 1319174 w 1764876"/>
                  <a:gd name="connsiteY5" fmla="*/ 528896 h 1758428"/>
                  <a:gd name="connsiteX6" fmla="*/ 1752809 w 1764876"/>
                  <a:gd name="connsiteY6" fmla="*/ 796847 h 1758428"/>
                  <a:gd name="connsiteX7" fmla="*/ 1592551 w 1764876"/>
                  <a:gd name="connsiteY7" fmla="*/ 1499857 h 1758428"/>
                  <a:gd name="connsiteX8" fmla="*/ 1066608 w 1764876"/>
                  <a:gd name="connsiteY8" fmla="*/ 1540724 h 1758428"/>
                  <a:gd name="connsiteX9" fmla="*/ 861976 w 1764876"/>
                  <a:gd name="connsiteY9" fmla="*/ 1754379 h 1758428"/>
                  <a:gd name="connsiteX10" fmla="*/ 698962 w 1764876"/>
                  <a:gd name="connsiteY10" fmla="*/ 1350614 h 1758428"/>
                  <a:gd name="connsiteX11" fmla="*/ 535062 w 1764876"/>
                  <a:gd name="connsiteY11" fmla="*/ 1213318 h 1758428"/>
                  <a:gd name="connsiteX12" fmla="*/ 180487 w 1764876"/>
                  <a:gd name="connsiteY12" fmla="*/ 1171505 h 1758428"/>
                  <a:gd name="connsiteX13" fmla="*/ 48513 w 1764876"/>
                  <a:gd name="connsiteY13" fmla="*/ 1077236 h 1758428"/>
                  <a:gd name="connsiteX14" fmla="*/ 37131 w 1764876"/>
                  <a:gd name="connsiteY14" fmla="*/ 806274 h 1758428"/>
                  <a:gd name="connsiteX0" fmla="*/ 37131 w 1764404"/>
                  <a:gd name="connsiteY0" fmla="*/ 806274 h 1758428"/>
                  <a:gd name="connsiteX1" fmla="*/ 442482 w 1764404"/>
                  <a:gd name="connsiteY1" fmla="*/ 557174 h 1758428"/>
                  <a:gd name="connsiteX2" fmla="*/ 607452 w 1764404"/>
                  <a:gd name="connsiteY2" fmla="*/ 37278 h 1758428"/>
                  <a:gd name="connsiteX3" fmla="*/ 979811 w 1764404"/>
                  <a:gd name="connsiteY3" fmla="*/ 189530 h 1758428"/>
                  <a:gd name="connsiteX4" fmla="*/ 1347456 w 1764404"/>
                  <a:gd name="connsiteY4" fmla="*/ 994 h 1758428"/>
                  <a:gd name="connsiteX5" fmla="*/ 1319174 w 1764404"/>
                  <a:gd name="connsiteY5" fmla="*/ 528896 h 1758428"/>
                  <a:gd name="connsiteX6" fmla="*/ 1752809 w 1764404"/>
                  <a:gd name="connsiteY6" fmla="*/ 796847 h 1758428"/>
                  <a:gd name="connsiteX7" fmla="*/ 1585082 w 1764404"/>
                  <a:gd name="connsiteY7" fmla="*/ 1162078 h 1758428"/>
                  <a:gd name="connsiteX8" fmla="*/ 1592551 w 1764404"/>
                  <a:gd name="connsiteY8" fmla="*/ 1499857 h 1758428"/>
                  <a:gd name="connsiteX9" fmla="*/ 1066608 w 1764404"/>
                  <a:gd name="connsiteY9" fmla="*/ 1540724 h 1758428"/>
                  <a:gd name="connsiteX10" fmla="*/ 861976 w 1764404"/>
                  <a:gd name="connsiteY10" fmla="*/ 1754379 h 1758428"/>
                  <a:gd name="connsiteX11" fmla="*/ 698962 w 1764404"/>
                  <a:gd name="connsiteY11" fmla="*/ 1350614 h 1758428"/>
                  <a:gd name="connsiteX12" fmla="*/ 535062 w 1764404"/>
                  <a:gd name="connsiteY12" fmla="*/ 1213318 h 1758428"/>
                  <a:gd name="connsiteX13" fmla="*/ 180487 w 1764404"/>
                  <a:gd name="connsiteY13" fmla="*/ 1171505 h 1758428"/>
                  <a:gd name="connsiteX14" fmla="*/ 48513 w 1764404"/>
                  <a:gd name="connsiteY14" fmla="*/ 1077236 h 1758428"/>
                  <a:gd name="connsiteX15" fmla="*/ 37131 w 1764404"/>
                  <a:gd name="connsiteY15" fmla="*/ 806274 h 1758428"/>
                  <a:gd name="connsiteX0" fmla="*/ 37131 w 1764404"/>
                  <a:gd name="connsiteY0" fmla="*/ 806274 h 1754604"/>
                  <a:gd name="connsiteX1" fmla="*/ 442482 w 1764404"/>
                  <a:gd name="connsiteY1" fmla="*/ 557174 h 1754604"/>
                  <a:gd name="connsiteX2" fmla="*/ 607452 w 1764404"/>
                  <a:gd name="connsiteY2" fmla="*/ 37278 h 1754604"/>
                  <a:gd name="connsiteX3" fmla="*/ 979811 w 1764404"/>
                  <a:gd name="connsiteY3" fmla="*/ 189530 h 1754604"/>
                  <a:gd name="connsiteX4" fmla="*/ 1347456 w 1764404"/>
                  <a:gd name="connsiteY4" fmla="*/ 994 h 1754604"/>
                  <a:gd name="connsiteX5" fmla="*/ 1319174 w 1764404"/>
                  <a:gd name="connsiteY5" fmla="*/ 528896 h 1754604"/>
                  <a:gd name="connsiteX6" fmla="*/ 1752809 w 1764404"/>
                  <a:gd name="connsiteY6" fmla="*/ 796847 h 1754604"/>
                  <a:gd name="connsiteX7" fmla="*/ 1585082 w 1764404"/>
                  <a:gd name="connsiteY7" fmla="*/ 1162078 h 1754604"/>
                  <a:gd name="connsiteX8" fmla="*/ 1592551 w 1764404"/>
                  <a:gd name="connsiteY8" fmla="*/ 1499857 h 1754604"/>
                  <a:gd name="connsiteX9" fmla="*/ 1066608 w 1764404"/>
                  <a:gd name="connsiteY9" fmla="*/ 1540724 h 1754604"/>
                  <a:gd name="connsiteX10" fmla="*/ 861976 w 1764404"/>
                  <a:gd name="connsiteY10" fmla="*/ 1754379 h 1754604"/>
                  <a:gd name="connsiteX11" fmla="*/ 755523 w 1764404"/>
                  <a:gd name="connsiteY11" fmla="*/ 1576857 h 1754604"/>
                  <a:gd name="connsiteX12" fmla="*/ 698962 w 1764404"/>
                  <a:gd name="connsiteY12" fmla="*/ 1350614 h 1754604"/>
                  <a:gd name="connsiteX13" fmla="*/ 535062 w 1764404"/>
                  <a:gd name="connsiteY13" fmla="*/ 1213318 h 1754604"/>
                  <a:gd name="connsiteX14" fmla="*/ 180487 w 1764404"/>
                  <a:gd name="connsiteY14" fmla="*/ 1171505 h 1754604"/>
                  <a:gd name="connsiteX15" fmla="*/ 48513 w 1764404"/>
                  <a:gd name="connsiteY15" fmla="*/ 1077236 h 1754604"/>
                  <a:gd name="connsiteX16" fmla="*/ 37131 w 1764404"/>
                  <a:gd name="connsiteY16" fmla="*/ 806274 h 1754604"/>
                  <a:gd name="connsiteX0" fmla="*/ 37131 w 1764404"/>
                  <a:gd name="connsiteY0" fmla="*/ 806274 h 1754604"/>
                  <a:gd name="connsiteX1" fmla="*/ 442482 w 1764404"/>
                  <a:gd name="connsiteY1" fmla="*/ 557174 h 1754604"/>
                  <a:gd name="connsiteX2" fmla="*/ 607452 w 1764404"/>
                  <a:gd name="connsiteY2" fmla="*/ 37278 h 1754604"/>
                  <a:gd name="connsiteX3" fmla="*/ 979811 w 1764404"/>
                  <a:gd name="connsiteY3" fmla="*/ 189530 h 1754604"/>
                  <a:gd name="connsiteX4" fmla="*/ 1347456 w 1764404"/>
                  <a:gd name="connsiteY4" fmla="*/ 994 h 1754604"/>
                  <a:gd name="connsiteX5" fmla="*/ 1328601 w 1764404"/>
                  <a:gd name="connsiteY5" fmla="*/ 519470 h 1754604"/>
                  <a:gd name="connsiteX6" fmla="*/ 1752809 w 1764404"/>
                  <a:gd name="connsiteY6" fmla="*/ 796847 h 1754604"/>
                  <a:gd name="connsiteX7" fmla="*/ 1585082 w 1764404"/>
                  <a:gd name="connsiteY7" fmla="*/ 1162078 h 1754604"/>
                  <a:gd name="connsiteX8" fmla="*/ 1592551 w 1764404"/>
                  <a:gd name="connsiteY8" fmla="*/ 1499857 h 1754604"/>
                  <a:gd name="connsiteX9" fmla="*/ 1066608 w 1764404"/>
                  <a:gd name="connsiteY9" fmla="*/ 1540724 h 1754604"/>
                  <a:gd name="connsiteX10" fmla="*/ 861976 w 1764404"/>
                  <a:gd name="connsiteY10" fmla="*/ 1754379 h 1754604"/>
                  <a:gd name="connsiteX11" fmla="*/ 755523 w 1764404"/>
                  <a:gd name="connsiteY11" fmla="*/ 1576857 h 1754604"/>
                  <a:gd name="connsiteX12" fmla="*/ 698962 w 1764404"/>
                  <a:gd name="connsiteY12" fmla="*/ 1350614 h 1754604"/>
                  <a:gd name="connsiteX13" fmla="*/ 535062 w 1764404"/>
                  <a:gd name="connsiteY13" fmla="*/ 1213318 h 1754604"/>
                  <a:gd name="connsiteX14" fmla="*/ 180487 w 1764404"/>
                  <a:gd name="connsiteY14" fmla="*/ 1171505 h 1754604"/>
                  <a:gd name="connsiteX15" fmla="*/ 48513 w 1764404"/>
                  <a:gd name="connsiteY15" fmla="*/ 1077236 h 1754604"/>
                  <a:gd name="connsiteX16" fmla="*/ 37131 w 1764404"/>
                  <a:gd name="connsiteY16" fmla="*/ 806274 h 1754604"/>
                  <a:gd name="connsiteX0" fmla="*/ 37131 w 1764404"/>
                  <a:gd name="connsiteY0" fmla="*/ 806056 h 1754386"/>
                  <a:gd name="connsiteX1" fmla="*/ 442482 w 1764404"/>
                  <a:gd name="connsiteY1" fmla="*/ 556956 h 1754386"/>
                  <a:gd name="connsiteX2" fmla="*/ 607452 w 1764404"/>
                  <a:gd name="connsiteY2" fmla="*/ 37060 h 1754386"/>
                  <a:gd name="connsiteX3" fmla="*/ 951530 w 1764404"/>
                  <a:gd name="connsiteY3" fmla="*/ 264727 h 1754386"/>
                  <a:gd name="connsiteX4" fmla="*/ 1347456 w 1764404"/>
                  <a:gd name="connsiteY4" fmla="*/ 776 h 1754386"/>
                  <a:gd name="connsiteX5" fmla="*/ 1328601 w 1764404"/>
                  <a:gd name="connsiteY5" fmla="*/ 519252 h 1754386"/>
                  <a:gd name="connsiteX6" fmla="*/ 1752809 w 1764404"/>
                  <a:gd name="connsiteY6" fmla="*/ 796629 h 1754386"/>
                  <a:gd name="connsiteX7" fmla="*/ 1585082 w 1764404"/>
                  <a:gd name="connsiteY7" fmla="*/ 1161860 h 1754386"/>
                  <a:gd name="connsiteX8" fmla="*/ 1592551 w 1764404"/>
                  <a:gd name="connsiteY8" fmla="*/ 1499639 h 1754386"/>
                  <a:gd name="connsiteX9" fmla="*/ 1066608 w 1764404"/>
                  <a:gd name="connsiteY9" fmla="*/ 1540506 h 1754386"/>
                  <a:gd name="connsiteX10" fmla="*/ 861976 w 1764404"/>
                  <a:gd name="connsiteY10" fmla="*/ 1754161 h 1754386"/>
                  <a:gd name="connsiteX11" fmla="*/ 755523 w 1764404"/>
                  <a:gd name="connsiteY11" fmla="*/ 1576639 h 1754386"/>
                  <a:gd name="connsiteX12" fmla="*/ 698962 w 1764404"/>
                  <a:gd name="connsiteY12" fmla="*/ 1350396 h 1754386"/>
                  <a:gd name="connsiteX13" fmla="*/ 535062 w 1764404"/>
                  <a:gd name="connsiteY13" fmla="*/ 1213100 h 1754386"/>
                  <a:gd name="connsiteX14" fmla="*/ 180487 w 1764404"/>
                  <a:gd name="connsiteY14" fmla="*/ 1171287 h 1754386"/>
                  <a:gd name="connsiteX15" fmla="*/ 48513 w 1764404"/>
                  <a:gd name="connsiteY15" fmla="*/ 1077018 h 1754386"/>
                  <a:gd name="connsiteX16" fmla="*/ 37131 w 1764404"/>
                  <a:gd name="connsiteY16" fmla="*/ 806056 h 1754386"/>
                  <a:gd name="connsiteX0" fmla="*/ 37131 w 1764404"/>
                  <a:gd name="connsiteY0" fmla="*/ 806056 h 1754386"/>
                  <a:gd name="connsiteX1" fmla="*/ 442482 w 1764404"/>
                  <a:gd name="connsiteY1" fmla="*/ 556956 h 1754386"/>
                  <a:gd name="connsiteX2" fmla="*/ 607452 w 1764404"/>
                  <a:gd name="connsiteY2" fmla="*/ 131329 h 1754386"/>
                  <a:gd name="connsiteX3" fmla="*/ 951530 w 1764404"/>
                  <a:gd name="connsiteY3" fmla="*/ 264727 h 1754386"/>
                  <a:gd name="connsiteX4" fmla="*/ 1347456 w 1764404"/>
                  <a:gd name="connsiteY4" fmla="*/ 776 h 1754386"/>
                  <a:gd name="connsiteX5" fmla="*/ 1328601 w 1764404"/>
                  <a:gd name="connsiteY5" fmla="*/ 519252 h 1754386"/>
                  <a:gd name="connsiteX6" fmla="*/ 1752809 w 1764404"/>
                  <a:gd name="connsiteY6" fmla="*/ 796629 h 1754386"/>
                  <a:gd name="connsiteX7" fmla="*/ 1585082 w 1764404"/>
                  <a:gd name="connsiteY7" fmla="*/ 1161860 h 1754386"/>
                  <a:gd name="connsiteX8" fmla="*/ 1592551 w 1764404"/>
                  <a:gd name="connsiteY8" fmla="*/ 1499639 h 1754386"/>
                  <a:gd name="connsiteX9" fmla="*/ 1066608 w 1764404"/>
                  <a:gd name="connsiteY9" fmla="*/ 1540506 h 1754386"/>
                  <a:gd name="connsiteX10" fmla="*/ 861976 w 1764404"/>
                  <a:gd name="connsiteY10" fmla="*/ 1754161 h 1754386"/>
                  <a:gd name="connsiteX11" fmla="*/ 755523 w 1764404"/>
                  <a:gd name="connsiteY11" fmla="*/ 1576639 h 1754386"/>
                  <a:gd name="connsiteX12" fmla="*/ 698962 w 1764404"/>
                  <a:gd name="connsiteY12" fmla="*/ 1350396 h 1754386"/>
                  <a:gd name="connsiteX13" fmla="*/ 535062 w 1764404"/>
                  <a:gd name="connsiteY13" fmla="*/ 1213100 h 1754386"/>
                  <a:gd name="connsiteX14" fmla="*/ 180487 w 1764404"/>
                  <a:gd name="connsiteY14" fmla="*/ 1171287 h 1754386"/>
                  <a:gd name="connsiteX15" fmla="*/ 48513 w 1764404"/>
                  <a:gd name="connsiteY15" fmla="*/ 1077018 h 1754386"/>
                  <a:gd name="connsiteX16" fmla="*/ 37131 w 1764404"/>
                  <a:gd name="connsiteY16" fmla="*/ 806056 h 1754386"/>
                  <a:gd name="connsiteX0" fmla="*/ 37131 w 1764404"/>
                  <a:gd name="connsiteY0" fmla="*/ 685267 h 1633597"/>
                  <a:gd name="connsiteX1" fmla="*/ 442482 w 1764404"/>
                  <a:gd name="connsiteY1" fmla="*/ 436167 h 1633597"/>
                  <a:gd name="connsiteX2" fmla="*/ 607452 w 1764404"/>
                  <a:gd name="connsiteY2" fmla="*/ 10540 h 1633597"/>
                  <a:gd name="connsiteX3" fmla="*/ 951530 w 1764404"/>
                  <a:gd name="connsiteY3" fmla="*/ 143938 h 1633597"/>
                  <a:gd name="connsiteX4" fmla="*/ 1356883 w 1764404"/>
                  <a:gd name="connsiteY4" fmla="*/ 21389 h 1633597"/>
                  <a:gd name="connsiteX5" fmla="*/ 1328601 w 1764404"/>
                  <a:gd name="connsiteY5" fmla="*/ 398463 h 1633597"/>
                  <a:gd name="connsiteX6" fmla="*/ 1752809 w 1764404"/>
                  <a:gd name="connsiteY6" fmla="*/ 675840 h 1633597"/>
                  <a:gd name="connsiteX7" fmla="*/ 1585082 w 1764404"/>
                  <a:gd name="connsiteY7" fmla="*/ 1041071 h 1633597"/>
                  <a:gd name="connsiteX8" fmla="*/ 1592551 w 1764404"/>
                  <a:gd name="connsiteY8" fmla="*/ 1378850 h 1633597"/>
                  <a:gd name="connsiteX9" fmla="*/ 1066608 w 1764404"/>
                  <a:gd name="connsiteY9" fmla="*/ 1419717 h 1633597"/>
                  <a:gd name="connsiteX10" fmla="*/ 861976 w 1764404"/>
                  <a:gd name="connsiteY10" fmla="*/ 1633372 h 1633597"/>
                  <a:gd name="connsiteX11" fmla="*/ 755523 w 1764404"/>
                  <a:gd name="connsiteY11" fmla="*/ 1455850 h 1633597"/>
                  <a:gd name="connsiteX12" fmla="*/ 698962 w 1764404"/>
                  <a:gd name="connsiteY12" fmla="*/ 1229607 h 1633597"/>
                  <a:gd name="connsiteX13" fmla="*/ 535062 w 1764404"/>
                  <a:gd name="connsiteY13" fmla="*/ 1092311 h 1633597"/>
                  <a:gd name="connsiteX14" fmla="*/ 180487 w 1764404"/>
                  <a:gd name="connsiteY14" fmla="*/ 1050498 h 1633597"/>
                  <a:gd name="connsiteX15" fmla="*/ 48513 w 1764404"/>
                  <a:gd name="connsiteY15" fmla="*/ 956229 h 1633597"/>
                  <a:gd name="connsiteX16" fmla="*/ 37131 w 1764404"/>
                  <a:gd name="connsiteY16" fmla="*/ 685267 h 1633597"/>
                  <a:gd name="connsiteX0" fmla="*/ 37131 w 1764404"/>
                  <a:gd name="connsiteY0" fmla="*/ 685267 h 1633597"/>
                  <a:gd name="connsiteX1" fmla="*/ 442482 w 1764404"/>
                  <a:gd name="connsiteY1" fmla="*/ 436167 h 1633597"/>
                  <a:gd name="connsiteX2" fmla="*/ 607452 w 1764404"/>
                  <a:gd name="connsiteY2" fmla="*/ 10540 h 1633597"/>
                  <a:gd name="connsiteX3" fmla="*/ 951530 w 1764404"/>
                  <a:gd name="connsiteY3" fmla="*/ 143938 h 1633597"/>
                  <a:gd name="connsiteX4" fmla="*/ 1356883 w 1764404"/>
                  <a:gd name="connsiteY4" fmla="*/ 21389 h 1633597"/>
                  <a:gd name="connsiteX5" fmla="*/ 1385162 w 1764404"/>
                  <a:gd name="connsiteY5" fmla="*/ 492732 h 1633597"/>
                  <a:gd name="connsiteX6" fmla="*/ 1752809 w 1764404"/>
                  <a:gd name="connsiteY6" fmla="*/ 675840 h 1633597"/>
                  <a:gd name="connsiteX7" fmla="*/ 1585082 w 1764404"/>
                  <a:gd name="connsiteY7" fmla="*/ 1041071 h 1633597"/>
                  <a:gd name="connsiteX8" fmla="*/ 1592551 w 1764404"/>
                  <a:gd name="connsiteY8" fmla="*/ 1378850 h 1633597"/>
                  <a:gd name="connsiteX9" fmla="*/ 1066608 w 1764404"/>
                  <a:gd name="connsiteY9" fmla="*/ 1419717 h 1633597"/>
                  <a:gd name="connsiteX10" fmla="*/ 861976 w 1764404"/>
                  <a:gd name="connsiteY10" fmla="*/ 1633372 h 1633597"/>
                  <a:gd name="connsiteX11" fmla="*/ 755523 w 1764404"/>
                  <a:gd name="connsiteY11" fmla="*/ 1455850 h 1633597"/>
                  <a:gd name="connsiteX12" fmla="*/ 698962 w 1764404"/>
                  <a:gd name="connsiteY12" fmla="*/ 1229607 h 1633597"/>
                  <a:gd name="connsiteX13" fmla="*/ 535062 w 1764404"/>
                  <a:gd name="connsiteY13" fmla="*/ 1092311 h 1633597"/>
                  <a:gd name="connsiteX14" fmla="*/ 180487 w 1764404"/>
                  <a:gd name="connsiteY14" fmla="*/ 1050498 h 1633597"/>
                  <a:gd name="connsiteX15" fmla="*/ 48513 w 1764404"/>
                  <a:gd name="connsiteY15" fmla="*/ 956229 h 1633597"/>
                  <a:gd name="connsiteX16" fmla="*/ 37131 w 1764404"/>
                  <a:gd name="connsiteY16" fmla="*/ 685267 h 1633597"/>
                  <a:gd name="connsiteX0" fmla="*/ 37131 w 1764404"/>
                  <a:gd name="connsiteY0" fmla="*/ 685267 h 1531015"/>
                  <a:gd name="connsiteX1" fmla="*/ 442482 w 1764404"/>
                  <a:gd name="connsiteY1" fmla="*/ 436167 h 1531015"/>
                  <a:gd name="connsiteX2" fmla="*/ 607452 w 1764404"/>
                  <a:gd name="connsiteY2" fmla="*/ 10540 h 1531015"/>
                  <a:gd name="connsiteX3" fmla="*/ 951530 w 1764404"/>
                  <a:gd name="connsiteY3" fmla="*/ 143938 h 1531015"/>
                  <a:gd name="connsiteX4" fmla="*/ 1356883 w 1764404"/>
                  <a:gd name="connsiteY4" fmla="*/ 21389 h 1531015"/>
                  <a:gd name="connsiteX5" fmla="*/ 1385162 w 1764404"/>
                  <a:gd name="connsiteY5" fmla="*/ 492732 h 1531015"/>
                  <a:gd name="connsiteX6" fmla="*/ 1752809 w 1764404"/>
                  <a:gd name="connsiteY6" fmla="*/ 675840 h 1531015"/>
                  <a:gd name="connsiteX7" fmla="*/ 1585082 w 1764404"/>
                  <a:gd name="connsiteY7" fmla="*/ 1041071 h 1531015"/>
                  <a:gd name="connsiteX8" fmla="*/ 1592551 w 1764404"/>
                  <a:gd name="connsiteY8" fmla="*/ 1378850 h 1531015"/>
                  <a:gd name="connsiteX9" fmla="*/ 1066608 w 1764404"/>
                  <a:gd name="connsiteY9" fmla="*/ 1419717 h 1531015"/>
                  <a:gd name="connsiteX10" fmla="*/ 880830 w 1764404"/>
                  <a:gd name="connsiteY10" fmla="*/ 1529677 h 1531015"/>
                  <a:gd name="connsiteX11" fmla="*/ 755523 w 1764404"/>
                  <a:gd name="connsiteY11" fmla="*/ 1455850 h 1531015"/>
                  <a:gd name="connsiteX12" fmla="*/ 698962 w 1764404"/>
                  <a:gd name="connsiteY12" fmla="*/ 1229607 h 1531015"/>
                  <a:gd name="connsiteX13" fmla="*/ 535062 w 1764404"/>
                  <a:gd name="connsiteY13" fmla="*/ 1092311 h 1531015"/>
                  <a:gd name="connsiteX14" fmla="*/ 180487 w 1764404"/>
                  <a:gd name="connsiteY14" fmla="*/ 1050498 h 1531015"/>
                  <a:gd name="connsiteX15" fmla="*/ 48513 w 1764404"/>
                  <a:gd name="connsiteY15" fmla="*/ 956229 h 1531015"/>
                  <a:gd name="connsiteX16" fmla="*/ 37131 w 1764404"/>
                  <a:gd name="connsiteY16" fmla="*/ 685267 h 1531015"/>
                  <a:gd name="connsiteX0" fmla="*/ 37131 w 1764404"/>
                  <a:gd name="connsiteY0" fmla="*/ 685267 h 1531015"/>
                  <a:gd name="connsiteX1" fmla="*/ 442482 w 1764404"/>
                  <a:gd name="connsiteY1" fmla="*/ 436167 h 1531015"/>
                  <a:gd name="connsiteX2" fmla="*/ 607452 w 1764404"/>
                  <a:gd name="connsiteY2" fmla="*/ 10540 h 1531015"/>
                  <a:gd name="connsiteX3" fmla="*/ 951530 w 1764404"/>
                  <a:gd name="connsiteY3" fmla="*/ 143938 h 1531015"/>
                  <a:gd name="connsiteX4" fmla="*/ 1356883 w 1764404"/>
                  <a:gd name="connsiteY4" fmla="*/ 21389 h 1531015"/>
                  <a:gd name="connsiteX5" fmla="*/ 1385162 w 1764404"/>
                  <a:gd name="connsiteY5" fmla="*/ 492732 h 1531015"/>
                  <a:gd name="connsiteX6" fmla="*/ 1752809 w 1764404"/>
                  <a:gd name="connsiteY6" fmla="*/ 675840 h 1531015"/>
                  <a:gd name="connsiteX7" fmla="*/ 1585082 w 1764404"/>
                  <a:gd name="connsiteY7" fmla="*/ 1041071 h 1531015"/>
                  <a:gd name="connsiteX8" fmla="*/ 1592551 w 1764404"/>
                  <a:gd name="connsiteY8" fmla="*/ 1378850 h 1531015"/>
                  <a:gd name="connsiteX9" fmla="*/ 1066608 w 1764404"/>
                  <a:gd name="connsiteY9" fmla="*/ 1419717 h 1531015"/>
                  <a:gd name="connsiteX10" fmla="*/ 880830 w 1764404"/>
                  <a:gd name="connsiteY10" fmla="*/ 1529677 h 1531015"/>
                  <a:gd name="connsiteX11" fmla="*/ 755523 w 1764404"/>
                  <a:gd name="connsiteY11" fmla="*/ 1455850 h 1531015"/>
                  <a:gd name="connsiteX12" fmla="*/ 698962 w 1764404"/>
                  <a:gd name="connsiteY12" fmla="*/ 1229607 h 1531015"/>
                  <a:gd name="connsiteX13" fmla="*/ 525636 w 1764404"/>
                  <a:gd name="connsiteY13" fmla="*/ 1139445 h 1531015"/>
                  <a:gd name="connsiteX14" fmla="*/ 180487 w 1764404"/>
                  <a:gd name="connsiteY14" fmla="*/ 1050498 h 1531015"/>
                  <a:gd name="connsiteX15" fmla="*/ 48513 w 1764404"/>
                  <a:gd name="connsiteY15" fmla="*/ 956229 h 1531015"/>
                  <a:gd name="connsiteX16" fmla="*/ 37131 w 1764404"/>
                  <a:gd name="connsiteY16" fmla="*/ 685267 h 1531015"/>
                  <a:gd name="connsiteX0" fmla="*/ 37131 w 1764404"/>
                  <a:gd name="connsiteY0" fmla="*/ 685267 h 1531015"/>
                  <a:gd name="connsiteX1" fmla="*/ 442482 w 1764404"/>
                  <a:gd name="connsiteY1" fmla="*/ 436167 h 1531015"/>
                  <a:gd name="connsiteX2" fmla="*/ 607452 w 1764404"/>
                  <a:gd name="connsiteY2" fmla="*/ 10540 h 1531015"/>
                  <a:gd name="connsiteX3" fmla="*/ 951530 w 1764404"/>
                  <a:gd name="connsiteY3" fmla="*/ 143938 h 1531015"/>
                  <a:gd name="connsiteX4" fmla="*/ 1356883 w 1764404"/>
                  <a:gd name="connsiteY4" fmla="*/ 21389 h 1531015"/>
                  <a:gd name="connsiteX5" fmla="*/ 1385162 w 1764404"/>
                  <a:gd name="connsiteY5" fmla="*/ 492732 h 1531015"/>
                  <a:gd name="connsiteX6" fmla="*/ 1752809 w 1764404"/>
                  <a:gd name="connsiteY6" fmla="*/ 675840 h 1531015"/>
                  <a:gd name="connsiteX7" fmla="*/ 1585082 w 1764404"/>
                  <a:gd name="connsiteY7" fmla="*/ 1041071 h 1531015"/>
                  <a:gd name="connsiteX8" fmla="*/ 1592551 w 1764404"/>
                  <a:gd name="connsiteY8" fmla="*/ 1378850 h 1531015"/>
                  <a:gd name="connsiteX9" fmla="*/ 1066608 w 1764404"/>
                  <a:gd name="connsiteY9" fmla="*/ 1419717 h 1531015"/>
                  <a:gd name="connsiteX10" fmla="*/ 880830 w 1764404"/>
                  <a:gd name="connsiteY10" fmla="*/ 1529677 h 1531015"/>
                  <a:gd name="connsiteX11" fmla="*/ 755523 w 1764404"/>
                  <a:gd name="connsiteY11" fmla="*/ 1455850 h 1531015"/>
                  <a:gd name="connsiteX12" fmla="*/ 698962 w 1764404"/>
                  <a:gd name="connsiteY12" fmla="*/ 1229607 h 1531015"/>
                  <a:gd name="connsiteX13" fmla="*/ 535063 w 1764404"/>
                  <a:gd name="connsiteY13" fmla="*/ 1101738 h 1531015"/>
                  <a:gd name="connsiteX14" fmla="*/ 180487 w 1764404"/>
                  <a:gd name="connsiteY14" fmla="*/ 1050498 h 1531015"/>
                  <a:gd name="connsiteX15" fmla="*/ 48513 w 1764404"/>
                  <a:gd name="connsiteY15" fmla="*/ 956229 h 1531015"/>
                  <a:gd name="connsiteX16" fmla="*/ 37131 w 1764404"/>
                  <a:gd name="connsiteY16" fmla="*/ 685267 h 1531015"/>
                  <a:gd name="connsiteX0" fmla="*/ 37131 w 1764404"/>
                  <a:gd name="connsiteY0" fmla="*/ 685267 h 1532369"/>
                  <a:gd name="connsiteX1" fmla="*/ 442482 w 1764404"/>
                  <a:gd name="connsiteY1" fmla="*/ 436167 h 1532369"/>
                  <a:gd name="connsiteX2" fmla="*/ 607452 w 1764404"/>
                  <a:gd name="connsiteY2" fmla="*/ 10540 h 1532369"/>
                  <a:gd name="connsiteX3" fmla="*/ 951530 w 1764404"/>
                  <a:gd name="connsiteY3" fmla="*/ 143938 h 1532369"/>
                  <a:gd name="connsiteX4" fmla="*/ 1356883 w 1764404"/>
                  <a:gd name="connsiteY4" fmla="*/ 21389 h 1532369"/>
                  <a:gd name="connsiteX5" fmla="*/ 1385162 w 1764404"/>
                  <a:gd name="connsiteY5" fmla="*/ 492732 h 1532369"/>
                  <a:gd name="connsiteX6" fmla="*/ 1752809 w 1764404"/>
                  <a:gd name="connsiteY6" fmla="*/ 675840 h 1532369"/>
                  <a:gd name="connsiteX7" fmla="*/ 1585082 w 1764404"/>
                  <a:gd name="connsiteY7" fmla="*/ 1041071 h 1532369"/>
                  <a:gd name="connsiteX8" fmla="*/ 1592551 w 1764404"/>
                  <a:gd name="connsiteY8" fmla="*/ 1378850 h 1532369"/>
                  <a:gd name="connsiteX9" fmla="*/ 1066608 w 1764404"/>
                  <a:gd name="connsiteY9" fmla="*/ 1419717 h 1532369"/>
                  <a:gd name="connsiteX10" fmla="*/ 880830 w 1764404"/>
                  <a:gd name="connsiteY10" fmla="*/ 1529677 h 1532369"/>
                  <a:gd name="connsiteX11" fmla="*/ 661255 w 1764404"/>
                  <a:gd name="connsiteY11" fmla="*/ 1465276 h 1532369"/>
                  <a:gd name="connsiteX12" fmla="*/ 698962 w 1764404"/>
                  <a:gd name="connsiteY12" fmla="*/ 1229607 h 1532369"/>
                  <a:gd name="connsiteX13" fmla="*/ 535063 w 1764404"/>
                  <a:gd name="connsiteY13" fmla="*/ 1101738 h 1532369"/>
                  <a:gd name="connsiteX14" fmla="*/ 180487 w 1764404"/>
                  <a:gd name="connsiteY14" fmla="*/ 1050498 h 1532369"/>
                  <a:gd name="connsiteX15" fmla="*/ 48513 w 1764404"/>
                  <a:gd name="connsiteY15" fmla="*/ 956229 h 1532369"/>
                  <a:gd name="connsiteX16" fmla="*/ 37131 w 1764404"/>
                  <a:gd name="connsiteY16" fmla="*/ 685267 h 1532369"/>
                  <a:gd name="connsiteX0" fmla="*/ 37131 w 1764404"/>
                  <a:gd name="connsiteY0" fmla="*/ 685267 h 1532369"/>
                  <a:gd name="connsiteX1" fmla="*/ 442482 w 1764404"/>
                  <a:gd name="connsiteY1" fmla="*/ 436167 h 1532369"/>
                  <a:gd name="connsiteX2" fmla="*/ 607452 w 1764404"/>
                  <a:gd name="connsiteY2" fmla="*/ 10540 h 1532369"/>
                  <a:gd name="connsiteX3" fmla="*/ 951530 w 1764404"/>
                  <a:gd name="connsiteY3" fmla="*/ 143938 h 1532369"/>
                  <a:gd name="connsiteX4" fmla="*/ 1356883 w 1764404"/>
                  <a:gd name="connsiteY4" fmla="*/ 21389 h 1532369"/>
                  <a:gd name="connsiteX5" fmla="*/ 1385162 w 1764404"/>
                  <a:gd name="connsiteY5" fmla="*/ 492732 h 1532369"/>
                  <a:gd name="connsiteX6" fmla="*/ 1752809 w 1764404"/>
                  <a:gd name="connsiteY6" fmla="*/ 675840 h 1532369"/>
                  <a:gd name="connsiteX7" fmla="*/ 1585082 w 1764404"/>
                  <a:gd name="connsiteY7" fmla="*/ 1041071 h 1532369"/>
                  <a:gd name="connsiteX8" fmla="*/ 1592551 w 1764404"/>
                  <a:gd name="connsiteY8" fmla="*/ 1378850 h 1532369"/>
                  <a:gd name="connsiteX9" fmla="*/ 1066608 w 1764404"/>
                  <a:gd name="connsiteY9" fmla="*/ 1419717 h 1532369"/>
                  <a:gd name="connsiteX10" fmla="*/ 880830 w 1764404"/>
                  <a:gd name="connsiteY10" fmla="*/ 1529677 h 1532369"/>
                  <a:gd name="connsiteX11" fmla="*/ 661255 w 1764404"/>
                  <a:gd name="connsiteY11" fmla="*/ 1465276 h 1532369"/>
                  <a:gd name="connsiteX12" fmla="*/ 604694 w 1764404"/>
                  <a:gd name="connsiteY12" fmla="*/ 1201326 h 1532369"/>
                  <a:gd name="connsiteX13" fmla="*/ 535063 w 1764404"/>
                  <a:gd name="connsiteY13" fmla="*/ 1101738 h 1532369"/>
                  <a:gd name="connsiteX14" fmla="*/ 180487 w 1764404"/>
                  <a:gd name="connsiteY14" fmla="*/ 1050498 h 1532369"/>
                  <a:gd name="connsiteX15" fmla="*/ 48513 w 1764404"/>
                  <a:gd name="connsiteY15" fmla="*/ 956229 h 1532369"/>
                  <a:gd name="connsiteX16" fmla="*/ 37131 w 1764404"/>
                  <a:gd name="connsiteY16" fmla="*/ 685267 h 1532369"/>
                  <a:gd name="connsiteX0" fmla="*/ 37131 w 1764404"/>
                  <a:gd name="connsiteY0" fmla="*/ 685267 h 1532369"/>
                  <a:gd name="connsiteX1" fmla="*/ 442482 w 1764404"/>
                  <a:gd name="connsiteY1" fmla="*/ 436167 h 1532369"/>
                  <a:gd name="connsiteX2" fmla="*/ 607452 w 1764404"/>
                  <a:gd name="connsiteY2" fmla="*/ 10540 h 1532369"/>
                  <a:gd name="connsiteX3" fmla="*/ 951530 w 1764404"/>
                  <a:gd name="connsiteY3" fmla="*/ 143938 h 1532369"/>
                  <a:gd name="connsiteX4" fmla="*/ 1356883 w 1764404"/>
                  <a:gd name="connsiteY4" fmla="*/ 21389 h 1532369"/>
                  <a:gd name="connsiteX5" fmla="*/ 1385162 w 1764404"/>
                  <a:gd name="connsiteY5" fmla="*/ 492732 h 1532369"/>
                  <a:gd name="connsiteX6" fmla="*/ 1752809 w 1764404"/>
                  <a:gd name="connsiteY6" fmla="*/ 675840 h 1532369"/>
                  <a:gd name="connsiteX7" fmla="*/ 1585082 w 1764404"/>
                  <a:gd name="connsiteY7" fmla="*/ 1041071 h 1532369"/>
                  <a:gd name="connsiteX8" fmla="*/ 1592551 w 1764404"/>
                  <a:gd name="connsiteY8" fmla="*/ 1378850 h 1532369"/>
                  <a:gd name="connsiteX9" fmla="*/ 1066608 w 1764404"/>
                  <a:gd name="connsiteY9" fmla="*/ 1419717 h 1532369"/>
                  <a:gd name="connsiteX10" fmla="*/ 880830 w 1764404"/>
                  <a:gd name="connsiteY10" fmla="*/ 1529677 h 1532369"/>
                  <a:gd name="connsiteX11" fmla="*/ 661255 w 1764404"/>
                  <a:gd name="connsiteY11" fmla="*/ 1465276 h 1532369"/>
                  <a:gd name="connsiteX12" fmla="*/ 604694 w 1764404"/>
                  <a:gd name="connsiteY12" fmla="*/ 1201326 h 1532369"/>
                  <a:gd name="connsiteX13" fmla="*/ 487929 w 1764404"/>
                  <a:gd name="connsiteY13" fmla="*/ 1082884 h 1532369"/>
                  <a:gd name="connsiteX14" fmla="*/ 180487 w 1764404"/>
                  <a:gd name="connsiteY14" fmla="*/ 1050498 h 1532369"/>
                  <a:gd name="connsiteX15" fmla="*/ 48513 w 1764404"/>
                  <a:gd name="connsiteY15" fmla="*/ 956229 h 1532369"/>
                  <a:gd name="connsiteX16" fmla="*/ 37131 w 1764404"/>
                  <a:gd name="connsiteY16" fmla="*/ 685267 h 1532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4404" h="1532369">
                    <a:moveTo>
                      <a:pt x="37131" y="685267"/>
                    </a:moveTo>
                    <a:cubicBezTo>
                      <a:pt x="102792" y="598590"/>
                      <a:pt x="283012" y="587900"/>
                      <a:pt x="442482" y="436167"/>
                    </a:cubicBezTo>
                    <a:cubicBezTo>
                      <a:pt x="601952" y="284434"/>
                      <a:pt x="522611" y="59245"/>
                      <a:pt x="607452" y="10540"/>
                    </a:cubicBezTo>
                    <a:cubicBezTo>
                      <a:pt x="692293" y="-38165"/>
                      <a:pt x="847050" y="94996"/>
                      <a:pt x="951530" y="143938"/>
                    </a:cubicBezTo>
                    <a:cubicBezTo>
                      <a:pt x="1056010" y="192880"/>
                      <a:pt x="1253188" y="2535"/>
                      <a:pt x="1356883" y="21389"/>
                    </a:cubicBezTo>
                    <a:cubicBezTo>
                      <a:pt x="1460578" y="40243"/>
                      <a:pt x="1306605" y="352234"/>
                      <a:pt x="1385162" y="492732"/>
                    </a:cubicBezTo>
                    <a:cubicBezTo>
                      <a:pt x="1463719" y="633230"/>
                      <a:pt x="1691209" y="564025"/>
                      <a:pt x="1752809" y="675840"/>
                    </a:cubicBezTo>
                    <a:cubicBezTo>
                      <a:pt x="1814409" y="787655"/>
                      <a:pt x="1611792" y="923903"/>
                      <a:pt x="1585082" y="1041071"/>
                    </a:cubicBezTo>
                    <a:cubicBezTo>
                      <a:pt x="1558372" y="1158239"/>
                      <a:pt x="1696246" y="1322027"/>
                      <a:pt x="1592551" y="1378850"/>
                    </a:cubicBezTo>
                    <a:cubicBezTo>
                      <a:pt x="1495467" y="1502830"/>
                      <a:pt x="1156948" y="1336447"/>
                      <a:pt x="1066608" y="1419717"/>
                    </a:cubicBezTo>
                    <a:cubicBezTo>
                      <a:pt x="976268" y="1502987"/>
                      <a:pt x="948389" y="1522084"/>
                      <a:pt x="880830" y="1529677"/>
                    </a:cubicBezTo>
                    <a:cubicBezTo>
                      <a:pt x="813271" y="1537270"/>
                      <a:pt x="688424" y="1532570"/>
                      <a:pt x="661255" y="1465276"/>
                    </a:cubicBezTo>
                    <a:cubicBezTo>
                      <a:pt x="634086" y="1397982"/>
                      <a:pt x="649293" y="1263487"/>
                      <a:pt x="604694" y="1201326"/>
                    </a:cubicBezTo>
                    <a:cubicBezTo>
                      <a:pt x="560095" y="1139165"/>
                      <a:pt x="560201" y="1128447"/>
                      <a:pt x="487929" y="1082884"/>
                    </a:cubicBezTo>
                    <a:cubicBezTo>
                      <a:pt x="415657" y="1037321"/>
                      <a:pt x="266292" y="1085747"/>
                      <a:pt x="180487" y="1050498"/>
                    </a:cubicBezTo>
                    <a:cubicBezTo>
                      <a:pt x="94682" y="1015249"/>
                      <a:pt x="92831" y="996676"/>
                      <a:pt x="48513" y="956229"/>
                    </a:cubicBezTo>
                    <a:cubicBezTo>
                      <a:pt x="4195" y="915782"/>
                      <a:pt x="-28530" y="771944"/>
                      <a:pt x="37131" y="685267"/>
                    </a:cubicBezTo>
                    <a:close/>
                  </a:path>
                </a:pathLst>
              </a:custGeom>
              <a:solidFill>
                <a:schemeClr val="bg1">
                  <a:lumMod val="95000"/>
                </a:schemeClr>
              </a:solidFill>
              <a:ln w="15875">
                <a:solidFill>
                  <a:schemeClr val="tx1">
                    <a:lumMod val="50000"/>
                    <a:lumOff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81" name="Oval 4"/>
              <p:cNvSpPr/>
              <p:nvPr/>
            </p:nvSpPr>
            <p:spPr>
              <a:xfrm rot="1464442">
                <a:off x="1797327" y="1324050"/>
                <a:ext cx="341701" cy="352833"/>
              </a:xfrm>
              <a:custGeom>
                <a:avLst/>
                <a:gdLst>
                  <a:gd name="connsiteX0" fmla="*/ 0 w 541867"/>
                  <a:gd name="connsiteY0" fmla="*/ 338667 h 677333"/>
                  <a:gd name="connsiteX1" fmla="*/ 270934 w 541867"/>
                  <a:gd name="connsiteY1" fmla="*/ 0 h 677333"/>
                  <a:gd name="connsiteX2" fmla="*/ 541868 w 541867"/>
                  <a:gd name="connsiteY2" fmla="*/ 338667 h 677333"/>
                  <a:gd name="connsiteX3" fmla="*/ 270934 w 541867"/>
                  <a:gd name="connsiteY3" fmla="*/ 677334 h 677333"/>
                  <a:gd name="connsiteX4" fmla="*/ 0 w 541867"/>
                  <a:gd name="connsiteY4" fmla="*/ 338667 h 677333"/>
                  <a:gd name="connsiteX0" fmla="*/ 0 w 598428"/>
                  <a:gd name="connsiteY0" fmla="*/ 338667 h 677334"/>
                  <a:gd name="connsiteX1" fmla="*/ 327494 w 598428"/>
                  <a:gd name="connsiteY1" fmla="*/ 0 h 677334"/>
                  <a:gd name="connsiteX2" fmla="*/ 598428 w 598428"/>
                  <a:gd name="connsiteY2" fmla="*/ 338667 h 677334"/>
                  <a:gd name="connsiteX3" fmla="*/ 327494 w 598428"/>
                  <a:gd name="connsiteY3" fmla="*/ 677334 h 677334"/>
                  <a:gd name="connsiteX4" fmla="*/ 0 w 598428"/>
                  <a:gd name="connsiteY4" fmla="*/ 338667 h 677334"/>
                  <a:gd name="connsiteX0" fmla="*/ 8 w 598436"/>
                  <a:gd name="connsiteY0" fmla="*/ 357521 h 696188"/>
                  <a:gd name="connsiteX1" fmla="*/ 318075 w 598436"/>
                  <a:gd name="connsiteY1" fmla="*/ 0 h 696188"/>
                  <a:gd name="connsiteX2" fmla="*/ 598436 w 598436"/>
                  <a:gd name="connsiteY2" fmla="*/ 357521 h 696188"/>
                  <a:gd name="connsiteX3" fmla="*/ 327502 w 598436"/>
                  <a:gd name="connsiteY3" fmla="*/ 696188 h 696188"/>
                  <a:gd name="connsiteX4" fmla="*/ 8 w 598436"/>
                  <a:gd name="connsiteY4" fmla="*/ 357521 h 696188"/>
                  <a:gd name="connsiteX0" fmla="*/ 147 w 598575"/>
                  <a:gd name="connsiteY0" fmla="*/ 329240 h 667907"/>
                  <a:gd name="connsiteX1" fmla="*/ 289934 w 598575"/>
                  <a:gd name="connsiteY1" fmla="*/ 0 h 667907"/>
                  <a:gd name="connsiteX2" fmla="*/ 598575 w 598575"/>
                  <a:gd name="connsiteY2" fmla="*/ 329240 h 667907"/>
                  <a:gd name="connsiteX3" fmla="*/ 327641 w 598575"/>
                  <a:gd name="connsiteY3" fmla="*/ 667907 h 667907"/>
                  <a:gd name="connsiteX4" fmla="*/ 147 w 598575"/>
                  <a:gd name="connsiteY4" fmla="*/ 329240 h 667907"/>
                  <a:gd name="connsiteX0" fmla="*/ 85 w 598513"/>
                  <a:gd name="connsiteY0" fmla="*/ 329240 h 658480"/>
                  <a:gd name="connsiteX1" fmla="*/ 289872 w 598513"/>
                  <a:gd name="connsiteY1" fmla="*/ 0 h 658480"/>
                  <a:gd name="connsiteX2" fmla="*/ 598513 w 598513"/>
                  <a:gd name="connsiteY2" fmla="*/ 329240 h 658480"/>
                  <a:gd name="connsiteX3" fmla="*/ 318152 w 598513"/>
                  <a:gd name="connsiteY3" fmla="*/ 658480 h 658480"/>
                  <a:gd name="connsiteX4" fmla="*/ 85 w 598513"/>
                  <a:gd name="connsiteY4" fmla="*/ 329240 h 658480"/>
                  <a:gd name="connsiteX0" fmla="*/ 88 w 589089"/>
                  <a:gd name="connsiteY0" fmla="*/ 348142 h 658564"/>
                  <a:gd name="connsiteX1" fmla="*/ 280448 w 589089"/>
                  <a:gd name="connsiteY1" fmla="*/ 49 h 658564"/>
                  <a:gd name="connsiteX2" fmla="*/ 589089 w 589089"/>
                  <a:gd name="connsiteY2" fmla="*/ 329289 h 658564"/>
                  <a:gd name="connsiteX3" fmla="*/ 308728 w 589089"/>
                  <a:gd name="connsiteY3" fmla="*/ 658529 h 658564"/>
                  <a:gd name="connsiteX4" fmla="*/ 88 w 589089"/>
                  <a:gd name="connsiteY4" fmla="*/ 348142 h 658564"/>
                  <a:gd name="connsiteX0" fmla="*/ 117 w 532557"/>
                  <a:gd name="connsiteY0" fmla="*/ 329239 h 658480"/>
                  <a:gd name="connsiteX1" fmla="*/ 223916 w 532557"/>
                  <a:gd name="connsiteY1" fmla="*/ 0 h 658480"/>
                  <a:gd name="connsiteX2" fmla="*/ 532557 w 532557"/>
                  <a:gd name="connsiteY2" fmla="*/ 329240 h 658480"/>
                  <a:gd name="connsiteX3" fmla="*/ 252196 w 532557"/>
                  <a:gd name="connsiteY3" fmla="*/ 658480 h 658480"/>
                  <a:gd name="connsiteX4" fmla="*/ 117 w 532557"/>
                  <a:gd name="connsiteY4" fmla="*/ 329239 h 658480"/>
                  <a:gd name="connsiteX0" fmla="*/ 12 w 532452"/>
                  <a:gd name="connsiteY0" fmla="*/ 291531 h 620772"/>
                  <a:gd name="connsiteX1" fmla="*/ 242664 w 532452"/>
                  <a:gd name="connsiteY1" fmla="*/ 0 h 620772"/>
                  <a:gd name="connsiteX2" fmla="*/ 532452 w 532452"/>
                  <a:gd name="connsiteY2" fmla="*/ 291532 h 620772"/>
                  <a:gd name="connsiteX3" fmla="*/ 252091 w 532452"/>
                  <a:gd name="connsiteY3" fmla="*/ 620772 h 620772"/>
                  <a:gd name="connsiteX4" fmla="*/ 12 w 532452"/>
                  <a:gd name="connsiteY4" fmla="*/ 291531 h 620772"/>
                  <a:gd name="connsiteX0" fmla="*/ 12 w 532452"/>
                  <a:gd name="connsiteY0" fmla="*/ 291531 h 601919"/>
                  <a:gd name="connsiteX1" fmla="*/ 242664 w 532452"/>
                  <a:gd name="connsiteY1" fmla="*/ 0 h 601919"/>
                  <a:gd name="connsiteX2" fmla="*/ 532452 w 532452"/>
                  <a:gd name="connsiteY2" fmla="*/ 291532 h 601919"/>
                  <a:gd name="connsiteX3" fmla="*/ 252091 w 532452"/>
                  <a:gd name="connsiteY3" fmla="*/ 601919 h 601919"/>
                  <a:gd name="connsiteX4" fmla="*/ 12 w 532452"/>
                  <a:gd name="connsiteY4" fmla="*/ 291531 h 601919"/>
                  <a:gd name="connsiteX0" fmla="*/ 12 w 532452"/>
                  <a:gd name="connsiteY0" fmla="*/ 291531 h 583065"/>
                  <a:gd name="connsiteX1" fmla="*/ 242664 w 532452"/>
                  <a:gd name="connsiteY1" fmla="*/ 0 h 583065"/>
                  <a:gd name="connsiteX2" fmla="*/ 532452 w 532452"/>
                  <a:gd name="connsiteY2" fmla="*/ 291532 h 583065"/>
                  <a:gd name="connsiteX3" fmla="*/ 252091 w 532452"/>
                  <a:gd name="connsiteY3" fmla="*/ 583065 h 583065"/>
                  <a:gd name="connsiteX4" fmla="*/ 12 w 532452"/>
                  <a:gd name="connsiteY4" fmla="*/ 291531 h 583065"/>
                  <a:gd name="connsiteX0" fmla="*/ 11 w 542934"/>
                  <a:gd name="connsiteY0" fmla="*/ 323453 h 583369"/>
                  <a:gd name="connsiteX1" fmla="*/ 253146 w 542934"/>
                  <a:gd name="connsiteY1" fmla="*/ 182 h 583369"/>
                  <a:gd name="connsiteX2" fmla="*/ 542934 w 542934"/>
                  <a:gd name="connsiteY2" fmla="*/ 291714 h 583369"/>
                  <a:gd name="connsiteX3" fmla="*/ 262573 w 542934"/>
                  <a:gd name="connsiteY3" fmla="*/ 583247 h 583369"/>
                  <a:gd name="connsiteX4" fmla="*/ 11 w 542934"/>
                  <a:gd name="connsiteY4" fmla="*/ 323453 h 583369"/>
                  <a:gd name="connsiteX0" fmla="*/ 11384 w 554307"/>
                  <a:gd name="connsiteY0" fmla="*/ 329291 h 589195"/>
                  <a:gd name="connsiteX1" fmla="*/ 69029 w 554307"/>
                  <a:gd name="connsiteY1" fmla="*/ 118284 h 589195"/>
                  <a:gd name="connsiteX2" fmla="*/ 264519 w 554307"/>
                  <a:gd name="connsiteY2" fmla="*/ 6020 h 589195"/>
                  <a:gd name="connsiteX3" fmla="*/ 554307 w 554307"/>
                  <a:gd name="connsiteY3" fmla="*/ 297552 h 589195"/>
                  <a:gd name="connsiteX4" fmla="*/ 273946 w 554307"/>
                  <a:gd name="connsiteY4" fmla="*/ 589085 h 589195"/>
                  <a:gd name="connsiteX5" fmla="*/ 11384 w 554307"/>
                  <a:gd name="connsiteY5" fmla="*/ 329291 h 589195"/>
                  <a:gd name="connsiteX0" fmla="*/ 1023 w 543946"/>
                  <a:gd name="connsiteY0" fmla="*/ 329291 h 597097"/>
                  <a:gd name="connsiteX1" fmla="*/ 58668 w 543946"/>
                  <a:gd name="connsiteY1" fmla="*/ 118284 h 597097"/>
                  <a:gd name="connsiteX2" fmla="*/ 254158 w 543946"/>
                  <a:gd name="connsiteY2" fmla="*/ 6020 h 597097"/>
                  <a:gd name="connsiteX3" fmla="*/ 543946 w 543946"/>
                  <a:gd name="connsiteY3" fmla="*/ 297552 h 597097"/>
                  <a:gd name="connsiteX4" fmla="*/ 263585 w 543946"/>
                  <a:gd name="connsiteY4" fmla="*/ 589085 h 597097"/>
                  <a:gd name="connsiteX5" fmla="*/ 95359 w 543946"/>
                  <a:gd name="connsiteY5" fmla="*/ 499157 h 597097"/>
                  <a:gd name="connsiteX6" fmla="*/ 1023 w 543946"/>
                  <a:gd name="connsiteY6" fmla="*/ 329291 h 597097"/>
                  <a:gd name="connsiteX0" fmla="*/ 1023 w 546010"/>
                  <a:gd name="connsiteY0" fmla="*/ 329291 h 590683"/>
                  <a:gd name="connsiteX1" fmla="*/ 58668 w 546010"/>
                  <a:gd name="connsiteY1" fmla="*/ 118284 h 590683"/>
                  <a:gd name="connsiteX2" fmla="*/ 254158 w 546010"/>
                  <a:gd name="connsiteY2" fmla="*/ 6020 h 590683"/>
                  <a:gd name="connsiteX3" fmla="*/ 543946 w 546010"/>
                  <a:gd name="connsiteY3" fmla="*/ 297552 h 590683"/>
                  <a:gd name="connsiteX4" fmla="*/ 409855 w 546010"/>
                  <a:gd name="connsiteY4" fmla="*/ 536186 h 590683"/>
                  <a:gd name="connsiteX5" fmla="*/ 263585 w 546010"/>
                  <a:gd name="connsiteY5" fmla="*/ 589085 h 590683"/>
                  <a:gd name="connsiteX6" fmla="*/ 95359 w 546010"/>
                  <a:gd name="connsiteY6" fmla="*/ 499157 h 590683"/>
                  <a:gd name="connsiteX7" fmla="*/ 1023 w 546010"/>
                  <a:gd name="connsiteY7" fmla="*/ 329291 h 590683"/>
                  <a:gd name="connsiteX0" fmla="*/ 1023 w 544041"/>
                  <a:gd name="connsiteY0" fmla="*/ 323313 h 584705"/>
                  <a:gd name="connsiteX1" fmla="*/ 58668 w 544041"/>
                  <a:gd name="connsiteY1" fmla="*/ 112306 h 584705"/>
                  <a:gd name="connsiteX2" fmla="*/ 254158 w 544041"/>
                  <a:gd name="connsiteY2" fmla="*/ 42 h 584705"/>
                  <a:gd name="connsiteX3" fmla="*/ 446547 w 544041"/>
                  <a:gd name="connsiteY3" fmla="*/ 101727 h 584705"/>
                  <a:gd name="connsiteX4" fmla="*/ 543946 w 544041"/>
                  <a:gd name="connsiteY4" fmla="*/ 291574 h 584705"/>
                  <a:gd name="connsiteX5" fmla="*/ 409855 w 544041"/>
                  <a:gd name="connsiteY5" fmla="*/ 530208 h 584705"/>
                  <a:gd name="connsiteX6" fmla="*/ 263585 w 544041"/>
                  <a:gd name="connsiteY6" fmla="*/ 583107 h 584705"/>
                  <a:gd name="connsiteX7" fmla="*/ 95359 w 544041"/>
                  <a:gd name="connsiteY7" fmla="*/ 493179 h 584705"/>
                  <a:gd name="connsiteX8" fmla="*/ 1023 w 544041"/>
                  <a:gd name="connsiteY8" fmla="*/ 323313 h 584705"/>
                  <a:gd name="connsiteX0" fmla="*/ 1023 w 544648"/>
                  <a:gd name="connsiteY0" fmla="*/ 323313 h 583837"/>
                  <a:gd name="connsiteX1" fmla="*/ 58668 w 544648"/>
                  <a:gd name="connsiteY1" fmla="*/ 112306 h 583837"/>
                  <a:gd name="connsiteX2" fmla="*/ 254158 w 544648"/>
                  <a:gd name="connsiteY2" fmla="*/ 42 h 583837"/>
                  <a:gd name="connsiteX3" fmla="*/ 446547 w 544648"/>
                  <a:gd name="connsiteY3" fmla="*/ 101727 h 583837"/>
                  <a:gd name="connsiteX4" fmla="*/ 543946 w 544648"/>
                  <a:gd name="connsiteY4" fmla="*/ 291574 h 583837"/>
                  <a:gd name="connsiteX5" fmla="*/ 498443 w 544648"/>
                  <a:gd name="connsiteY5" fmla="*/ 446833 h 583837"/>
                  <a:gd name="connsiteX6" fmla="*/ 409855 w 544648"/>
                  <a:gd name="connsiteY6" fmla="*/ 530208 h 583837"/>
                  <a:gd name="connsiteX7" fmla="*/ 263585 w 544648"/>
                  <a:gd name="connsiteY7" fmla="*/ 583107 h 583837"/>
                  <a:gd name="connsiteX8" fmla="*/ 95359 w 544648"/>
                  <a:gd name="connsiteY8" fmla="*/ 493179 h 583837"/>
                  <a:gd name="connsiteX9" fmla="*/ 1023 w 544648"/>
                  <a:gd name="connsiteY9" fmla="*/ 323313 h 583837"/>
                  <a:gd name="connsiteX0" fmla="*/ 1023 w 544648"/>
                  <a:gd name="connsiteY0" fmla="*/ 323331 h 583855"/>
                  <a:gd name="connsiteX1" fmla="*/ 58668 w 544648"/>
                  <a:gd name="connsiteY1" fmla="*/ 112324 h 583855"/>
                  <a:gd name="connsiteX2" fmla="*/ 254158 w 544648"/>
                  <a:gd name="connsiteY2" fmla="*/ 60 h 583855"/>
                  <a:gd name="connsiteX3" fmla="*/ 456831 w 544648"/>
                  <a:gd name="connsiteY3" fmla="*/ 99691 h 583855"/>
                  <a:gd name="connsiteX4" fmla="*/ 543946 w 544648"/>
                  <a:gd name="connsiteY4" fmla="*/ 291592 h 583855"/>
                  <a:gd name="connsiteX5" fmla="*/ 498443 w 544648"/>
                  <a:gd name="connsiteY5" fmla="*/ 446851 h 583855"/>
                  <a:gd name="connsiteX6" fmla="*/ 409855 w 544648"/>
                  <a:gd name="connsiteY6" fmla="*/ 530226 h 583855"/>
                  <a:gd name="connsiteX7" fmla="*/ 263585 w 544648"/>
                  <a:gd name="connsiteY7" fmla="*/ 583125 h 583855"/>
                  <a:gd name="connsiteX8" fmla="*/ 95359 w 544648"/>
                  <a:gd name="connsiteY8" fmla="*/ 493197 h 583855"/>
                  <a:gd name="connsiteX9" fmla="*/ 1023 w 544648"/>
                  <a:gd name="connsiteY9" fmla="*/ 323331 h 58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4648" h="583855">
                    <a:moveTo>
                      <a:pt x="1023" y="323331"/>
                    </a:moveTo>
                    <a:cubicBezTo>
                      <a:pt x="-5092" y="259852"/>
                      <a:pt x="16479" y="166203"/>
                      <a:pt x="58668" y="112324"/>
                    </a:cubicBezTo>
                    <a:cubicBezTo>
                      <a:pt x="100857" y="58446"/>
                      <a:pt x="187798" y="2165"/>
                      <a:pt x="254158" y="60"/>
                    </a:cubicBezTo>
                    <a:cubicBezTo>
                      <a:pt x="320518" y="-2045"/>
                      <a:pt x="408533" y="51102"/>
                      <a:pt x="456831" y="99691"/>
                    </a:cubicBezTo>
                    <a:cubicBezTo>
                      <a:pt x="505129" y="148280"/>
                      <a:pt x="538376" y="236155"/>
                      <a:pt x="543946" y="291592"/>
                    </a:cubicBezTo>
                    <a:cubicBezTo>
                      <a:pt x="549516" y="347029"/>
                      <a:pt x="520792" y="407079"/>
                      <a:pt x="498443" y="446851"/>
                    </a:cubicBezTo>
                    <a:cubicBezTo>
                      <a:pt x="476095" y="486623"/>
                      <a:pt x="445918" y="505433"/>
                      <a:pt x="409855" y="530226"/>
                    </a:cubicBezTo>
                    <a:cubicBezTo>
                      <a:pt x="373792" y="555019"/>
                      <a:pt x="316001" y="589296"/>
                      <a:pt x="263585" y="583125"/>
                    </a:cubicBezTo>
                    <a:cubicBezTo>
                      <a:pt x="211169" y="576954"/>
                      <a:pt x="139119" y="536496"/>
                      <a:pt x="95359" y="493197"/>
                    </a:cubicBezTo>
                    <a:cubicBezTo>
                      <a:pt x="51599" y="449898"/>
                      <a:pt x="7138" y="386810"/>
                      <a:pt x="1023" y="323331"/>
                    </a:cubicBezTo>
                    <a:close/>
                  </a:path>
                </a:pathLst>
              </a:custGeom>
              <a:gradFill flip="none" rotWithShape="1">
                <a:gsLst>
                  <a:gs pos="0">
                    <a:schemeClr val="bg2">
                      <a:lumMod val="90000"/>
                      <a:shade val="30000"/>
                      <a:satMod val="115000"/>
                    </a:schemeClr>
                  </a:gs>
                  <a:gs pos="45000">
                    <a:schemeClr val="bg2">
                      <a:lumMod val="90000"/>
                      <a:shade val="67500"/>
                      <a:satMod val="115000"/>
                    </a:schemeClr>
                  </a:gs>
                  <a:gs pos="100000">
                    <a:schemeClr val="bg2">
                      <a:lumMod val="90000"/>
                      <a:shade val="100000"/>
                      <a:satMod val="115000"/>
                    </a:scheme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969" dirty="0"/>
              </a:p>
            </p:txBody>
          </p:sp>
          <p:sp>
            <p:nvSpPr>
              <p:cNvPr id="282" name="Oval 281"/>
              <p:cNvSpPr>
                <a:spLocks noChangeAspect="1"/>
              </p:cNvSpPr>
              <p:nvPr/>
            </p:nvSpPr>
            <p:spPr>
              <a:xfrm>
                <a:off x="1873770" y="1051404"/>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83" name="Oval 282"/>
              <p:cNvSpPr>
                <a:spLocks noChangeAspect="1"/>
              </p:cNvSpPr>
              <p:nvPr/>
            </p:nvSpPr>
            <p:spPr>
              <a:xfrm>
                <a:off x="1610914" y="1147749"/>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84" name="Oval 283"/>
              <p:cNvSpPr>
                <a:spLocks noChangeAspect="1"/>
              </p:cNvSpPr>
              <p:nvPr/>
            </p:nvSpPr>
            <p:spPr>
              <a:xfrm>
                <a:off x="1326374" y="1442081"/>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85" name="Oval 284"/>
              <p:cNvSpPr>
                <a:spLocks noChangeAspect="1"/>
              </p:cNvSpPr>
              <p:nvPr/>
            </p:nvSpPr>
            <p:spPr>
              <a:xfrm>
                <a:off x="1718743" y="1767963"/>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86" name="Oval 285"/>
              <p:cNvSpPr>
                <a:spLocks noChangeAspect="1"/>
              </p:cNvSpPr>
              <p:nvPr/>
            </p:nvSpPr>
            <p:spPr>
              <a:xfrm>
                <a:off x="1589961" y="1344005"/>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87" name="Oval 286"/>
              <p:cNvSpPr>
                <a:spLocks noChangeAspect="1"/>
              </p:cNvSpPr>
              <p:nvPr/>
            </p:nvSpPr>
            <p:spPr>
              <a:xfrm>
                <a:off x="2113254" y="1724633"/>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88" name="Oval 287"/>
              <p:cNvSpPr>
                <a:spLocks noChangeAspect="1"/>
              </p:cNvSpPr>
              <p:nvPr/>
            </p:nvSpPr>
            <p:spPr>
              <a:xfrm>
                <a:off x="1650576" y="1041542"/>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89" name="Oval 288"/>
              <p:cNvSpPr>
                <a:spLocks noChangeAspect="1"/>
              </p:cNvSpPr>
              <p:nvPr/>
            </p:nvSpPr>
            <p:spPr>
              <a:xfrm>
                <a:off x="2195147" y="1454127"/>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90" name="Oval 289"/>
              <p:cNvSpPr>
                <a:spLocks noChangeAspect="1"/>
              </p:cNvSpPr>
              <p:nvPr/>
            </p:nvSpPr>
            <p:spPr>
              <a:xfrm>
                <a:off x="1739696" y="1329821"/>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91" name="Oval 290"/>
              <p:cNvSpPr>
                <a:spLocks noChangeAspect="1"/>
              </p:cNvSpPr>
              <p:nvPr/>
            </p:nvSpPr>
            <p:spPr>
              <a:xfrm>
                <a:off x="1925518" y="1147749"/>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92" name="Oval 291"/>
              <p:cNvSpPr>
                <a:spLocks noChangeAspect="1"/>
              </p:cNvSpPr>
              <p:nvPr/>
            </p:nvSpPr>
            <p:spPr>
              <a:xfrm>
                <a:off x="1469489" y="1424681"/>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93" name="Oval 292"/>
              <p:cNvSpPr>
                <a:spLocks noChangeAspect="1"/>
              </p:cNvSpPr>
              <p:nvPr/>
            </p:nvSpPr>
            <p:spPr>
              <a:xfrm>
                <a:off x="1652623" y="1475201"/>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94" name="Oval 293"/>
              <p:cNvSpPr>
                <a:spLocks noChangeAspect="1"/>
              </p:cNvSpPr>
              <p:nvPr/>
            </p:nvSpPr>
            <p:spPr>
              <a:xfrm>
                <a:off x="1650576" y="1643388"/>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95" name="Oval 294"/>
              <p:cNvSpPr>
                <a:spLocks noChangeAspect="1"/>
              </p:cNvSpPr>
              <p:nvPr/>
            </p:nvSpPr>
            <p:spPr>
              <a:xfrm>
                <a:off x="1905522" y="1725607"/>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96" name="Oval 295"/>
              <p:cNvSpPr>
                <a:spLocks noChangeAspect="1"/>
              </p:cNvSpPr>
              <p:nvPr/>
            </p:nvSpPr>
            <p:spPr>
              <a:xfrm>
                <a:off x="1979462" y="1238004"/>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97" name="Oval 296"/>
              <p:cNvSpPr>
                <a:spLocks noChangeAspect="1"/>
              </p:cNvSpPr>
              <p:nvPr/>
            </p:nvSpPr>
            <p:spPr>
              <a:xfrm>
                <a:off x="1766622" y="1669267"/>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98" name="TextBox 297"/>
              <p:cNvSpPr txBox="1"/>
              <p:nvPr/>
            </p:nvSpPr>
            <p:spPr>
              <a:xfrm>
                <a:off x="1433310" y="1406063"/>
                <a:ext cx="788226" cy="232740"/>
              </a:xfrm>
              <a:prstGeom prst="rect">
                <a:avLst/>
              </a:prstGeom>
              <a:noFill/>
            </p:spPr>
            <p:txBody>
              <a:bodyPr wrap="none" rtlCol="0">
                <a:spAutoFit/>
              </a:bodyPr>
              <a:lstStyle/>
              <a:p>
                <a:r>
                  <a:rPr lang="fi-FI" sz="1000" b="1" dirty="0" err="1" smtClean="0"/>
                  <a:t>Myeloid</a:t>
                </a:r>
                <a:r>
                  <a:rPr lang="fi-FI" sz="1000" b="1" dirty="0" smtClean="0"/>
                  <a:t> </a:t>
                </a:r>
                <a:r>
                  <a:rPr lang="fi-FI" sz="1000" b="1" dirty="0" err="1" smtClean="0"/>
                  <a:t>cell</a:t>
                </a:r>
                <a:endParaRPr lang="fi-FI" sz="1000" b="1" dirty="0"/>
              </a:p>
            </p:txBody>
          </p:sp>
          <p:sp>
            <p:nvSpPr>
              <p:cNvPr id="299" name="Pie 298"/>
              <p:cNvSpPr>
                <a:spLocks noChangeAspect="1"/>
              </p:cNvSpPr>
              <p:nvPr/>
            </p:nvSpPr>
            <p:spPr>
              <a:xfrm rot="2457700">
                <a:off x="1253468" y="1187927"/>
                <a:ext cx="190168" cy="169610"/>
              </a:xfrm>
              <a:prstGeom prst="pie">
                <a:avLst>
                  <a:gd name="adj1" fmla="val 19990110"/>
                  <a:gd name="adj2" fmla="val 17358783"/>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solidFill>
                    <a:schemeClr val="tx1"/>
                  </a:solidFill>
                </a:endParaRPr>
              </a:p>
            </p:txBody>
          </p:sp>
          <p:sp>
            <p:nvSpPr>
              <p:cNvPr id="300" name="Pie 299"/>
              <p:cNvSpPr>
                <a:spLocks noChangeAspect="1"/>
              </p:cNvSpPr>
              <p:nvPr/>
            </p:nvSpPr>
            <p:spPr>
              <a:xfrm rot="2457700">
                <a:off x="1694621" y="1106696"/>
                <a:ext cx="190168" cy="169610"/>
              </a:xfrm>
              <a:prstGeom prst="pie">
                <a:avLst>
                  <a:gd name="adj1" fmla="val 19990110"/>
                  <a:gd name="adj2" fmla="val 17358783"/>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solidFill>
                    <a:schemeClr val="tx1"/>
                  </a:solidFill>
                </a:endParaRPr>
              </a:p>
            </p:txBody>
          </p:sp>
        </p:grpSp>
        <p:grpSp>
          <p:nvGrpSpPr>
            <p:cNvPr id="30" name="Group 29"/>
            <p:cNvGrpSpPr/>
            <p:nvPr/>
          </p:nvGrpSpPr>
          <p:grpSpPr>
            <a:xfrm>
              <a:off x="466965" y="3506651"/>
              <a:ext cx="805882" cy="854349"/>
              <a:chOff x="398236" y="3422220"/>
              <a:chExt cx="805882" cy="854349"/>
            </a:xfrm>
          </p:grpSpPr>
          <p:grpSp>
            <p:nvGrpSpPr>
              <p:cNvPr id="272" name="Group 271"/>
              <p:cNvGrpSpPr>
                <a:grpSpLocks noChangeAspect="1"/>
              </p:cNvGrpSpPr>
              <p:nvPr/>
            </p:nvGrpSpPr>
            <p:grpSpPr>
              <a:xfrm>
                <a:off x="440643" y="3480095"/>
                <a:ext cx="763475" cy="796474"/>
                <a:chOff x="326349" y="969585"/>
                <a:chExt cx="803656" cy="838394"/>
              </a:xfrm>
            </p:grpSpPr>
            <p:grpSp>
              <p:nvGrpSpPr>
                <p:cNvPr id="273" name="Group 272"/>
                <p:cNvGrpSpPr>
                  <a:grpSpLocks noChangeAspect="1"/>
                </p:cNvGrpSpPr>
                <p:nvPr/>
              </p:nvGrpSpPr>
              <p:grpSpPr>
                <a:xfrm>
                  <a:off x="326349" y="1040694"/>
                  <a:ext cx="803656" cy="767285"/>
                  <a:chOff x="326349" y="1040693"/>
                  <a:chExt cx="845954" cy="807668"/>
                </a:xfrm>
              </p:grpSpPr>
              <p:sp>
                <p:nvSpPr>
                  <p:cNvPr id="277" name="Oval 276"/>
                  <p:cNvSpPr/>
                  <p:nvPr/>
                </p:nvSpPr>
                <p:spPr>
                  <a:xfrm>
                    <a:off x="326349" y="1040693"/>
                    <a:ext cx="845954" cy="807668"/>
                  </a:xfrm>
                  <a:prstGeom prst="ellipse">
                    <a:avLst/>
                  </a:prstGeom>
                  <a:solidFill>
                    <a:schemeClr val="bg1">
                      <a:lumMod val="95000"/>
                    </a:schemeClr>
                  </a:solidFill>
                  <a:ln w="3175">
                    <a:solidFill>
                      <a:schemeClr val="tx1">
                        <a:lumMod val="50000"/>
                        <a:lumOff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78" name="Oval 4"/>
                  <p:cNvSpPr/>
                  <p:nvPr/>
                </p:nvSpPr>
                <p:spPr>
                  <a:xfrm rot="1464442">
                    <a:off x="521720" y="1159830"/>
                    <a:ext cx="601454" cy="623041"/>
                  </a:xfrm>
                  <a:custGeom>
                    <a:avLst/>
                    <a:gdLst>
                      <a:gd name="connsiteX0" fmla="*/ 0 w 541867"/>
                      <a:gd name="connsiteY0" fmla="*/ 338667 h 677333"/>
                      <a:gd name="connsiteX1" fmla="*/ 270934 w 541867"/>
                      <a:gd name="connsiteY1" fmla="*/ 0 h 677333"/>
                      <a:gd name="connsiteX2" fmla="*/ 541868 w 541867"/>
                      <a:gd name="connsiteY2" fmla="*/ 338667 h 677333"/>
                      <a:gd name="connsiteX3" fmla="*/ 270934 w 541867"/>
                      <a:gd name="connsiteY3" fmla="*/ 677334 h 677333"/>
                      <a:gd name="connsiteX4" fmla="*/ 0 w 541867"/>
                      <a:gd name="connsiteY4" fmla="*/ 338667 h 677333"/>
                      <a:gd name="connsiteX0" fmla="*/ 0 w 598428"/>
                      <a:gd name="connsiteY0" fmla="*/ 338667 h 677334"/>
                      <a:gd name="connsiteX1" fmla="*/ 327494 w 598428"/>
                      <a:gd name="connsiteY1" fmla="*/ 0 h 677334"/>
                      <a:gd name="connsiteX2" fmla="*/ 598428 w 598428"/>
                      <a:gd name="connsiteY2" fmla="*/ 338667 h 677334"/>
                      <a:gd name="connsiteX3" fmla="*/ 327494 w 598428"/>
                      <a:gd name="connsiteY3" fmla="*/ 677334 h 677334"/>
                      <a:gd name="connsiteX4" fmla="*/ 0 w 598428"/>
                      <a:gd name="connsiteY4" fmla="*/ 338667 h 677334"/>
                      <a:gd name="connsiteX0" fmla="*/ 8 w 598436"/>
                      <a:gd name="connsiteY0" fmla="*/ 357521 h 696188"/>
                      <a:gd name="connsiteX1" fmla="*/ 318075 w 598436"/>
                      <a:gd name="connsiteY1" fmla="*/ 0 h 696188"/>
                      <a:gd name="connsiteX2" fmla="*/ 598436 w 598436"/>
                      <a:gd name="connsiteY2" fmla="*/ 357521 h 696188"/>
                      <a:gd name="connsiteX3" fmla="*/ 327502 w 598436"/>
                      <a:gd name="connsiteY3" fmla="*/ 696188 h 696188"/>
                      <a:gd name="connsiteX4" fmla="*/ 8 w 598436"/>
                      <a:gd name="connsiteY4" fmla="*/ 357521 h 696188"/>
                      <a:gd name="connsiteX0" fmla="*/ 147 w 598575"/>
                      <a:gd name="connsiteY0" fmla="*/ 329240 h 667907"/>
                      <a:gd name="connsiteX1" fmla="*/ 289934 w 598575"/>
                      <a:gd name="connsiteY1" fmla="*/ 0 h 667907"/>
                      <a:gd name="connsiteX2" fmla="*/ 598575 w 598575"/>
                      <a:gd name="connsiteY2" fmla="*/ 329240 h 667907"/>
                      <a:gd name="connsiteX3" fmla="*/ 327641 w 598575"/>
                      <a:gd name="connsiteY3" fmla="*/ 667907 h 667907"/>
                      <a:gd name="connsiteX4" fmla="*/ 147 w 598575"/>
                      <a:gd name="connsiteY4" fmla="*/ 329240 h 667907"/>
                      <a:gd name="connsiteX0" fmla="*/ 85 w 598513"/>
                      <a:gd name="connsiteY0" fmla="*/ 329240 h 658480"/>
                      <a:gd name="connsiteX1" fmla="*/ 289872 w 598513"/>
                      <a:gd name="connsiteY1" fmla="*/ 0 h 658480"/>
                      <a:gd name="connsiteX2" fmla="*/ 598513 w 598513"/>
                      <a:gd name="connsiteY2" fmla="*/ 329240 h 658480"/>
                      <a:gd name="connsiteX3" fmla="*/ 318152 w 598513"/>
                      <a:gd name="connsiteY3" fmla="*/ 658480 h 658480"/>
                      <a:gd name="connsiteX4" fmla="*/ 85 w 598513"/>
                      <a:gd name="connsiteY4" fmla="*/ 329240 h 658480"/>
                      <a:gd name="connsiteX0" fmla="*/ 88 w 589089"/>
                      <a:gd name="connsiteY0" fmla="*/ 348142 h 658564"/>
                      <a:gd name="connsiteX1" fmla="*/ 280448 w 589089"/>
                      <a:gd name="connsiteY1" fmla="*/ 49 h 658564"/>
                      <a:gd name="connsiteX2" fmla="*/ 589089 w 589089"/>
                      <a:gd name="connsiteY2" fmla="*/ 329289 h 658564"/>
                      <a:gd name="connsiteX3" fmla="*/ 308728 w 589089"/>
                      <a:gd name="connsiteY3" fmla="*/ 658529 h 658564"/>
                      <a:gd name="connsiteX4" fmla="*/ 88 w 589089"/>
                      <a:gd name="connsiteY4" fmla="*/ 348142 h 658564"/>
                      <a:gd name="connsiteX0" fmla="*/ 117 w 532557"/>
                      <a:gd name="connsiteY0" fmla="*/ 329239 h 658480"/>
                      <a:gd name="connsiteX1" fmla="*/ 223916 w 532557"/>
                      <a:gd name="connsiteY1" fmla="*/ 0 h 658480"/>
                      <a:gd name="connsiteX2" fmla="*/ 532557 w 532557"/>
                      <a:gd name="connsiteY2" fmla="*/ 329240 h 658480"/>
                      <a:gd name="connsiteX3" fmla="*/ 252196 w 532557"/>
                      <a:gd name="connsiteY3" fmla="*/ 658480 h 658480"/>
                      <a:gd name="connsiteX4" fmla="*/ 117 w 532557"/>
                      <a:gd name="connsiteY4" fmla="*/ 329239 h 658480"/>
                      <a:gd name="connsiteX0" fmla="*/ 12 w 532452"/>
                      <a:gd name="connsiteY0" fmla="*/ 291531 h 620772"/>
                      <a:gd name="connsiteX1" fmla="*/ 242664 w 532452"/>
                      <a:gd name="connsiteY1" fmla="*/ 0 h 620772"/>
                      <a:gd name="connsiteX2" fmla="*/ 532452 w 532452"/>
                      <a:gd name="connsiteY2" fmla="*/ 291532 h 620772"/>
                      <a:gd name="connsiteX3" fmla="*/ 252091 w 532452"/>
                      <a:gd name="connsiteY3" fmla="*/ 620772 h 620772"/>
                      <a:gd name="connsiteX4" fmla="*/ 12 w 532452"/>
                      <a:gd name="connsiteY4" fmla="*/ 291531 h 620772"/>
                      <a:gd name="connsiteX0" fmla="*/ 12 w 532452"/>
                      <a:gd name="connsiteY0" fmla="*/ 291531 h 601919"/>
                      <a:gd name="connsiteX1" fmla="*/ 242664 w 532452"/>
                      <a:gd name="connsiteY1" fmla="*/ 0 h 601919"/>
                      <a:gd name="connsiteX2" fmla="*/ 532452 w 532452"/>
                      <a:gd name="connsiteY2" fmla="*/ 291532 h 601919"/>
                      <a:gd name="connsiteX3" fmla="*/ 252091 w 532452"/>
                      <a:gd name="connsiteY3" fmla="*/ 601919 h 601919"/>
                      <a:gd name="connsiteX4" fmla="*/ 12 w 532452"/>
                      <a:gd name="connsiteY4" fmla="*/ 291531 h 601919"/>
                      <a:gd name="connsiteX0" fmla="*/ 12 w 532452"/>
                      <a:gd name="connsiteY0" fmla="*/ 291531 h 583065"/>
                      <a:gd name="connsiteX1" fmla="*/ 242664 w 532452"/>
                      <a:gd name="connsiteY1" fmla="*/ 0 h 583065"/>
                      <a:gd name="connsiteX2" fmla="*/ 532452 w 532452"/>
                      <a:gd name="connsiteY2" fmla="*/ 291532 h 583065"/>
                      <a:gd name="connsiteX3" fmla="*/ 252091 w 532452"/>
                      <a:gd name="connsiteY3" fmla="*/ 583065 h 583065"/>
                      <a:gd name="connsiteX4" fmla="*/ 12 w 532452"/>
                      <a:gd name="connsiteY4" fmla="*/ 291531 h 583065"/>
                      <a:gd name="connsiteX0" fmla="*/ 11 w 542934"/>
                      <a:gd name="connsiteY0" fmla="*/ 323453 h 583369"/>
                      <a:gd name="connsiteX1" fmla="*/ 253146 w 542934"/>
                      <a:gd name="connsiteY1" fmla="*/ 182 h 583369"/>
                      <a:gd name="connsiteX2" fmla="*/ 542934 w 542934"/>
                      <a:gd name="connsiteY2" fmla="*/ 291714 h 583369"/>
                      <a:gd name="connsiteX3" fmla="*/ 262573 w 542934"/>
                      <a:gd name="connsiteY3" fmla="*/ 583247 h 583369"/>
                      <a:gd name="connsiteX4" fmla="*/ 11 w 542934"/>
                      <a:gd name="connsiteY4" fmla="*/ 323453 h 583369"/>
                      <a:gd name="connsiteX0" fmla="*/ 11384 w 554307"/>
                      <a:gd name="connsiteY0" fmla="*/ 329291 h 589195"/>
                      <a:gd name="connsiteX1" fmla="*/ 69029 w 554307"/>
                      <a:gd name="connsiteY1" fmla="*/ 118284 h 589195"/>
                      <a:gd name="connsiteX2" fmla="*/ 264519 w 554307"/>
                      <a:gd name="connsiteY2" fmla="*/ 6020 h 589195"/>
                      <a:gd name="connsiteX3" fmla="*/ 554307 w 554307"/>
                      <a:gd name="connsiteY3" fmla="*/ 297552 h 589195"/>
                      <a:gd name="connsiteX4" fmla="*/ 273946 w 554307"/>
                      <a:gd name="connsiteY4" fmla="*/ 589085 h 589195"/>
                      <a:gd name="connsiteX5" fmla="*/ 11384 w 554307"/>
                      <a:gd name="connsiteY5" fmla="*/ 329291 h 589195"/>
                      <a:gd name="connsiteX0" fmla="*/ 1023 w 543946"/>
                      <a:gd name="connsiteY0" fmla="*/ 329291 h 597097"/>
                      <a:gd name="connsiteX1" fmla="*/ 58668 w 543946"/>
                      <a:gd name="connsiteY1" fmla="*/ 118284 h 597097"/>
                      <a:gd name="connsiteX2" fmla="*/ 254158 w 543946"/>
                      <a:gd name="connsiteY2" fmla="*/ 6020 h 597097"/>
                      <a:gd name="connsiteX3" fmla="*/ 543946 w 543946"/>
                      <a:gd name="connsiteY3" fmla="*/ 297552 h 597097"/>
                      <a:gd name="connsiteX4" fmla="*/ 263585 w 543946"/>
                      <a:gd name="connsiteY4" fmla="*/ 589085 h 597097"/>
                      <a:gd name="connsiteX5" fmla="*/ 95359 w 543946"/>
                      <a:gd name="connsiteY5" fmla="*/ 499157 h 597097"/>
                      <a:gd name="connsiteX6" fmla="*/ 1023 w 543946"/>
                      <a:gd name="connsiteY6" fmla="*/ 329291 h 597097"/>
                      <a:gd name="connsiteX0" fmla="*/ 1023 w 546010"/>
                      <a:gd name="connsiteY0" fmla="*/ 329291 h 590683"/>
                      <a:gd name="connsiteX1" fmla="*/ 58668 w 546010"/>
                      <a:gd name="connsiteY1" fmla="*/ 118284 h 590683"/>
                      <a:gd name="connsiteX2" fmla="*/ 254158 w 546010"/>
                      <a:gd name="connsiteY2" fmla="*/ 6020 h 590683"/>
                      <a:gd name="connsiteX3" fmla="*/ 543946 w 546010"/>
                      <a:gd name="connsiteY3" fmla="*/ 297552 h 590683"/>
                      <a:gd name="connsiteX4" fmla="*/ 409855 w 546010"/>
                      <a:gd name="connsiteY4" fmla="*/ 536186 h 590683"/>
                      <a:gd name="connsiteX5" fmla="*/ 263585 w 546010"/>
                      <a:gd name="connsiteY5" fmla="*/ 589085 h 590683"/>
                      <a:gd name="connsiteX6" fmla="*/ 95359 w 546010"/>
                      <a:gd name="connsiteY6" fmla="*/ 499157 h 590683"/>
                      <a:gd name="connsiteX7" fmla="*/ 1023 w 546010"/>
                      <a:gd name="connsiteY7" fmla="*/ 329291 h 590683"/>
                      <a:gd name="connsiteX0" fmla="*/ 1023 w 544041"/>
                      <a:gd name="connsiteY0" fmla="*/ 323313 h 584705"/>
                      <a:gd name="connsiteX1" fmla="*/ 58668 w 544041"/>
                      <a:gd name="connsiteY1" fmla="*/ 112306 h 584705"/>
                      <a:gd name="connsiteX2" fmla="*/ 254158 w 544041"/>
                      <a:gd name="connsiteY2" fmla="*/ 42 h 584705"/>
                      <a:gd name="connsiteX3" fmla="*/ 446547 w 544041"/>
                      <a:gd name="connsiteY3" fmla="*/ 101727 h 584705"/>
                      <a:gd name="connsiteX4" fmla="*/ 543946 w 544041"/>
                      <a:gd name="connsiteY4" fmla="*/ 291574 h 584705"/>
                      <a:gd name="connsiteX5" fmla="*/ 409855 w 544041"/>
                      <a:gd name="connsiteY5" fmla="*/ 530208 h 584705"/>
                      <a:gd name="connsiteX6" fmla="*/ 263585 w 544041"/>
                      <a:gd name="connsiteY6" fmla="*/ 583107 h 584705"/>
                      <a:gd name="connsiteX7" fmla="*/ 95359 w 544041"/>
                      <a:gd name="connsiteY7" fmla="*/ 493179 h 584705"/>
                      <a:gd name="connsiteX8" fmla="*/ 1023 w 544041"/>
                      <a:gd name="connsiteY8" fmla="*/ 323313 h 584705"/>
                      <a:gd name="connsiteX0" fmla="*/ 1023 w 544648"/>
                      <a:gd name="connsiteY0" fmla="*/ 323313 h 583837"/>
                      <a:gd name="connsiteX1" fmla="*/ 58668 w 544648"/>
                      <a:gd name="connsiteY1" fmla="*/ 112306 h 583837"/>
                      <a:gd name="connsiteX2" fmla="*/ 254158 w 544648"/>
                      <a:gd name="connsiteY2" fmla="*/ 42 h 583837"/>
                      <a:gd name="connsiteX3" fmla="*/ 446547 w 544648"/>
                      <a:gd name="connsiteY3" fmla="*/ 101727 h 583837"/>
                      <a:gd name="connsiteX4" fmla="*/ 543946 w 544648"/>
                      <a:gd name="connsiteY4" fmla="*/ 291574 h 583837"/>
                      <a:gd name="connsiteX5" fmla="*/ 498443 w 544648"/>
                      <a:gd name="connsiteY5" fmla="*/ 446833 h 583837"/>
                      <a:gd name="connsiteX6" fmla="*/ 409855 w 544648"/>
                      <a:gd name="connsiteY6" fmla="*/ 530208 h 583837"/>
                      <a:gd name="connsiteX7" fmla="*/ 263585 w 544648"/>
                      <a:gd name="connsiteY7" fmla="*/ 583107 h 583837"/>
                      <a:gd name="connsiteX8" fmla="*/ 95359 w 544648"/>
                      <a:gd name="connsiteY8" fmla="*/ 493179 h 583837"/>
                      <a:gd name="connsiteX9" fmla="*/ 1023 w 544648"/>
                      <a:gd name="connsiteY9" fmla="*/ 323313 h 583837"/>
                      <a:gd name="connsiteX0" fmla="*/ 1023 w 544648"/>
                      <a:gd name="connsiteY0" fmla="*/ 323331 h 583855"/>
                      <a:gd name="connsiteX1" fmla="*/ 58668 w 544648"/>
                      <a:gd name="connsiteY1" fmla="*/ 112324 h 583855"/>
                      <a:gd name="connsiteX2" fmla="*/ 254158 w 544648"/>
                      <a:gd name="connsiteY2" fmla="*/ 60 h 583855"/>
                      <a:gd name="connsiteX3" fmla="*/ 456831 w 544648"/>
                      <a:gd name="connsiteY3" fmla="*/ 99691 h 583855"/>
                      <a:gd name="connsiteX4" fmla="*/ 543946 w 544648"/>
                      <a:gd name="connsiteY4" fmla="*/ 291592 h 583855"/>
                      <a:gd name="connsiteX5" fmla="*/ 498443 w 544648"/>
                      <a:gd name="connsiteY5" fmla="*/ 446851 h 583855"/>
                      <a:gd name="connsiteX6" fmla="*/ 409855 w 544648"/>
                      <a:gd name="connsiteY6" fmla="*/ 530226 h 583855"/>
                      <a:gd name="connsiteX7" fmla="*/ 263585 w 544648"/>
                      <a:gd name="connsiteY7" fmla="*/ 583125 h 583855"/>
                      <a:gd name="connsiteX8" fmla="*/ 95359 w 544648"/>
                      <a:gd name="connsiteY8" fmla="*/ 493197 h 583855"/>
                      <a:gd name="connsiteX9" fmla="*/ 1023 w 544648"/>
                      <a:gd name="connsiteY9" fmla="*/ 323331 h 58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4648" h="583855">
                        <a:moveTo>
                          <a:pt x="1023" y="323331"/>
                        </a:moveTo>
                        <a:cubicBezTo>
                          <a:pt x="-5092" y="259852"/>
                          <a:pt x="16479" y="166203"/>
                          <a:pt x="58668" y="112324"/>
                        </a:cubicBezTo>
                        <a:cubicBezTo>
                          <a:pt x="100857" y="58446"/>
                          <a:pt x="187798" y="2165"/>
                          <a:pt x="254158" y="60"/>
                        </a:cubicBezTo>
                        <a:cubicBezTo>
                          <a:pt x="320518" y="-2045"/>
                          <a:pt x="408533" y="51102"/>
                          <a:pt x="456831" y="99691"/>
                        </a:cubicBezTo>
                        <a:cubicBezTo>
                          <a:pt x="505129" y="148280"/>
                          <a:pt x="538376" y="236155"/>
                          <a:pt x="543946" y="291592"/>
                        </a:cubicBezTo>
                        <a:cubicBezTo>
                          <a:pt x="549516" y="347029"/>
                          <a:pt x="520792" y="407079"/>
                          <a:pt x="498443" y="446851"/>
                        </a:cubicBezTo>
                        <a:cubicBezTo>
                          <a:pt x="476095" y="486623"/>
                          <a:pt x="445918" y="505433"/>
                          <a:pt x="409855" y="530226"/>
                        </a:cubicBezTo>
                        <a:cubicBezTo>
                          <a:pt x="373792" y="555019"/>
                          <a:pt x="316001" y="589296"/>
                          <a:pt x="263585" y="583125"/>
                        </a:cubicBezTo>
                        <a:cubicBezTo>
                          <a:pt x="211169" y="576954"/>
                          <a:pt x="139119" y="536496"/>
                          <a:pt x="95359" y="493197"/>
                        </a:cubicBezTo>
                        <a:cubicBezTo>
                          <a:pt x="51599" y="449898"/>
                          <a:pt x="7138" y="386810"/>
                          <a:pt x="1023" y="323331"/>
                        </a:cubicBezTo>
                        <a:close/>
                      </a:path>
                    </a:pathLst>
                  </a:custGeom>
                  <a:gradFill flip="none" rotWithShape="1">
                    <a:gsLst>
                      <a:gs pos="0">
                        <a:schemeClr val="bg2">
                          <a:lumMod val="90000"/>
                          <a:shade val="30000"/>
                          <a:satMod val="115000"/>
                        </a:schemeClr>
                      </a:gs>
                      <a:gs pos="45000">
                        <a:schemeClr val="bg2">
                          <a:lumMod val="90000"/>
                          <a:shade val="67500"/>
                          <a:satMod val="115000"/>
                        </a:schemeClr>
                      </a:gs>
                      <a:gs pos="100000">
                        <a:schemeClr val="bg2">
                          <a:lumMod val="90000"/>
                          <a:shade val="100000"/>
                          <a:satMod val="115000"/>
                        </a:scheme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969" dirty="0"/>
                  </a:p>
                </p:txBody>
              </p:sp>
            </p:grpSp>
            <p:sp>
              <p:nvSpPr>
                <p:cNvPr id="274" name="Pie 273"/>
                <p:cNvSpPr>
                  <a:spLocks noChangeAspect="1"/>
                </p:cNvSpPr>
                <p:nvPr/>
              </p:nvSpPr>
              <p:spPr>
                <a:xfrm rot="2457700">
                  <a:off x="339676" y="1327240"/>
                  <a:ext cx="190168" cy="169610"/>
                </a:xfrm>
                <a:prstGeom prst="pie">
                  <a:avLst>
                    <a:gd name="adj1" fmla="val 19990110"/>
                    <a:gd name="adj2" fmla="val 17358783"/>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solidFill>
                      <a:schemeClr val="tx1"/>
                    </a:solidFill>
                  </a:endParaRPr>
                </a:p>
              </p:txBody>
            </p:sp>
            <p:sp>
              <p:nvSpPr>
                <p:cNvPr id="275" name="TextBox 274"/>
                <p:cNvSpPr txBox="1"/>
                <p:nvPr/>
              </p:nvSpPr>
              <p:spPr>
                <a:xfrm>
                  <a:off x="618185" y="1445802"/>
                  <a:ext cx="443505" cy="238023"/>
                </a:xfrm>
                <a:prstGeom prst="rect">
                  <a:avLst/>
                </a:prstGeom>
                <a:noFill/>
              </p:spPr>
              <p:txBody>
                <a:bodyPr wrap="none" rtlCol="0">
                  <a:spAutoFit/>
                </a:bodyPr>
                <a:lstStyle/>
                <a:p>
                  <a:r>
                    <a:rPr lang="fi-FI" sz="1000" b="1" dirty="0"/>
                    <a:t>T cell</a:t>
                  </a:r>
                </a:p>
              </p:txBody>
            </p:sp>
            <p:sp>
              <p:nvSpPr>
                <p:cNvPr id="276" name="Pie 275"/>
                <p:cNvSpPr>
                  <a:spLocks noChangeAspect="1"/>
                </p:cNvSpPr>
                <p:nvPr/>
              </p:nvSpPr>
              <p:spPr>
                <a:xfrm rot="2457700">
                  <a:off x="474889" y="969585"/>
                  <a:ext cx="190168" cy="169610"/>
                </a:xfrm>
                <a:prstGeom prst="pie">
                  <a:avLst>
                    <a:gd name="adj1" fmla="val 19990110"/>
                    <a:gd name="adj2" fmla="val 17358783"/>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solidFill>
                      <a:schemeClr val="tx1"/>
                    </a:solidFill>
                  </a:endParaRPr>
                </a:p>
              </p:txBody>
            </p:sp>
          </p:grpSp>
          <p:sp>
            <p:nvSpPr>
              <p:cNvPr id="301" name="Cross 300"/>
              <p:cNvSpPr>
                <a:spLocks noChangeAspect="1"/>
              </p:cNvSpPr>
              <p:nvPr/>
            </p:nvSpPr>
            <p:spPr>
              <a:xfrm rot="2525728">
                <a:off x="538903" y="3422220"/>
                <a:ext cx="290726" cy="290760"/>
              </a:xfrm>
              <a:prstGeom prst="plus">
                <a:avLst>
                  <a:gd name="adj" fmla="val 46429"/>
                </a:avLst>
              </a:prstGeom>
              <a:solidFill>
                <a:srgbClr val="FF0000">
                  <a:alpha val="60000"/>
                </a:srgbClr>
              </a:solidFill>
              <a:ln w="12700">
                <a:solidFill>
                  <a:schemeClr val="tx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356" name="Cross 355"/>
              <p:cNvSpPr>
                <a:spLocks noChangeAspect="1"/>
              </p:cNvSpPr>
              <p:nvPr/>
            </p:nvSpPr>
            <p:spPr>
              <a:xfrm rot="2525728">
                <a:off x="398236" y="3779782"/>
                <a:ext cx="290726" cy="290760"/>
              </a:xfrm>
              <a:prstGeom prst="plus">
                <a:avLst>
                  <a:gd name="adj" fmla="val 46429"/>
                </a:avLst>
              </a:prstGeom>
              <a:solidFill>
                <a:srgbClr val="FF0000">
                  <a:alpha val="60000"/>
                </a:srgbClr>
              </a:solidFill>
              <a:ln w="12700">
                <a:solidFill>
                  <a:schemeClr val="tx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grpSp>
      </p:grpSp>
      <p:sp>
        <p:nvSpPr>
          <p:cNvPr id="38" name="TextBox 37"/>
          <p:cNvSpPr txBox="1"/>
          <p:nvPr/>
        </p:nvSpPr>
        <p:spPr>
          <a:xfrm>
            <a:off x="1352529" y="5309746"/>
            <a:ext cx="2160000" cy="738664"/>
          </a:xfrm>
          <a:prstGeom prst="rect">
            <a:avLst/>
          </a:prstGeom>
          <a:solidFill>
            <a:schemeClr val="bg1">
              <a:alpha val="50000"/>
            </a:schemeClr>
          </a:solidFill>
          <a:ln w="12700">
            <a:solidFill>
              <a:schemeClr val="tx1"/>
            </a:solidFill>
          </a:ln>
        </p:spPr>
        <p:txBody>
          <a:bodyPr wrap="square" rtlCol="0">
            <a:spAutoFit/>
          </a:bodyPr>
          <a:lstStyle/>
          <a:p>
            <a:pPr algn="ctr"/>
            <a:r>
              <a:rPr lang="de-DE" sz="1400" dirty="0" smtClean="0"/>
              <a:t>Early </a:t>
            </a:r>
            <a:r>
              <a:rPr lang="de-DE" sz="1400" dirty="0" err="1" smtClean="0"/>
              <a:t>stage</a:t>
            </a:r>
            <a:endParaRPr lang="de-DE" sz="1400" dirty="0" smtClean="0"/>
          </a:p>
          <a:p>
            <a:pPr algn="ctr"/>
            <a:endParaRPr lang="de-DE" sz="1400" dirty="0" smtClean="0"/>
          </a:p>
          <a:p>
            <a:pPr algn="ctr"/>
            <a:r>
              <a:rPr lang="de-DE" sz="1400" dirty="0" smtClean="0"/>
              <a:t>Th1-type ↑ </a:t>
            </a:r>
            <a:endParaRPr lang="de-DE" sz="1400" dirty="0"/>
          </a:p>
        </p:txBody>
      </p:sp>
      <p:sp>
        <p:nvSpPr>
          <p:cNvPr id="129" name="TextBox 128"/>
          <p:cNvSpPr txBox="1"/>
          <p:nvPr/>
        </p:nvSpPr>
        <p:spPr>
          <a:xfrm>
            <a:off x="3632744" y="5305751"/>
            <a:ext cx="2160000" cy="738664"/>
          </a:xfrm>
          <a:prstGeom prst="rect">
            <a:avLst/>
          </a:prstGeom>
          <a:solidFill>
            <a:schemeClr val="bg1">
              <a:alpha val="50000"/>
            </a:schemeClr>
          </a:solidFill>
          <a:ln w="12700">
            <a:solidFill>
              <a:schemeClr val="tx1"/>
            </a:solidFill>
          </a:ln>
        </p:spPr>
        <p:txBody>
          <a:bodyPr wrap="square" rtlCol="0">
            <a:spAutoFit/>
          </a:bodyPr>
          <a:lstStyle/>
          <a:p>
            <a:pPr algn="ctr"/>
            <a:r>
              <a:rPr lang="de-DE" sz="1400" dirty="0" err="1" smtClean="0"/>
              <a:t>Late</a:t>
            </a:r>
            <a:r>
              <a:rPr lang="de-DE" sz="1400" dirty="0"/>
              <a:t> </a:t>
            </a:r>
            <a:r>
              <a:rPr lang="de-DE" sz="1400" dirty="0" err="1" smtClean="0"/>
              <a:t>stage</a:t>
            </a:r>
            <a:endParaRPr lang="de-DE" sz="1400" dirty="0" smtClean="0"/>
          </a:p>
          <a:p>
            <a:endParaRPr lang="de-DE" sz="1400" dirty="0"/>
          </a:p>
          <a:p>
            <a:pPr algn="ctr"/>
            <a:r>
              <a:rPr lang="de-DE" sz="1400" dirty="0" smtClean="0"/>
              <a:t>Th2/Th17-type ↑ </a:t>
            </a:r>
          </a:p>
        </p:txBody>
      </p:sp>
      <p:grpSp>
        <p:nvGrpSpPr>
          <p:cNvPr id="29" name="Group 28"/>
          <p:cNvGrpSpPr/>
          <p:nvPr/>
        </p:nvGrpSpPr>
        <p:grpSpPr>
          <a:xfrm>
            <a:off x="2590567" y="2424998"/>
            <a:ext cx="2058749" cy="947629"/>
            <a:chOff x="2358929" y="2839362"/>
            <a:chExt cx="2058749" cy="947629"/>
          </a:xfrm>
        </p:grpSpPr>
        <p:sp>
          <p:nvSpPr>
            <p:cNvPr id="213" name="TextBox 212"/>
            <p:cNvSpPr txBox="1"/>
            <p:nvPr/>
          </p:nvSpPr>
          <p:spPr>
            <a:xfrm>
              <a:off x="2358929" y="2840043"/>
              <a:ext cx="595163" cy="276999"/>
            </a:xfrm>
            <a:prstGeom prst="rect">
              <a:avLst/>
            </a:prstGeom>
            <a:noFill/>
          </p:spPr>
          <p:txBody>
            <a:bodyPr wrap="none" rtlCol="0">
              <a:spAutoFit/>
            </a:bodyPr>
            <a:lstStyle/>
            <a:p>
              <a:pPr algn="ctr"/>
              <a:r>
                <a:rPr lang="de-DE" sz="1200" b="1" dirty="0" smtClean="0"/>
                <a:t>DMBA</a:t>
              </a:r>
            </a:p>
          </p:txBody>
        </p:sp>
        <p:sp>
          <p:nvSpPr>
            <p:cNvPr id="214" name="TextBox 213"/>
            <p:cNvSpPr txBox="1"/>
            <p:nvPr/>
          </p:nvSpPr>
          <p:spPr>
            <a:xfrm>
              <a:off x="2973202" y="2839362"/>
              <a:ext cx="1261436" cy="276999"/>
            </a:xfrm>
            <a:prstGeom prst="rect">
              <a:avLst/>
            </a:prstGeom>
            <a:noFill/>
          </p:spPr>
          <p:txBody>
            <a:bodyPr wrap="none" rtlCol="0">
              <a:spAutoFit/>
            </a:bodyPr>
            <a:lstStyle/>
            <a:p>
              <a:pPr algn="ctr"/>
              <a:r>
                <a:rPr lang="de-DE" sz="1200" b="1" dirty="0" smtClean="0"/>
                <a:t>+ TPA (2x/</a:t>
              </a:r>
              <a:r>
                <a:rPr lang="de-DE" sz="1200" b="1" dirty="0" err="1" smtClean="0"/>
                <a:t>week</a:t>
              </a:r>
              <a:r>
                <a:rPr lang="de-DE" sz="1200" b="1" dirty="0" smtClean="0"/>
                <a:t>) </a:t>
              </a:r>
            </a:p>
          </p:txBody>
        </p:sp>
        <p:sp>
          <p:nvSpPr>
            <p:cNvPr id="217" name="TextBox 216"/>
            <p:cNvSpPr txBox="1"/>
            <p:nvPr/>
          </p:nvSpPr>
          <p:spPr>
            <a:xfrm>
              <a:off x="3006092" y="3509992"/>
              <a:ext cx="577850" cy="276999"/>
            </a:xfrm>
            <a:prstGeom prst="rect">
              <a:avLst/>
            </a:prstGeom>
            <a:noFill/>
          </p:spPr>
          <p:txBody>
            <a:bodyPr wrap="none" rtlCol="0">
              <a:spAutoFit/>
            </a:bodyPr>
            <a:lstStyle/>
            <a:p>
              <a:r>
                <a:rPr lang="de-DE" sz="1200" dirty="0" err="1" smtClean="0"/>
                <a:t>weeks</a:t>
              </a:r>
              <a:endParaRPr lang="en-GB" sz="1200" dirty="0"/>
            </a:p>
          </p:txBody>
        </p:sp>
        <p:grpSp>
          <p:nvGrpSpPr>
            <p:cNvPr id="27" name="Group 26"/>
            <p:cNvGrpSpPr/>
            <p:nvPr/>
          </p:nvGrpSpPr>
          <p:grpSpPr>
            <a:xfrm>
              <a:off x="2570000" y="3105095"/>
              <a:ext cx="1847678" cy="560465"/>
              <a:chOff x="2570000" y="3105095"/>
              <a:chExt cx="1847678" cy="560465"/>
            </a:xfrm>
          </p:grpSpPr>
          <p:cxnSp>
            <p:nvCxnSpPr>
              <p:cNvPr id="215" name="Straight Arrow Connector 214"/>
              <p:cNvCxnSpPr/>
              <p:nvPr/>
            </p:nvCxnSpPr>
            <p:spPr>
              <a:xfrm flipH="1">
                <a:off x="2638163" y="3105095"/>
                <a:ext cx="13166" cy="2160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0" name="Right Arrow 219"/>
              <p:cNvSpPr/>
              <p:nvPr/>
            </p:nvSpPr>
            <p:spPr>
              <a:xfrm>
                <a:off x="2591276" y="3253649"/>
                <a:ext cx="1811161" cy="411911"/>
              </a:xfrm>
              <a:prstGeom prst="rightArrow">
                <a:avLst>
                  <a:gd name="adj1" fmla="val 55357"/>
                  <a:gd name="adj2" fmla="val 64568"/>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1"/>
                  </a:solidFill>
                </a:endParaRPr>
              </a:p>
            </p:txBody>
          </p:sp>
          <p:cxnSp>
            <p:nvCxnSpPr>
              <p:cNvPr id="221" name="Straight Connector 220"/>
              <p:cNvCxnSpPr/>
              <p:nvPr/>
            </p:nvCxnSpPr>
            <p:spPr>
              <a:xfrm>
                <a:off x="2670383"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a:off x="2761723"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a:off x="2853064"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a:off x="2944404"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a:off x="3035744"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a:off x="3127085"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a:off x="3218425"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a:off x="3309765"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a:off x="3401106"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a:off x="3492446"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a:off x="3583786"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a:off x="3675127"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p:cNvCxnSpPr/>
              <p:nvPr/>
            </p:nvCxnSpPr>
            <p:spPr>
              <a:xfrm>
                <a:off x="3766467"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a:off x="3857807"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a:off x="3949148"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a:off x="4040488"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a:off x="4131828" y="3343569"/>
                <a:ext cx="0" cy="2393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8" name="TextBox 217"/>
              <p:cNvSpPr txBox="1"/>
              <p:nvPr/>
            </p:nvSpPr>
            <p:spPr>
              <a:xfrm>
                <a:off x="2570000" y="3317480"/>
                <a:ext cx="276038" cy="307777"/>
              </a:xfrm>
              <a:prstGeom prst="rect">
                <a:avLst/>
              </a:prstGeom>
              <a:noFill/>
            </p:spPr>
            <p:txBody>
              <a:bodyPr wrap="none" rtlCol="0">
                <a:spAutoFit/>
              </a:bodyPr>
              <a:lstStyle/>
              <a:p>
                <a:r>
                  <a:rPr lang="de-DE" sz="1400" b="1" dirty="0"/>
                  <a:t>1</a:t>
                </a:r>
                <a:endParaRPr lang="en-GB" sz="1400" b="1" dirty="0"/>
              </a:p>
            </p:txBody>
          </p:sp>
          <p:sp>
            <p:nvSpPr>
              <p:cNvPr id="219" name="TextBox 218"/>
              <p:cNvSpPr txBox="1"/>
              <p:nvPr/>
            </p:nvSpPr>
            <p:spPr>
              <a:xfrm>
                <a:off x="4050270" y="3321799"/>
                <a:ext cx="367408" cy="307777"/>
              </a:xfrm>
              <a:prstGeom prst="rect">
                <a:avLst/>
              </a:prstGeom>
              <a:noFill/>
            </p:spPr>
            <p:txBody>
              <a:bodyPr wrap="none" rtlCol="0">
                <a:spAutoFit/>
              </a:bodyPr>
              <a:lstStyle/>
              <a:p>
                <a:r>
                  <a:rPr lang="de-DE" sz="1400" b="1" dirty="0" smtClean="0"/>
                  <a:t>17</a:t>
                </a:r>
                <a:endParaRPr lang="en-GB" sz="1400" b="1" dirty="0"/>
              </a:p>
            </p:txBody>
          </p:sp>
        </p:grpSp>
      </p:grpSp>
      <p:grpSp>
        <p:nvGrpSpPr>
          <p:cNvPr id="31" name="Group 30"/>
          <p:cNvGrpSpPr/>
          <p:nvPr/>
        </p:nvGrpSpPr>
        <p:grpSpPr>
          <a:xfrm>
            <a:off x="579658" y="462889"/>
            <a:ext cx="2203580" cy="2154602"/>
            <a:chOff x="142280" y="907733"/>
            <a:chExt cx="2203580" cy="2154602"/>
          </a:xfrm>
        </p:grpSpPr>
        <p:pic>
          <p:nvPicPr>
            <p:cNvPr id="174" name="Picture 173"/>
            <p:cNvPicPr>
              <a:picLocks noChangeAspect="1"/>
            </p:cNvPicPr>
            <p:nvPr/>
          </p:nvPicPr>
          <p:blipFill>
            <a:blip r:embed="rId3"/>
            <a:stretch>
              <a:fillRect/>
            </a:stretch>
          </p:blipFill>
          <p:spPr>
            <a:xfrm>
              <a:off x="315369" y="2009805"/>
              <a:ext cx="1955288" cy="1052530"/>
            </a:xfrm>
            <a:prstGeom prst="rect">
              <a:avLst/>
            </a:prstGeom>
          </p:spPr>
        </p:pic>
        <p:cxnSp>
          <p:nvCxnSpPr>
            <p:cNvPr id="175" name="Straight Connector 174"/>
            <p:cNvCxnSpPr/>
            <p:nvPr/>
          </p:nvCxnSpPr>
          <p:spPr>
            <a:xfrm flipH="1">
              <a:off x="1717209" y="1786369"/>
              <a:ext cx="628651" cy="41262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a:off x="142280" y="2025307"/>
              <a:ext cx="436338" cy="307777"/>
            </a:xfrm>
            <a:prstGeom prst="rect">
              <a:avLst/>
            </a:prstGeom>
            <a:noFill/>
          </p:spPr>
          <p:txBody>
            <a:bodyPr wrap="none" rtlCol="0">
              <a:spAutoFit/>
            </a:bodyPr>
            <a:lstStyle/>
            <a:p>
              <a:r>
                <a:rPr lang="de-DE" sz="1400" b="1" dirty="0" smtClean="0"/>
                <a:t>WT</a:t>
              </a:r>
              <a:endParaRPr lang="en-GB" sz="1400" b="1" dirty="0"/>
            </a:p>
          </p:txBody>
        </p:sp>
        <p:sp>
          <p:nvSpPr>
            <p:cNvPr id="178" name="TextBox 177"/>
            <p:cNvSpPr txBox="1"/>
            <p:nvPr/>
          </p:nvSpPr>
          <p:spPr>
            <a:xfrm>
              <a:off x="160539" y="907733"/>
              <a:ext cx="518091" cy="246221"/>
            </a:xfrm>
            <a:prstGeom prst="rect">
              <a:avLst/>
            </a:prstGeom>
            <a:noFill/>
          </p:spPr>
          <p:txBody>
            <a:bodyPr wrap="none" rtlCol="0">
              <a:spAutoFit/>
            </a:bodyPr>
            <a:lstStyle/>
            <a:p>
              <a:r>
                <a:rPr lang="fi-FI" sz="1000" b="1" dirty="0" smtClean="0"/>
                <a:t>FURIN</a:t>
              </a:r>
              <a:endParaRPr lang="fi-FI" sz="1000" b="1" dirty="0"/>
            </a:p>
          </p:txBody>
        </p:sp>
        <p:cxnSp>
          <p:nvCxnSpPr>
            <p:cNvPr id="180" name="Straight Connector 179"/>
            <p:cNvCxnSpPr/>
            <p:nvPr/>
          </p:nvCxnSpPr>
          <p:spPr>
            <a:xfrm>
              <a:off x="676450" y="1833932"/>
              <a:ext cx="744364" cy="36778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oup 17"/>
            <p:cNvGrpSpPr>
              <a:grpSpLocks noChangeAspect="1"/>
            </p:cNvGrpSpPr>
            <p:nvPr/>
          </p:nvGrpSpPr>
          <p:grpSpPr>
            <a:xfrm>
              <a:off x="484763" y="1004477"/>
              <a:ext cx="740169" cy="772164"/>
              <a:chOff x="326349" y="969585"/>
              <a:chExt cx="803656" cy="838394"/>
            </a:xfrm>
          </p:grpSpPr>
          <p:grpSp>
            <p:nvGrpSpPr>
              <p:cNvPr id="15" name="Group 14"/>
              <p:cNvGrpSpPr>
                <a:grpSpLocks noChangeAspect="1"/>
              </p:cNvGrpSpPr>
              <p:nvPr/>
            </p:nvGrpSpPr>
            <p:grpSpPr>
              <a:xfrm>
                <a:off x="326349" y="1040694"/>
                <a:ext cx="803656" cy="767285"/>
                <a:chOff x="326349" y="1040693"/>
                <a:chExt cx="845954" cy="807668"/>
              </a:xfrm>
            </p:grpSpPr>
            <p:sp>
              <p:nvSpPr>
                <p:cNvPr id="182" name="Oval 181"/>
                <p:cNvSpPr/>
                <p:nvPr/>
              </p:nvSpPr>
              <p:spPr>
                <a:xfrm>
                  <a:off x="326349" y="1040693"/>
                  <a:ext cx="845954" cy="807668"/>
                </a:xfrm>
                <a:prstGeom prst="ellipse">
                  <a:avLst/>
                </a:prstGeom>
                <a:solidFill>
                  <a:schemeClr val="bg1">
                    <a:lumMod val="95000"/>
                  </a:schemeClr>
                </a:solidFill>
                <a:ln w="3175">
                  <a:solidFill>
                    <a:schemeClr val="tx1">
                      <a:lumMod val="50000"/>
                      <a:lumOff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83" name="Oval 4"/>
                <p:cNvSpPr/>
                <p:nvPr/>
              </p:nvSpPr>
              <p:spPr>
                <a:xfrm rot="1464442">
                  <a:off x="521720" y="1159830"/>
                  <a:ext cx="601454" cy="623041"/>
                </a:xfrm>
                <a:custGeom>
                  <a:avLst/>
                  <a:gdLst>
                    <a:gd name="connsiteX0" fmla="*/ 0 w 541867"/>
                    <a:gd name="connsiteY0" fmla="*/ 338667 h 677333"/>
                    <a:gd name="connsiteX1" fmla="*/ 270934 w 541867"/>
                    <a:gd name="connsiteY1" fmla="*/ 0 h 677333"/>
                    <a:gd name="connsiteX2" fmla="*/ 541868 w 541867"/>
                    <a:gd name="connsiteY2" fmla="*/ 338667 h 677333"/>
                    <a:gd name="connsiteX3" fmla="*/ 270934 w 541867"/>
                    <a:gd name="connsiteY3" fmla="*/ 677334 h 677333"/>
                    <a:gd name="connsiteX4" fmla="*/ 0 w 541867"/>
                    <a:gd name="connsiteY4" fmla="*/ 338667 h 677333"/>
                    <a:gd name="connsiteX0" fmla="*/ 0 w 598428"/>
                    <a:gd name="connsiteY0" fmla="*/ 338667 h 677334"/>
                    <a:gd name="connsiteX1" fmla="*/ 327494 w 598428"/>
                    <a:gd name="connsiteY1" fmla="*/ 0 h 677334"/>
                    <a:gd name="connsiteX2" fmla="*/ 598428 w 598428"/>
                    <a:gd name="connsiteY2" fmla="*/ 338667 h 677334"/>
                    <a:gd name="connsiteX3" fmla="*/ 327494 w 598428"/>
                    <a:gd name="connsiteY3" fmla="*/ 677334 h 677334"/>
                    <a:gd name="connsiteX4" fmla="*/ 0 w 598428"/>
                    <a:gd name="connsiteY4" fmla="*/ 338667 h 677334"/>
                    <a:gd name="connsiteX0" fmla="*/ 8 w 598436"/>
                    <a:gd name="connsiteY0" fmla="*/ 357521 h 696188"/>
                    <a:gd name="connsiteX1" fmla="*/ 318075 w 598436"/>
                    <a:gd name="connsiteY1" fmla="*/ 0 h 696188"/>
                    <a:gd name="connsiteX2" fmla="*/ 598436 w 598436"/>
                    <a:gd name="connsiteY2" fmla="*/ 357521 h 696188"/>
                    <a:gd name="connsiteX3" fmla="*/ 327502 w 598436"/>
                    <a:gd name="connsiteY3" fmla="*/ 696188 h 696188"/>
                    <a:gd name="connsiteX4" fmla="*/ 8 w 598436"/>
                    <a:gd name="connsiteY4" fmla="*/ 357521 h 696188"/>
                    <a:gd name="connsiteX0" fmla="*/ 147 w 598575"/>
                    <a:gd name="connsiteY0" fmla="*/ 329240 h 667907"/>
                    <a:gd name="connsiteX1" fmla="*/ 289934 w 598575"/>
                    <a:gd name="connsiteY1" fmla="*/ 0 h 667907"/>
                    <a:gd name="connsiteX2" fmla="*/ 598575 w 598575"/>
                    <a:gd name="connsiteY2" fmla="*/ 329240 h 667907"/>
                    <a:gd name="connsiteX3" fmla="*/ 327641 w 598575"/>
                    <a:gd name="connsiteY3" fmla="*/ 667907 h 667907"/>
                    <a:gd name="connsiteX4" fmla="*/ 147 w 598575"/>
                    <a:gd name="connsiteY4" fmla="*/ 329240 h 667907"/>
                    <a:gd name="connsiteX0" fmla="*/ 85 w 598513"/>
                    <a:gd name="connsiteY0" fmla="*/ 329240 h 658480"/>
                    <a:gd name="connsiteX1" fmla="*/ 289872 w 598513"/>
                    <a:gd name="connsiteY1" fmla="*/ 0 h 658480"/>
                    <a:gd name="connsiteX2" fmla="*/ 598513 w 598513"/>
                    <a:gd name="connsiteY2" fmla="*/ 329240 h 658480"/>
                    <a:gd name="connsiteX3" fmla="*/ 318152 w 598513"/>
                    <a:gd name="connsiteY3" fmla="*/ 658480 h 658480"/>
                    <a:gd name="connsiteX4" fmla="*/ 85 w 598513"/>
                    <a:gd name="connsiteY4" fmla="*/ 329240 h 658480"/>
                    <a:gd name="connsiteX0" fmla="*/ 88 w 589089"/>
                    <a:gd name="connsiteY0" fmla="*/ 348142 h 658564"/>
                    <a:gd name="connsiteX1" fmla="*/ 280448 w 589089"/>
                    <a:gd name="connsiteY1" fmla="*/ 49 h 658564"/>
                    <a:gd name="connsiteX2" fmla="*/ 589089 w 589089"/>
                    <a:gd name="connsiteY2" fmla="*/ 329289 h 658564"/>
                    <a:gd name="connsiteX3" fmla="*/ 308728 w 589089"/>
                    <a:gd name="connsiteY3" fmla="*/ 658529 h 658564"/>
                    <a:gd name="connsiteX4" fmla="*/ 88 w 589089"/>
                    <a:gd name="connsiteY4" fmla="*/ 348142 h 658564"/>
                    <a:gd name="connsiteX0" fmla="*/ 117 w 532557"/>
                    <a:gd name="connsiteY0" fmla="*/ 329239 h 658480"/>
                    <a:gd name="connsiteX1" fmla="*/ 223916 w 532557"/>
                    <a:gd name="connsiteY1" fmla="*/ 0 h 658480"/>
                    <a:gd name="connsiteX2" fmla="*/ 532557 w 532557"/>
                    <a:gd name="connsiteY2" fmla="*/ 329240 h 658480"/>
                    <a:gd name="connsiteX3" fmla="*/ 252196 w 532557"/>
                    <a:gd name="connsiteY3" fmla="*/ 658480 h 658480"/>
                    <a:gd name="connsiteX4" fmla="*/ 117 w 532557"/>
                    <a:gd name="connsiteY4" fmla="*/ 329239 h 658480"/>
                    <a:gd name="connsiteX0" fmla="*/ 12 w 532452"/>
                    <a:gd name="connsiteY0" fmla="*/ 291531 h 620772"/>
                    <a:gd name="connsiteX1" fmla="*/ 242664 w 532452"/>
                    <a:gd name="connsiteY1" fmla="*/ 0 h 620772"/>
                    <a:gd name="connsiteX2" fmla="*/ 532452 w 532452"/>
                    <a:gd name="connsiteY2" fmla="*/ 291532 h 620772"/>
                    <a:gd name="connsiteX3" fmla="*/ 252091 w 532452"/>
                    <a:gd name="connsiteY3" fmla="*/ 620772 h 620772"/>
                    <a:gd name="connsiteX4" fmla="*/ 12 w 532452"/>
                    <a:gd name="connsiteY4" fmla="*/ 291531 h 620772"/>
                    <a:gd name="connsiteX0" fmla="*/ 12 w 532452"/>
                    <a:gd name="connsiteY0" fmla="*/ 291531 h 601919"/>
                    <a:gd name="connsiteX1" fmla="*/ 242664 w 532452"/>
                    <a:gd name="connsiteY1" fmla="*/ 0 h 601919"/>
                    <a:gd name="connsiteX2" fmla="*/ 532452 w 532452"/>
                    <a:gd name="connsiteY2" fmla="*/ 291532 h 601919"/>
                    <a:gd name="connsiteX3" fmla="*/ 252091 w 532452"/>
                    <a:gd name="connsiteY3" fmla="*/ 601919 h 601919"/>
                    <a:gd name="connsiteX4" fmla="*/ 12 w 532452"/>
                    <a:gd name="connsiteY4" fmla="*/ 291531 h 601919"/>
                    <a:gd name="connsiteX0" fmla="*/ 12 w 532452"/>
                    <a:gd name="connsiteY0" fmla="*/ 291531 h 583065"/>
                    <a:gd name="connsiteX1" fmla="*/ 242664 w 532452"/>
                    <a:gd name="connsiteY1" fmla="*/ 0 h 583065"/>
                    <a:gd name="connsiteX2" fmla="*/ 532452 w 532452"/>
                    <a:gd name="connsiteY2" fmla="*/ 291532 h 583065"/>
                    <a:gd name="connsiteX3" fmla="*/ 252091 w 532452"/>
                    <a:gd name="connsiteY3" fmla="*/ 583065 h 583065"/>
                    <a:gd name="connsiteX4" fmla="*/ 12 w 532452"/>
                    <a:gd name="connsiteY4" fmla="*/ 291531 h 583065"/>
                    <a:gd name="connsiteX0" fmla="*/ 11 w 542934"/>
                    <a:gd name="connsiteY0" fmla="*/ 323453 h 583369"/>
                    <a:gd name="connsiteX1" fmla="*/ 253146 w 542934"/>
                    <a:gd name="connsiteY1" fmla="*/ 182 h 583369"/>
                    <a:gd name="connsiteX2" fmla="*/ 542934 w 542934"/>
                    <a:gd name="connsiteY2" fmla="*/ 291714 h 583369"/>
                    <a:gd name="connsiteX3" fmla="*/ 262573 w 542934"/>
                    <a:gd name="connsiteY3" fmla="*/ 583247 h 583369"/>
                    <a:gd name="connsiteX4" fmla="*/ 11 w 542934"/>
                    <a:gd name="connsiteY4" fmla="*/ 323453 h 583369"/>
                    <a:gd name="connsiteX0" fmla="*/ 11384 w 554307"/>
                    <a:gd name="connsiteY0" fmla="*/ 329291 h 589195"/>
                    <a:gd name="connsiteX1" fmla="*/ 69029 w 554307"/>
                    <a:gd name="connsiteY1" fmla="*/ 118284 h 589195"/>
                    <a:gd name="connsiteX2" fmla="*/ 264519 w 554307"/>
                    <a:gd name="connsiteY2" fmla="*/ 6020 h 589195"/>
                    <a:gd name="connsiteX3" fmla="*/ 554307 w 554307"/>
                    <a:gd name="connsiteY3" fmla="*/ 297552 h 589195"/>
                    <a:gd name="connsiteX4" fmla="*/ 273946 w 554307"/>
                    <a:gd name="connsiteY4" fmla="*/ 589085 h 589195"/>
                    <a:gd name="connsiteX5" fmla="*/ 11384 w 554307"/>
                    <a:gd name="connsiteY5" fmla="*/ 329291 h 589195"/>
                    <a:gd name="connsiteX0" fmla="*/ 1023 w 543946"/>
                    <a:gd name="connsiteY0" fmla="*/ 329291 h 597097"/>
                    <a:gd name="connsiteX1" fmla="*/ 58668 w 543946"/>
                    <a:gd name="connsiteY1" fmla="*/ 118284 h 597097"/>
                    <a:gd name="connsiteX2" fmla="*/ 254158 w 543946"/>
                    <a:gd name="connsiteY2" fmla="*/ 6020 h 597097"/>
                    <a:gd name="connsiteX3" fmla="*/ 543946 w 543946"/>
                    <a:gd name="connsiteY3" fmla="*/ 297552 h 597097"/>
                    <a:gd name="connsiteX4" fmla="*/ 263585 w 543946"/>
                    <a:gd name="connsiteY4" fmla="*/ 589085 h 597097"/>
                    <a:gd name="connsiteX5" fmla="*/ 95359 w 543946"/>
                    <a:gd name="connsiteY5" fmla="*/ 499157 h 597097"/>
                    <a:gd name="connsiteX6" fmla="*/ 1023 w 543946"/>
                    <a:gd name="connsiteY6" fmla="*/ 329291 h 597097"/>
                    <a:gd name="connsiteX0" fmla="*/ 1023 w 546010"/>
                    <a:gd name="connsiteY0" fmla="*/ 329291 h 590683"/>
                    <a:gd name="connsiteX1" fmla="*/ 58668 w 546010"/>
                    <a:gd name="connsiteY1" fmla="*/ 118284 h 590683"/>
                    <a:gd name="connsiteX2" fmla="*/ 254158 w 546010"/>
                    <a:gd name="connsiteY2" fmla="*/ 6020 h 590683"/>
                    <a:gd name="connsiteX3" fmla="*/ 543946 w 546010"/>
                    <a:gd name="connsiteY3" fmla="*/ 297552 h 590683"/>
                    <a:gd name="connsiteX4" fmla="*/ 409855 w 546010"/>
                    <a:gd name="connsiteY4" fmla="*/ 536186 h 590683"/>
                    <a:gd name="connsiteX5" fmla="*/ 263585 w 546010"/>
                    <a:gd name="connsiteY5" fmla="*/ 589085 h 590683"/>
                    <a:gd name="connsiteX6" fmla="*/ 95359 w 546010"/>
                    <a:gd name="connsiteY6" fmla="*/ 499157 h 590683"/>
                    <a:gd name="connsiteX7" fmla="*/ 1023 w 546010"/>
                    <a:gd name="connsiteY7" fmla="*/ 329291 h 590683"/>
                    <a:gd name="connsiteX0" fmla="*/ 1023 w 544041"/>
                    <a:gd name="connsiteY0" fmla="*/ 323313 h 584705"/>
                    <a:gd name="connsiteX1" fmla="*/ 58668 w 544041"/>
                    <a:gd name="connsiteY1" fmla="*/ 112306 h 584705"/>
                    <a:gd name="connsiteX2" fmla="*/ 254158 w 544041"/>
                    <a:gd name="connsiteY2" fmla="*/ 42 h 584705"/>
                    <a:gd name="connsiteX3" fmla="*/ 446547 w 544041"/>
                    <a:gd name="connsiteY3" fmla="*/ 101727 h 584705"/>
                    <a:gd name="connsiteX4" fmla="*/ 543946 w 544041"/>
                    <a:gd name="connsiteY4" fmla="*/ 291574 h 584705"/>
                    <a:gd name="connsiteX5" fmla="*/ 409855 w 544041"/>
                    <a:gd name="connsiteY5" fmla="*/ 530208 h 584705"/>
                    <a:gd name="connsiteX6" fmla="*/ 263585 w 544041"/>
                    <a:gd name="connsiteY6" fmla="*/ 583107 h 584705"/>
                    <a:gd name="connsiteX7" fmla="*/ 95359 w 544041"/>
                    <a:gd name="connsiteY7" fmla="*/ 493179 h 584705"/>
                    <a:gd name="connsiteX8" fmla="*/ 1023 w 544041"/>
                    <a:gd name="connsiteY8" fmla="*/ 323313 h 584705"/>
                    <a:gd name="connsiteX0" fmla="*/ 1023 w 544648"/>
                    <a:gd name="connsiteY0" fmla="*/ 323313 h 583837"/>
                    <a:gd name="connsiteX1" fmla="*/ 58668 w 544648"/>
                    <a:gd name="connsiteY1" fmla="*/ 112306 h 583837"/>
                    <a:gd name="connsiteX2" fmla="*/ 254158 w 544648"/>
                    <a:gd name="connsiteY2" fmla="*/ 42 h 583837"/>
                    <a:gd name="connsiteX3" fmla="*/ 446547 w 544648"/>
                    <a:gd name="connsiteY3" fmla="*/ 101727 h 583837"/>
                    <a:gd name="connsiteX4" fmla="*/ 543946 w 544648"/>
                    <a:gd name="connsiteY4" fmla="*/ 291574 h 583837"/>
                    <a:gd name="connsiteX5" fmla="*/ 498443 w 544648"/>
                    <a:gd name="connsiteY5" fmla="*/ 446833 h 583837"/>
                    <a:gd name="connsiteX6" fmla="*/ 409855 w 544648"/>
                    <a:gd name="connsiteY6" fmla="*/ 530208 h 583837"/>
                    <a:gd name="connsiteX7" fmla="*/ 263585 w 544648"/>
                    <a:gd name="connsiteY7" fmla="*/ 583107 h 583837"/>
                    <a:gd name="connsiteX8" fmla="*/ 95359 w 544648"/>
                    <a:gd name="connsiteY8" fmla="*/ 493179 h 583837"/>
                    <a:gd name="connsiteX9" fmla="*/ 1023 w 544648"/>
                    <a:gd name="connsiteY9" fmla="*/ 323313 h 583837"/>
                    <a:gd name="connsiteX0" fmla="*/ 1023 w 544648"/>
                    <a:gd name="connsiteY0" fmla="*/ 323331 h 583855"/>
                    <a:gd name="connsiteX1" fmla="*/ 58668 w 544648"/>
                    <a:gd name="connsiteY1" fmla="*/ 112324 h 583855"/>
                    <a:gd name="connsiteX2" fmla="*/ 254158 w 544648"/>
                    <a:gd name="connsiteY2" fmla="*/ 60 h 583855"/>
                    <a:gd name="connsiteX3" fmla="*/ 456831 w 544648"/>
                    <a:gd name="connsiteY3" fmla="*/ 99691 h 583855"/>
                    <a:gd name="connsiteX4" fmla="*/ 543946 w 544648"/>
                    <a:gd name="connsiteY4" fmla="*/ 291592 h 583855"/>
                    <a:gd name="connsiteX5" fmla="*/ 498443 w 544648"/>
                    <a:gd name="connsiteY5" fmla="*/ 446851 h 583855"/>
                    <a:gd name="connsiteX6" fmla="*/ 409855 w 544648"/>
                    <a:gd name="connsiteY6" fmla="*/ 530226 h 583855"/>
                    <a:gd name="connsiteX7" fmla="*/ 263585 w 544648"/>
                    <a:gd name="connsiteY7" fmla="*/ 583125 h 583855"/>
                    <a:gd name="connsiteX8" fmla="*/ 95359 w 544648"/>
                    <a:gd name="connsiteY8" fmla="*/ 493197 h 583855"/>
                    <a:gd name="connsiteX9" fmla="*/ 1023 w 544648"/>
                    <a:gd name="connsiteY9" fmla="*/ 323331 h 58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4648" h="583855">
                      <a:moveTo>
                        <a:pt x="1023" y="323331"/>
                      </a:moveTo>
                      <a:cubicBezTo>
                        <a:pt x="-5092" y="259852"/>
                        <a:pt x="16479" y="166203"/>
                        <a:pt x="58668" y="112324"/>
                      </a:cubicBezTo>
                      <a:cubicBezTo>
                        <a:pt x="100857" y="58446"/>
                        <a:pt x="187798" y="2165"/>
                        <a:pt x="254158" y="60"/>
                      </a:cubicBezTo>
                      <a:cubicBezTo>
                        <a:pt x="320518" y="-2045"/>
                        <a:pt x="408533" y="51102"/>
                        <a:pt x="456831" y="99691"/>
                      </a:cubicBezTo>
                      <a:cubicBezTo>
                        <a:pt x="505129" y="148280"/>
                        <a:pt x="538376" y="236155"/>
                        <a:pt x="543946" y="291592"/>
                      </a:cubicBezTo>
                      <a:cubicBezTo>
                        <a:pt x="549516" y="347029"/>
                        <a:pt x="520792" y="407079"/>
                        <a:pt x="498443" y="446851"/>
                      </a:cubicBezTo>
                      <a:cubicBezTo>
                        <a:pt x="476095" y="486623"/>
                        <a:pt x="445918" y="505433"/>
                        <a:pt x="409855" y="530226"/>
                      </a:cubicBezTo>
                      <a:cubicBezTo>
                        <a:pt x="373792" y="555019"/>
                        <a:pt x="316001" y="589296"/>
                        <a:pt x="263585" y="583125"/>
                      </a:cubicBezTo>
                      <a:cubicBezTo>
                        <a:pt x="211169" y="576954"/>
                        <a:pt x="139119" y="536496"/>
                        <a:pt x="95359" y="493197"/>
                      </a:cubicBezTo>
                      <a:cubicBezTo>
                        <a:pt x="51599" y="449898"/>
                        <a:pt x="7138" y="386810"/>
                        <a:pt x="1023" y="323331"/>
                      </a:cubicBezTo>
                      <a:close/>
                    </a:path>
                  </a:pathLst>
                </a:custGeom>
                <a:gradFill flip="none" rotWithShape="1">
                  <a:gsLst>
                    <a:gs pos="0">
                      <a:schemeClr val="bg2">
                        <a:lumMod val="90000"/>
                        <a:shade val="30000"/>
                        <a:satMod val="115000"/>
                      </a:schemeClr>
                    </a:gs>
                    <a:gs pos="45000">
                      <a:schemeClr val="bg2">
                        <a:lumMod val="90000"/>
                        <a:shade val="67500"/>
                        <a:satMod val="115000"/>
                      </a:schemeClr>
                    </a:gs>
                    <a:gs pos="100000">
                      <a:schemeClr val="bg2">
                        <a:lumMod val="90000"/>
                        <a:shade val="100000"/>
                        <a:satMod val="115000"/>
                      </a:scheme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969" dirty="0"/>
                </a:p>
              </p:txBody>
            </p:sp>
          </p:grpSp>
          <p:sp>
            <p:nvSpPr>
              <p:cNvPr id="187" name="Pie 186"/>
              <p:cNvSpPr>
                <a:spLocks noChangeAspect="1"/>
              </p:cNvSpPr>
              <p:nvPr/>
            </p:nvSpPr>
            <p:spPr>
              <a:xfrm rot="2457700">
                <a:off x="339676" y="1327240"/>
                <a:ext cx="190168" cy="169610"/>
              </a:xfrm>
              <a:prstGeom prst="pie">
                <a:avLst>
                  <a:gd name="adj1" fmla="val 19990110"/>
                  <a:gd name="adj2" fmla="val 17358783"/>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solidFill>
                    <a:schemeClr val="tx1"/>
                  </a:solidFill>
                </a:endParaRPr>
              </a:p>
            </p:txBody>
          </p:sp>
          <p:sp>
            <p:nvSpPr>
              <p:cNvPr id="185" name="TextBox 184"/>
              <p:cNvSpPr txBox="1"/>
              <p:nvPr/>
            </p:nvSpPr>
            <p:spPr>
              <a:xfrm>
                <a:off x="618185" y="1445802"/>
                <a:ext cx="443505" cy="238023"/>
              </a:xfrm>
              <a:prstGeom prst="rect">
                <a:avLst/>
              </a:prstGeom>
              <a:noFill/>
            </p:spPr>
            <p:txBody>
              <a:bodyPr wrap="none" rtlCol="0">
                <a:spAutoFit/>
              </a:bodyPr>
              <a:lstStyle/>
              <a:p>
                <a:r>
                  <a:rPr lang="fi-FI" sz="1000" b="1" dirty="0"/>
                  <a:t>T cell</a:t>
                </a:r>
              </a:p>
            </p:txBody>
          </p:sp>
          <p:sp>
            <p:nvSpPr>
              <p:cNvPr id="264" name="Pie 263"/>
              <p:cNvSpPr>
                <a:spLocks noChangeAspect="1"/>
              </p:cNvSpPr>
              <p:nvPr/>
            </p:nvSpPr>
            <p:spPr>
              <a:xfrm rot="2457700">
                <a:off x="474889" y="969585"/>
                <a:ext cx="190168" cy="169610"/>
              </a:xfrm>
              <a:prstGeom prst="pie">
                <a:avLst>
                  <a:gd name="adj1" fmla="val 19990110"/>
                  <a:gd name="adj2" fmla="val 17358783"/>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solidFill>
                    <a:schemeClr val="tx1"/>
                  </a:solidFill>
                </a:endParaRPr>
              </a:p>
            </p:txBody>
          </p:sp>
        </p:grpSp>
        <p:grpSp>
          <p:nvGrpSpPr>
            <p:cNvPr id="17" name="Group 16"/>
            <p:cNvGrpSpPr>
              <a:grpSpLocks noChangeAspect="1"/>
            </p:cNvGrpSpPr>
            <p:nvPr/>
          </p:nvGrpSpPr>
          <p:grpSpPr>
            <a:xfrm>
              <a:off x="1281305" y="980118"/>
              <a:ext cx="1042491" cy="905396"/>
              <a:chOff x="1227227" y="939504"/>
              <a:chExt cx="1097360" cy="953048"/>
            </a:xfrm>
          </p:grpSpPr>
          <p:sp>
            <p:nvSpPr>
              <p:cNvPr id="188" name="Oval 73"/>
              <p:cNvSpPr/>
              <p:nvPr/>
            </p:nvSpPr>
            <p:spPr>
              <a:xfrm>
                <a:off x="1227227" y="939504"/>
                <a:ext cx="1097360" cy="953048"/>
              </a:xfrm>
              <a:custGeom>
                <a:avLst/>
                <a:gdLst>
                  <a:gd name="connsiteX0" fmla="*/ 0 w 1913641"/>
                  <a:gd name="connsiteY0" fmla="*/ 910398 h 1820796"/>
                  <a:gd name="connsiteX1" fmla="*/ 956821 w 1913641"/>
                  <a:gd name="connsiteY1" fmla="*/ 0 h 1820796"/>
                  <a:gd name="connsiteX2" fmla="*/ 1913642 w 1913641"/>
                  <a:gd name="connsiteY2" fmla="*/ 910398 h 1820796"/>
                  <a:gd name="connsiteX3" fmla="*/ 956821 w 1913641"/>
                  <a:gd name="connsiteY3" fmla="*/ 1820796 h 1820796"/>
                  <a:gd name="connsiteX4" fmla="*/ 0 w 1913641"/>
                  <a:gd name="connsiteY4" fmla="*/ 910398 h 1820796"/>
                  <a:gd name="connsiteX0" fmla="*/ 12065 w 1925707"/>
                  <a:gd name="connsiteY0" fmla="*/ 913491 h 1823889"/>
                  <a:gd name="connsiteX1" fmla="*/ 464551 w 1925707"/>
                  <a:gd name="connsiteY1" fmla="*/ 626684 h 1823889"/>
                  <a:gd name="connsiteX2" fmla="*/ 968886 w 1925707"/>
                  <a:gd name="connsiteY2" fmla="*/ 3093 h 1823889"/>
                  <a:gd name="connsiteX3" fmla="*/ 1925707 w 1925707"/>
                  <a:gd name="connsiteY3" fmla="*/ 913491 h 1823889"/>
                  <a:gd name="connsiteX4" fmla="*/ 968886 w 1925707"/>
                  <a:gd name="connsiteY4" fmla="*/ 1823889 h 1823889"/>
                  <a:gd name="connsiteX5" fmla="*/ 12065 w 1925707"/>
                  <a:gd name="connsiteY5" fmla="*/ 913491 h 1823889"/>
                  <a:gd name="connsiteX0" fmla="*/ 12065 w 1926323"/>
                  <a:gd name="connsiteY0" fmla="*/ 923483 h 1833881"/>
                  <a:gd name="connsiteX1" fmla="*/ 464551 w 1926323"/>
                  <a:gd name="connsiteY1" fmla="*/ 636676 h 1833881"/>
                  <a:gd name="connsiteX2" fmla="*/ 968886 w 1926323"/>
                  <a:gd name="connsiteY2" fmla="*/ 13085 h 1833881"/>
                  <a:gd name="connsiteX3" fmla="*/ 1086721 w 1926323"/>
                  <a:gd name="connsiteY3" fmla="*/ 269032 h 1833881"/>
                  <a:gd name="connsiteX4" fmla="*/ 1925707 w 1926323"/>
                  <a:gd name="connsiteY4" fmla="*/ 923483 h 1833881"/>
                  <a:gd name="connsiteX5" fmla="*/ 968886 w 1926323"/>
                  <a:gd name="connsiteY5" fmla="*/ 1833881 h 1833881"/>
                  <a:gd name="connsiteX6" fmla="*/ 12065 w 1926323"/>
                  <a:gd name="connsiteY6" fmla="*/ 923483 h 1833881"/>
                  <a:gd name="connsiteX0" fmla="*/ 12065 w 1926323"/>
                  <a:gd name="connsiteY0" fmla="*/ 830123 h 1740521"/>
                  <a:gd name="connsiteX1" fmla="*/ 464551 w 1926323"/>
                  <a:gd name="connsiteY1" fmla="*/ 543316 h 1740521"/>
                  <a:gd name="connsiteX2" fmla="*/ 714362 w 1926323"/>
                  <a:gd name="connsiteY2" fmla="*/ 23420 h 1740521"/>
                  <a:gd name="connsiteX3" fmla="*/ 1086721 w 1926323"/>
                  <a:gd name="connsiteY3" fmla="*/ 175672 h 1740521"/>
                  <a:gd name="connsiteX4" fmla="*/ 1925707 w 1926323"/>
                  <a:gd name="connsiteY4" fmla="*/ 830123 h 1740521"/>
                  <a:gd name="connsiteX5" fmla="*/ 968886 w 1926323"/>
                  <a:gd name="connsiteY5" fmla="*/ 1740521 h 1740521"/>
                  <a:gd name="connsiteX6" fmla="*/ 12065 w 1926323"/>
                  <a:gd name="connsiteY6" fmla="*/ 830123 h 1740521"/>
                  <a:gd name="connsiteX0" fmla="*/ 12065 w 1932290"/>
                  <a:gd name="connsiteY0" fmla="*/ 864350 h 1774748"/>
                  <a:gd name="connsiteX1" fmla="*/ 464551 w 1932290"/>
                  <a:gd name="connsiteY1" fmla="*/ 577543 h 1774748"/>
                  <a:gd name="connsiteX2" fmla="*/ 714362 w 1932290"/>
                  <a:gd name="connsiteY2" fmla="*/ 57647 h 1774748"/>
                  <a:gd name="connsiteX3" fmla="*/ 1086721 w 1932290"/>
                  <a:gd name="connsiteY3" fmla="*/ 209899 h 1774748"/>
                  <a:gd name="connsiteX4" fmla="*/ 1454366 w 1932290"/>
                  <a:gd name="connsiteY4" fmla="*/ 21363 h 1774748"/>
                  <a:gd name="connsiteX5" fmla="*/ 1925707 w 1932290"/>
                  <a:gd name="connsiteY5" fmla="*/ 864350 h 1774748"/>
                  <a:gd name="connsiteX6" fmla="*/ 968886 w 1932290"/>
                  <a:gd name="connsiteY6" fmla="*/ 1774748 h 1774748"/>
                  <a:gd name="connsiteX7" fmla="*/ 12065 w 1932290"/>
                  <a:gd name="connsiteY7" fmla="*/ 864350 h 1774748"/>
                  <a:gd name="connsiteX0" fmla="*/ 12065 w 1942793"/>
                  <a:gd name="connsiteY0" fmla="*/ 843981 h 1754379"/>
                  <a:gd name="connsiteX1" fmla="*/ 464551 w 1942793"/>
                  <a:gd name="connsiteY1" fmla="*/ 557174 h 1754379"/>
                  <a:gd name="connsiteX2" fmla="*/ 714362 w 1942793"/>
                  <a:gd name="connsiteY2" fmla="*/ 37278 h 1754379"/>
                  <a:gd name="connsiteX3" fmla="*/ 1086721 w 1942793"/>
                  <a:gd name="connsiteY3" fmla="*/ 189530 h 1754379"/>
                  <a:gd name="connsiteX4" fmla="*/ 1454366 w 1942793"/>
                  <a:gd name="connsiteY4" fmla="*/ 994 h 1754379"/>
                  <a:gd name="connsiteX5" fmla="*/ 1388377 w 1942793"/>
                  <a:gd name="connsiteY5" fmla="*/ 538322 h 1754379"/>
                  <a:gd name="connsiteX6" fmla="*/ 1925707 w 1942793"/>
                  <a:gd name="connsiteY6" fmla="*/ 843981 h 1754379"/>
                  <a:gd name="connsiteX7" fmla="*/ 968886 w 1942793"/>
                  <a:gd name="connsiteY7" fmla="*/ 1754379 h 1754379"/>
                  <a:gd name="connsiteX8" fmla="*/ 12065 w 1942793"/>
                  <a:gd name="connsiteY8" fmla="*/ 843981 h 1754379"/>
                  <a:gd name="connsiteX0" fmla="*/ 12065 w 1931642"/>
                  <a:gd name="connsiteY0" fmla="*/ 843981 h 1757048"/>
                  <a:gd name="connsiteX1" fmla="*/ 464551 w 1931642"/>
                  <a:gd name="connsiteY1" fmla="*/ 557174 h 1757048"/>
                  <a:gd name="connsiteX2" fmla="*/ 714362 w 1931642"/>
                  <a:gd name="connsiteY2" fmla="*/ 37278 h 1757048"/>
                  <a:gd name="connsiteX3" fmla="*/ 1086721 w 1931642"/>
                  <a:gd name="connsiteY3" fmla="*/ 189530 h 1757048"/>
                  <a:gd name="connsiteX4" fmla="*/ 1454366 w 1931642"/>
                  <a:gd name="connsiteY4" fmla="*/ 994 h 1757048"/>
                  <a:gd name="connsiteX5" fmla="*/ 1388377 w 1931642"/>
                  <a:gd name="connsiteY5" fmla="*/ 538322 h 1757048"/>
                  <a:gd name="connsiteX6" fmla="*/ 1925707 w 1931642"/>
                  <a:gd name="connsiteY6" fmla="*/ 843981 h 1757048"/>
                  <a:gd name="connsiteX7" fmla="*/ 1397804 w 1931642"/>
                  <a:gd name="connsiteY7" fmla="*/ 1113357 h 1757048"/>
                  <a:gd name="connsiteX8" fmla="*/ 968886 w 1931642"/>
                  <a:gd name="connsiteY8" fmla="*/ 1754379 h 1757048"/>
                  <a:gd name="connsiteX9" fmla="*/ 12065 w 1931642"/>
                  <a:gd name="connsiteY9" fmla="*/ 843981 h 1757048"/>
                  <a:gd name="connsiteX0" fmla="*/ 5779 w 1925356"/>
                  <a:gd name="connsiteY0" fmla="*/ 843981 h 1754876"/>
                  <a:gd name="connsiteX1" fmla="*/ 458265 w 1925356"/>
                  <a:gd name="connsiteY1" fmla="*/ 557174 h 1754876"/>
                  <a:gd name="connsiteX2" fmla="*/ 708076 w 1925356"/>
                  <a:gd name="connsiteY2" fmla="*/ 37278 h 1754876"/>
                  <a:gd name="connsiteX3" fmla="*/ 1080435 w 1925356"/>
                  <a:gd name="connsiteY3" fmla="*/ 189530 h 1754876"/>
                  <a:gd name="connsiteX4" fmla="*/ 1448080 w 1925356"/>
                  <a:gd name="connsiteY4" fmla="*/ 994 h 1754876"/>
                  <a:gd name="connsiteX5" fmla="*/ 1382091 w 1925356"/>
                  <a:gd name="connsiteY5" fmla="*/ 538322 h 1754876"/>
                  <a:gd name="connsiteX6" fmla="*/ 1919421 w 1925356"/>
                  <a:gd name="connsiteY6" fmla="*/ 843981 h 1754876"/>
                  <a:gd name="connsiteX7" fmla="*/ 1391518 w 1925356"/>
                  <a:gd name="connsiteY7" fmla="*/ 1113357 h 1754876"/>
                  <a:gd name="connsiteX8" fmla="*/ 962600 w 1925356"/>
                  <a:gd name="connsiteY8" fmla="*/ 1754379 h 1754876"/>
                  <a:gd name="connsiteX9" fmla="*/ 786515 w 1925356"/>
                  <a:gd name="connsiteY9" fmla="*/ 1213318 h 1754876"/>
                  <a:gd name="connsiteX10" fmla="*/ 5779 w 1925356"/>
                  <a:gd name="connsiteY10" fmla="*/ 843981 h 1754876"/>
                  <a:gd name="connsiteX0" fmla="*/ 5779 w 1777241"/>
                  <a:gd name="connsiteY0" fmla="*/ 843981 h 1754876"/>
                  <a:gd name="connsiteX1" fmla="*/ 458265 w 1777241"/>
                  <a:gd name="connsiteY1" fmla="*/ 557174 h 1754876"/>
                  <a:gd name="connsiteX2" fmla="*/ 708076 w 1777241"/>
                  <a:gd name="connsiteY2" fmla="*/ 37278 h 1754876"/>
                  <a:gd name="connsiteX3" fmla="*/ 1080435 w 1777241"/>
                  <a:gd name="connsiteY3" fmla="*/ 189530 h 1754876"/>
                  <a:gd name="connsiteX4" fmla="*/ 1448080 w 1777241"/>
                  <a:gd name="connsiteY4" fmla="*/ 994 h 1754876"/>
                  <a:gd name="connsiteX5" fmla="*/ 1382091 w 1777241"/>
                  <a:gd name="connsiteY5" fmla="*/ 538322 h 1754876"/>
                  <a:gd name="connsiteX6" fmla="*/ 1768592 w 1777241"/>
                  <a:gd name="connsiteY6" fmla="*/ 881688 h 1754876"/>
                  <a:gd name="connsiteX7" fmla="*/ 1391518 w 1777241"/>
                  <a:gd name="connsiteY7" fmla="*/ 1113357 h 1754876"/>
                  <a:gd name="connsiteX8" fmla="*/ 962600 w 1777241"/>
                  <a:gd name="connsiteY8" fmla="*/ 1754379 h 1754876"/>
                  <a:gd name="connsiteX9" fmla="*/ 786515 w 1777241"/>
                  <a:gd name="connsiteY9" fmla="*/ 1213318 h 1754876"/>
                  <a:gd name="connsiteX10" fmla="*/ 5779 w 1777241"/>
                  <a:gd name="connsiteY10" fmla="*/ 843981 h 1754876"/>
                  <a:gd name="connsiteX0" fmla="*/ 1903 w 1773365"/>
                  <a:gd name="connsiteY0" fmla="*/ 843981 h 1754876"/>
                  <a:gd name="connsiteX1" fmla="*/ 454389 w 1773365"/>
                  <a:gd name="connsiteY1" fmla="*/ 557174 h 1754876"/>
                  <a:gd name="connsiteX2" fmla="*/ 704200 w 1773365"/>
                  <a:gd name="connsiteY2" fmla="*/ 37278 h 1754876"/>
                  <a:gd name="connsiteX3" fmla="*/ 1076559 w 1773365"/>
                  <a:gd name="connsiteY3" fmla="*/ 189530 h 1754876"/>
                  <a:gd name="connsiteX4" fmla="*/ 1444204 w 1773365"/>
                  <a:gd name="connsiteY4" fmla="*/ 994 h 1754876"/>
                  <a:gd name="connsiteX5" fmla="*/ 1378215 w 1773365"/>
                  <a:gd name="connsiteY5" fmla="*/ 538322 h 1754876"/>
                  <a:gd name="connsiteX6" fmla="*/ 1764716 w 1773365"/>
                  <a:gd name="connsiteY6" fmla="*/ 881688 h 1754876"/>
                  <a:gd name="connsiteX7" fmla="*/ 1387642 w 1773365"/>
                  <a:gd name="connsiteY7" fmla="*/ 1113357 h 1754876"/>
                  <a:gd name="connsiteX8" fmla="*/ 958724 w 1773365"/>
                  <a:gd name="connsiteY8" fmla="*/ 1754379 h 1754876"/>
                  <a:gd name="connsiteX9" fmla="*/ 631810 w 1773365"/>
                  <a:gd name="connsiteY9" fmla="*/ 1213318 h 1754876"/>
                  <a:gd name="connsiteX10" fmla="*/ 1903 w 1773365"/>
                  <a:gd name="connsiteY10" fmla="*/ 843981 h 1754876"/>
                  <a:gd name="connsiteX0" fmla="*/ 1903 w 1777761"/>
                  <a:gd name="connsiteY0" fmla="*/ 843981 h 1754478"/>
                  <a:gd name="connsiteX1" fmla="*/ 454389 w 1777761"/>
                  <a:gd name="connsiteY1" fmla="*/ 557174 h 1754478"/>
                  <a:gd name="connsiteX2" fmla="*/ 704200 w 1777761"/>
                  <a:gd name="connsiteY2" fmla="*/ 37278 h 1754478"/>
                  <a:gd name="connsiteX3" fmla="*/ 1076559 w 1777761"/>
                  <a:gd name="connsiteY3" fmla="*/ 189530 h 1754478"/>
                  <a:gd name="connsiteX4" fmla="*/ 1444204 w 1777761"/>
                  <a:gd name="connsiteY4" fmla="*/ 994 h 1754478"/>
                  <a:gd name="connsiteX5" fmla="*/ 1378215 w 1777761"/>
                  <a:gd name="connsiteY5" fmla="*/ 538322 h 1754478"/>
                  <a:gd name="connsiteX6" fmla="*/ 1764716 w 1777761"/>
                  <a:gd name="connsiteY6" fmla="*/ 881688 h 1754478"/>
                  <a:gd name="connsiteX7" fmla="*/ 1500763 w 1777761"/>
                  <a:gd name="connsiteY7" fmla="*/ 1254759 h 1754478"/>
                  <a:gd name="connsiteX8" fmla="*/ 958724 w 1777761"/>
                  <a:gd name="connsiteY8" fmla="*/ 1754379 h 1754478"/>
                  <a:gd name="connsiteX9" fmla="*/ 631810 w 1777761"/>
                  <a:gd name="connsiteY9" fmla="*/ 1213318 h 1754478"/>
                  <a:gd name="connsiteX10" fmla="*/ 1903 w 1777761"/>
                  <a:gd name="connsiteY10" fmla="*/ 843981 h 1754478"/>
                  <a:gd name="connsiteX0" fmla="*/ 1903 w 1775012"/>
                  <a:gd name="connsiteY0" fmla="*/ 843981 h 1764280"/>
                  <a:gd name="connsiteX1" fmla="*/ 454389 w 1775012"/>
                  <a:gd name="connsiteY1" fmla="*/ 557174 h 1764280"/>
                  <a:gd name="connsiteX2" fmla="*/ 704200 w 1775012"/>
                  <a:gd name="connsiteY2" fmla="*/ 37278 h 1764280"/>
                  <a:gd name="connsiteX3" fmla="*/ 1076559 w 1775012"/>
                  <a:gd name="connsiteY3" fmla="*/ 189530 h 1764280"/>
                  <a:gd name="connsiteX4" fmla="*/ 1444204 w 1775012"/>
                  <a:gd name="connsiteY4" fmla="*/ 994 h 1764280"/>
                  <a:gd name="connsiteX5" fmla="*/ 1378215 w 1775012"/>
                  <a:gd name="connsiteY5" fmla="*/ 538322 h 1764280"/>
                  <a:gd name="connsiteX6" fmla="*/ 1764716 w 1775012"/>
                  <a:gd name="connsiteY6" fmla="*/ 881688 h 1764280"/>
                  <a:gd name="connsiteX7" fmla="*/ 1500763 w 1775012"/>
                  <a:gd name="connsiteY7" fmla="*/ 1254759 h 1764280"/>
                  <a:gd name="connsiteX8" fmla="*/ 1163356 w 1775012"/>
                  <a:gd name="connsiteY8" fmla="*/ 1540724 h 1764280"/>
                  <a:gd name="connsiteX9" fmla="*/ 958724 w 1775012"/>
                  <a:gd name="connsiteY9" fmla="*/ 1754379 h 1764280"/>
                  <a:gd name="connsiteX10" fmla="*/ 631810 w 1775012"/>
                  <a:gd name="connsiteY10" fmla="*/ 1213318 h 1764280"/>
                  <a:gd name="connsiteX11" fmla="*/ 1903 w 1775012"/>
                  <a:gd name="connsiteY11" fmla="*/ 843981 h 1764280"/>
                  <a:gd name="connsiteX0" fmla="*/ 1903 w 1776173"/>
                  <a:gd name="connsiteY0" fmla="*/ 843981 h 1764280"/>
                  <a:gd name="connsiteX1" fmla="*/ 454389 w 1776173"/>
                  <a:gd name="connsiteY1" fmla="*/ 557174 h 1764280"/>
                  <a:gd name="connsiteX2" fmla="*/ 704200 w 1776173"/>
                  <a:gd name="connsiteY2" fmla="*/ 37278 h 1764280"/>
                  <a:gd name="connsiteX3" fmla="*/ 1076559 w 1776173"/>
                  <a:gd name="connsiteY3" fmla="*/ 189530 h 1764280"/>
                  <a:gd name="connsiteX4" fmla="*/ 1444204 w 1776173"/>
                  <a:gd name="connsiteY4" fmla="*/ 994 h 1764280"/>
                  <a:gd name="connsiteX5" fmla="*/ 1378215 w 1776173"/>
                  <a:gd name="connsiteY5" fmla="*/ 538322 h 1764280"/>
                  <a:gd name="connsiteX6" fmla="*/ 1764716 w 1776173"/>
                  <a:gd name="connsiteY6" fmla="*/ 881688 h 1764280"/>
                  <a:gd name="connsiteX7" fmla="*/ 1529044 w 1776173"/>
                  <a:gd name="connsiteY7" fmla="*/ 1415015 h 1764280"/>
                  <a:gd name="connsiteX8" fmla="*/ 1163356 w 1776173"/>
                  <a:gd name="connsiteY8" fmla="*/ 1540724 h 1764280"/>
                  <a:gd name="connsiteX9" fmla="*/ 958724 w 1776173"/>
                  <a:gd name="connsiteY9" fmla="*/ 1754379 h 1764280"/>
                  <a:gd name="connsiteX10" fmla="*/ 631810 w 1776173"/>
                  <a:gd name="connsiteY10" fmla="*/ 1213318 h 1764280"/>
                  <a:gd name="connsiteX11" fmla="*/ 1903 w 1776173"/>
                  <a:gd name="connsiteY11" fmla="*/ 843981 h 1764280"/>
                  <a:gd name="connsiteX0" fmla="*/ 1903 w 1773852"/>
                  <a:gd name="connsiteY0" fmla="*/ 843981 h 1764280"/>
                  <a:gd name="connsiteX1" fmla="*/ 454389 w 1773852"/>
                  <a:gd name="connsiteY1" fmla="*/ 557174 h 1764280"/>
                  <a:gd name="connsiteX2" fmla="*/ 704200 w 1773852"/>
                  <a:gd name="connsiteY2" fmla="*/ 37278 h 1764280"/>
                  <a:gd name="connsiteX3" fmla="*/ 1076559 w 1773852"/>
                  <a:gd name="connsiteY3" fmla="*/ 189530 h 1764280"/>
                  <a:gd name="connsiteX4" fmla="*/ 1444204 w 1773852"/>
                  <a:gd name="connsiteY4" fmla="*/ 994 h 1764280"/>
                  <a:gd name="connsiteX5" fmla="*/ 1378215 w 1773852"/>
                  <a:gd name="connsiteY5" fmla="*/ 538322 h 1764280"/>
                  <a:gd name="connsiteX6" fmla="*/ 1764716 w 1773852"/>
                  <a:gd name="connsiteY6" fmla="*/ 881688 h 1764280"/>
                  <a:gd name="connsiteX7" fmla="*/ 1529044 w 1773852"/>
                  <a:gd name="connsiteY7" fmla="*/ 1415015 h 1764280"/>
                  <a:gd name="connsiteX8" fmla="*/ 1163356 w 1773852"/>
                  <a:gd name="connsiteY8" fmla="*/ 1540724 h 1764280"/>
                  <a:gd name="connsiteX9" fmla="*/ 958724 w 1773852"/>
                  <a:gd name="connsiteY9" fmla="*/ 1754379 h 1764280"/>
                  <a:gd name="connsiteX10" fmla="*/ 631810 w 1773852"/>
                  <a:gd name="connsiteY10" fmla="*/ 1213318 h 1764280"/>
                  <a:gd name="connsiteX11" fmla="*/ 1903 w 1773852"/>
                  <a:gd name="connsiteY11" fmla="*/ 843981 h 1764280"/>
                  <a:gd name="connsiteX0" fmla="*/ 1903 w 1856727"/>
                  <a:gd name="connsiteY0" fmla="*/ 843981 h 1764280"/>
                  <a:gd name="connsiteX1" fmla="*/ 454389 w 1856727"/>
                  <a:gd name="connsiteY1" fmla="*/ 557174 h 1764280"/>
                  <a:gd name="connsiteX2" fmla="*/ 704200 w 1856727"/>
                  <a:gd name="connsiteY2" fmla="*/ 37278 h 1764280"/>
                  <a:gd name="connsiteX3" fmla="*/ 1076559 w 1856727"/>
                  <a:gd name="connsiteY3" fmla="*/ 189530 h 1764280"/>
                  <a:gd name="connsiteX4" fmla="*/ 1444204 w 1856727"/>
                  <a:gd name="connsiteY4" fmla="*/ 994 h 1764280"/>
                  <a:gd name="connsiteX5" fmla="*/ 1378215 w 1856727"/>
                  <a:gd name="connsiteY5" fmla="*/ 538322 h 1764280"/>
                  <a:gd name="connsiteX6" fmla="*/ 1849557 w 1856727"/>
                  <a:gd name="connsiteY6" fmla="*/ 796847 h 1764280"/>
                  <a:gd name="connsiteX7" fmla="*/ 1529044 w 1856727"/>
                  <a:gd name="connsiteY7" fmla="*/ 1415015 h 1764280"/>
                  <a:gd name="connsiteX8" fmla="*/ 1163356 w 1856727"/>
                  <a:gd name="connsiteY8" fmla="*/ 1540724 h 1764280"/>
                  <a:gd name="connsiteX9" fmla="*/ 958724 w 1856727"/>
                  <a:gd name="connsiteY9" fmla="*/ 1754379 h 1764280"/>
                  <a:gd name="connsiteX10" fmla="*/ 631810 w 1856727"/>
                  <a:gd name="connsiteY10" fmla="*/ 1213318 h 1764280"/>
                  <a:gd name="connsiteX11" fmla="*/ 1903 w 1856727"/>
                  <a:gd name="connsiteY11" fmla="*/ 843981 h 1764280"/>
                  <a:gd name="connsiteX0" fmla="*/ 1903 w 1856727"/>
                  <a:gd name="connsiteY0" fmla="*/ 843981 h 1764280"/>
                  <a:gd name="connsiteX1" fmla="*/ 454389 w 1856727"/>
                  <a:gd name="connsiteY1" fmla="*/ 557174 h 1764280"/>
                  <a:gd name="connsiteX2" fmla="*/ 704200 w 1856727"/>
                  <a:gd name="connsiteY2" fmla="*/ 37278 h 1764280"/>
                  <a:gd name="connsiteX3" fmla="*/ 1076559 w 1856727"/>
                  <a:gd name="connsiteY3" fmla="*/ 189530 h 1764280"/>
                  <a:gd name="connsiteX4" fmla="*/ 1444204 w 1856727"/>
                  <a:gd name="connsiteY4" fmla="*/ 994 h 1764280"/>
                  <a:gd name="connsiteX5" fmla="*/ 1415922 w 1856727"/>
                  <a:gd name="connsiteY5" fmla="*/ 528896 h 1764280"/>
                  <a:gd name="connsiteX6" fmla="*/ 1849557 w 1856727"/>
                  <a:gd name="connsiteY6" fmla="*/ 796847 h 1764280"/>
                  <a:gd name="connsiteX7" fmla="*/ 1529044 w 1856727"/>
                  <a:gd name="connsiteY7" fmla="*/ 1415015 h 1764280"/>
                  <a:gd name="connsiteX8" fmla="*/ 1163356 w 1856727"/>
                  <a:gd name="connsiteY8" fmla="*/ 1540724 h 1764280"/>
                  <a:gd name="connsiteX9" fmla="*/ 958724 w 1856727"/>
                  <a:gd name="connsiteY9" fmla="*/ 1754379 h 1764280"/>
                  <a:gd name="connsiteX10" fmla="*/ 631810 w 1856727"/>
                  <a:gd name="connsiteY10" fmla="*/ 1213318 h 1764280"/>
                  <a:gd name="connsiteX11" fmla="*/ 1903 w 1856727"/>
                  <a:gd name="connsiteY11" fmla="*/ 843981 h 1764280"/>
                  <a:gd name="connsiteX0" fmla="*/ 3364 w 1858188"/>
                  <a:gd name="connsiteY0" fmla="*/ 843981 h 1764280"/>
                  <a:gd name="connsiteX1" fmla="*/ 455850 w 1858188"/>
                  <a:gd name="connsiteY1" fmla="*/ 557174 h 1764280"/>
                  <a:gd name="connsiteX2" fmla="*/ 705661 w 1858188"/>
                  <a:gd name="connsiteY2" fmla="*/ 37278 h 1764280"/>
                  <a:gd name="connsiteX3" fmla="*/ 1078020 w 1858188"/>
                  <a:gd name="connsiteY3" fmla="*/ 189530 h 1764280"/>
                  <a:gd name="connsiteX4" fmla="*/ 1445665 w 1858188"/>
                  <a:gd name="connsiteY4" fmla="*/ 994 h 1764280"/>
                  <a:gd name="connsiteX5" fmla="*/ 1417383 w 1858188"/>
                  <a:gd name="connsiteY5" fmla="*/ 528896 h 1764280"/>
                  <a:gd name="connsiteX6" fmla="*/ 1851018 w 1858188"/>
                  <a:gd name="connsiteY6" fmla="*/ 796847 h 1764280"/>
                  <a:gd name="connsiteX7" fmla="*/ 1530505 w 1858188"/>
                  <a:gd name="connsiteY7" fmla="*/ 1415015 h 1764280"/>
                  <a:gd name="connsiteX8" fmla="*/ 1164817 w 1858188"/>
                  <a:gd name="connsiteY8" fmla="*/ 1540724 h 1764280"/>
                  <a:gd name="connsiteX9" fmla="*/ 960185 w 1858188"/>
                  <a:gd name="connsiteY9" fmla="*/ 1754379 h 1764280"/>
                  <a:gd name="connsiteX10" fmla="*/ 633271 w 1858188"/>
                  <a:gd name="connsiteY10" fmla="*/ 1213318 h 1764280"/>
                  <a:gd name="connsiteX11" fmla="*/ 269270 w 1858188"/>
                  <a:gd name="connsiteY11" fmla="*/ 1086663 h 1764280"/>
                  <a:gd name="connsiteX12" fmla="*/ 3364 w 1858188"/>
                  <a:gd name="connsiteY12" fmla="*/ 843981 h 1764280"/>
                  <a:gd name="connsiteX0" fmla="*/ 3364 w 1858188"/>
                  <a:gd name="connsiteY0" fmla="*/ 843981 h 1758428"/>
                  <a:gd name="connsiteX1" fmla="*/ 455850 w 1858188"/>
                  <a:gd name="connsiteY1" fmla="*/ 557174 h 1758428"/>
                  <a:gd name="connsiteX2" fmla="*/ 705661 w 1858188"/>
                  <a:gd name="connsiteY2" fmla="*/ 37278 h 1758428"/>
                  <a:gd name="connsiteX3" fmla="*/ 1078020 w 1858188"/>
                  <a:gd name="connsiteY3" fmla="*/ 189530 h 1758428"/>
                  <a:gd name="connsiteX4" fmla="*/ 1445665 w 1858188"/>
                  <a:gd name="connsiteY4" fmla="*/ 994 h 1758428"/>
                  <a:gd name="connsiteX5" fmla="*/ 1417383 w 1858188"/>
                  <a:gd name="connsiteY5" fmla="*/ 528896 h 1758428"/>
                  <a:gd name="connsiteX6" fmla="*/ 1851018 w 1858188"/>
                  <a:gd name="connsiteY6" fmla="*/ 796847 h 1758428"/>
                  <a:gd name="connsiteX7" fmla="*/ 1530505 w 1858188"/>
                  <a:gd name="connsiteY7" fmla="*/ 1415015 h 1758428"/>
                  <a:gd name="connsiteX8" fmla="*/ 1164817 w 1858188"/>
                  <a:gd name="connsiteY8" fmla="*/ 1540724 h 1758428"/>
                  <a:gd name="connsiteX9" fmla="*/ 960185 w 1858188"/>
                  <a:gd name="connsiteY9" fmla="*/ 1754379 h 1758428"/>
                  <a:gd name="connsiteX10" fmla="*/ 797171 w 1858188"/>
                  <a:gd name="connsiteY10" fmla="*/ 1350614 h 1758428"/>
                  <a:gd name="connsiteX11" fmla="*/ 633271 w 1858188"/>
                  <a:gd name="connsiteY11" fmla="*/ 1213318 h 1758428"/>
                  <a:gd name="connsiteX12" fmla="*/ 269270 w 1858188"/>
                  <a:gd name="connsiteY12" fmla="*/ 1086663 h 1758428"/>
                  <a:gd name="connsiteX13" fmla="*/ 3364 w 1858188"/>
                  <a:gd name="connsiteY13" fmla="*/ 843981 h 1758428"/>
                  <a:gd name="connsiteX0" fmla="*/ 8736 w 1863560"/>
                  <a:gd name="connsiteY0" fmla="*/ 843981 h 1758428"/>
                  <a:gd name="connsiteX1" fmla="*/ 602624 w 1863560"/>
                  <a:gd name="connsiteY1" fmla="*/ 566601 h 1758428"/>
                  <a:gd name="connsiteX2" fmla="*/ 711033 w 1863560"/>
                  <a:gd name="connsiteY2" fmla="*/ 37278 h 1758428"/>
                  <a:gd name="connsiteX3" fmla="*/ 1083392 w 1863560"/>
                  <a:gd name="connsiteY3" fmla="*/ 189530 h 1758428"/>
                  <a:gd name="connsiteX4" fmla="*/ 1451037 w 1863560"/>
                  <a:gd name="connsiteY4" fmla="*/ 994 h 1758428"/>
                  <a:gd name="connsiteX5" fmla="*/ 1422755 w 1863560"/>
                  <a:gd name="connsiteY5" fmla="*/ 528896 h 1758428"/>
                  <a:gd name="connsiteX6" fmla="*/ 1856390 w 1863560"/>
                  <a:gd name="connsiteY6" fmla="*/ 796847 h 1758428"/>
                  <a:gd name="connsiteX7" fmla="*/ 1535877 w 1863560"/>
                  <a:gd name="connsiteY7" fmla="*/ 1415015 h 1758428"/>
                  <a:gd name="connsiteX8" fmla="*/ 1170189 w 1863560"/>
                  <a:gd name="connsiteY8" fmla="*/ 1540724 h 1758428"/>
                  <a:gd name="connsiteX9" fmla="*/ 965557 w 1863560"/>
                  <a:gd name="connsiteY9" fmla="*/ 1754379 h 1758428"/>
                  <a:gd name="connsiteX10" fmla="*/ 802543 w 1863560"/>
                  <a:gd name="connsiteY10" fmla="*/ 1350614 h 1758428"/>
                  <a:gd name="connsiteX11" fmla="*/ 638643 w 1863560"/>
                  <a:gd name="connsiteY11" fmla="*/ 1213318 h 1758428"/>
                  <a:gd name="connsiteX12" fmla="*/ 274642 w 1863560"/>
                  <a:gd name="connsiteY12" fmla="*/ 1086663 h 1758428"/>
                  <a:gd name="connsiteX13" fmla="*/ 8736 w 1863560"/>
                  <a:gd name="connsiteY13" fmla="*/ 843981 h 1758428"/>
                  <a:gd name="connsiteX0" fmla="*/ 6390 w 1861214"/>
                  <a:gd name="connsiteY0" fmla="*/ 843981 h 1758428"/>
                  <a:gd name="connsiteX1" fmla="*/ 543717 w 1861214"/>
                  <a:gd name="connsiteY1" fmla="*/ 557174 h 1758428"/>
                  <a:gd name="connsiteX2" fmla="*/ 708687 w 1861214"/>
                  <a:gd name="connsiteY2" fmla="*/ 37278 h 1758428"/>
                  <a:gd name="connsiteX3" fmla="*/ 1081046 w 1861214"/>
                  <a:gd name="connsiteY3" fmla="*/ 189530 h 1758428"/>
                  <a:gd name="connsiteX4" fmla="*/ 1448691 w 1861214"/>
                  <a:gd name="connsiteY4" fmla="*/ 994 h 1758428"/>
                  <a:gd name="connsiteX5" fmla="*/ 1420409 w 1861214"/>
                  <a:gd name="connsiteY5" fmla="*/ 528896 h 1758428"/>
                  <a:gd name="connsiteX6" fmla="*/ 1854044 w 1861214"/>
                  <a:gd name="connsiteY6" fmla="*/ 796847 h 1758428"/>
                  <a:gd name="connsiteX7" fmla="*/ 1533531 w 1861214"/>
                  <a:gd name="connsiteY7" fmla="*/ 1415015 h 1758428"/>
                  <a:gd name="connsiteX8" fmla="*/ 1167843 w 1861214"/>
                  <a:gd name="connsiteY8" fmla="*/ 1540724 h 1758428"/>
                  <a:gd name="connsiteX9" fmla="*/ 963211 w 1861214"/>
                  <a:gd name="connsiteY9" fmla="*/ 1754379 h 1758428"/>
                  <a:gd name="connsiteX10" fmla="*/ 800197 w 1861214"/>
                  <a:gd name="connsiteY10" fmla="*/ 1350614 h 1758428"/>
                  <a:gd name="connsiteX11" fmla="*/ 636297 w 1861214"/>
                  <a:gd name="connsiteY11" fmla="*/ 1213318 h 1758428"/>
                  <a:gd name="connsiteX12" fmla="*/ 272296 w 1861214"/>
                  <a:gd name="connsiteY12" fmla="*/ 1086663 h 1758428"/>
                  <a:gd name="connsiteX13" fmla="*/ 6390 w 1861214"/>
                  <a:gd name="connsiteY13" fmla="*/ 843981 h 1758428"/>
                  <a:gd name="connsiteX0" fmla="*/ 15265 w 1870089"/>
                  <a:gd name="connsiteY0" fmla="*/ 843981 h 1758428"/>
                  <a:gd name="connsiteX1" fmla="*/ 552592 w 1870089"/>
                  <a:gd name="connsiteY1" fmla="*/ 557174 h 1758428"/>
                  <a:gd name="connsiteX2" fmla="*/ 717562 w 1870089"/>
                  <a:gd name="connsiteY2" fmla="*/ 37278 h 1758428"/>
                  <a:gd name="connsiteX3" fmla="*/ 1089921 w 1870089"/>
                  <a:gd name="connsiteY3" fmla="*/ 189530 h 1758428"/>
                  <a:gd name="connsiteX4" fmla="*/ 1457566 w 1870089"/>
                  <a:gd name="connsiteY4" fmla="*/ 994 h 1758428"/>
                  <a:gd name="connsiteX5" fmla="*/ 1429284 w 1870089"/>
                  <a:gd name="connsiteY5" fmla="*/ 528896 h 1758428"/>
                  <a:gd name="connsiteX6" fmla="*/ 1862919 w 1870089"/>
                  <a:gd name="connsiteY6" fmla="*/ 796847 h 1758428"/>
                  <a:gd name="connsiteX7" fmla="*/ 1542406 w 1870089"/>
                  <a:gd name="connsiteY7" fmla="*/ 1415015 h 1758428"/>
                  <a:gd name="connsiteX8" fmla="*/ 1176718 w 1870089"/>
                  <a:gd name="connsiteY8" fmla="*/ 1540724 h 1758428"/>
                  <a:gd name="connsiteX9" fmla="*/ 972086 w 1870089"/>
                  <a:gd name="connsiteY9" fmla="*/ 1754379 h 1758428"/>
                  <a:gd name="connsiteX10" fmla="*/ 809072 w 1870089"/>
                  <a:gd name="connsiteY10" fmla="*/ 1350614 h 1758428"/>
                  <a:gd name="connsiteX11" fmla="*/ 645172 w 1870089"/>
                  <a:gd name="connsiteY11" fmla="*/ 1213318 h 1758428"/>
                  <a:gd name="connsiteX12" fmla="*/ 281171 w 1870089"/>
                  <a:gd name="connsiteY12" fmla="*/ 1086663 h 1758428"/>
                  <a:gd name="connsiteX13" fmla="*/ 158623 w 1870089"/>
                  <a:gd name="connsiteY13" fmla="*/ 1077236 h 1758428"/>
                  <a:gd name="connsiteX14" fmla="*/ 15265 w 1870089"/>
                  <a:gd name="connsiteY14" fmla="*/ 843981 h 1758428"/>
                  <a:gd name="connsiteX0" fmla="*/ 37131 w 1759979"/>
                  <a:gd name="connsiteY0" fmla="*/ 806274 h 1758428"/>
                  <a:gd name="connsiteX1" fmla="*/ 442482 w 1759979"/>
                  <a:gd name="connsiteY1" fmla="*/ 557174 h 1758428"/>
                  <a:gd name="connsiteX2" fmla="*/ 607452 w 1759979"/>
                  <a:gd name="connsiteY2" fmla="*/ 37278 h 1758428"/>
                  <a:gd name="connsiteX3" fmla="*/ 979811 w 1759979"/>
                  <a:gd name="connsiteY3" fmla="*/ 189530 h 1758428"/>
                  <a:gd name="connsiteX4" fmla="*/ 1347456 w 1759979"/>
                  <a:gd name="connsiteY4" fmla="*/ 994 h 1758428"/>
                  <a:gd name="connsiteX5" fmla="*/ 1319174 w 1759979"/>
                  <a:gd name="connsiteY5" fmla="*/ 528896 h 1758428"/>
                  <a:gd name="connsiteX6" fmla="*/ 1752809 w 1759979"/>
                  <a:gd name="connsiteY6" fmla="*/ 796847 h 1758428"/>
                  <a:gd name="connsiteX7" fmla="*/ 1432296 w 1759979"/>
                  <a:gd name="connsiteY7" fmla="*/ 1415015 h 1758428"/>
                  <a:gd name="connsiteX8" fmla="*/ 1066608 w 1759979"/>
                  <a:gd name="connsiteY8" fmla="*/ 1540724 h 1758428"/>
                  <a:gd name="connsiteX9" fmla="*/ 861976 w 1759979"/>
                  <a:gd name="connsiteY9" fmla="*/ 1754379 h 1758428"/>
                  <a:gd name="connsiteX10" fmla="*/ 698962 w 1759979"/>
                  <a:gd name="connsiteY10" fmla="*/ 1350614 h 1758428"/>
                  <a:gd name="connsiteX11" fmla="*/ 535062 w 1759979"/>
                  <a:gd name="connsiteY11" fmla="*/ 1213318 h 1758428"/>
                  <a:gd name="connsiteX12" fmla="*/ 171061 w 1759979"/>
                  <a:gd name="connsiteY12" fmla="*/ 1086663 h 1758428"/>
                  <a:gd name="connsiteX13" fmla="*/ 48513 w 1759979"/>
                  <a:gd name="connsiteY13" fmla="*/ 1077236 h 1758428"/>
                  <a:gd name="connsiteX14" fmla="*/ 37131 w 1759979"/>
                  <a:gd name="connsiteY14" fmla="*/ 806274 h 1758428"/>
                  <a:gd name="connsiteX0" fmla="*/ 37131 w 1759979"/>
                  <a:gd name="connsiteY0" fmla="*/ 806274 h 1758428"/>
                  <a:gd name="connsiteX1" fmla="*/ 442482 w 1759979"/>
                  <a:gd name="connsiteY1" fmla="*/ 557174 h 1758428"/>
                  <a:gd name="connsiteX2" fmla="*/ 607452 w 1759979"/>
                  <a:gd name="connsiteY2" fmla="*/ 37278 h 1758428"/>
                  <a:gd name="connsiteX3" fmla="*/ 979811 w 1759979"/>
                  <a:gd name="connsiteY3" fmla="*/ 189530 h 1758428"/>
                  <a:gd name="connsiteX4" fmla="*/ 1347456 w 1759979"/>
                  <a:gd name="connsiteY4" fmla="*/ 994 h 1758428"/>
                  <a:gd name="connsiteX5" fmla="*/ 1319174 w 1759979"/>
                  <a:gd name="connsiteY5" fmla="*/ 528896 h 1758428"/>
                  <a:gd name="connsiteX6" fmla="*/ 1752809 w 1759979"/>
                  <a:gd name="connsiteY6" fmla="*/ 796847 h 1758428"/>
                  <a:gd name="connsiteX7" fmla="*/ 1432296 w 1759979"/>
                  <a:gd name="connsiteY7" fmla="*/ 1415015 h 1758428"/>
                  <a:gd name="connsiteX8" fmla="*/ 1066608 w 1759979"/>
                  <a:gd name="connsiteY8" fmla="*/ 1540724 h 1758428"/>
                  <a:gd name="connsiteX9" fmla="*/ 861976 w 1759979"/>
                  <a:gd name="connsiteY9" fmla="*/ 1754379 h 1758428"/>
                  <a:gd name="connsiteX10" fmla="*/ 698962 w 1759979"/>
                  <a:gd name="connsiteY10" fmla="*/ 1350614 h 1758428"/>
                  <a:gd name="connsiteX11" fmla="*/ 535062 w 1759979"/>
                  <a:gd name="connsiteY11" fmla="*/ 1213318 h 1758428"/>
                  <a:gd name="connsiteX12" fmla="*/ 180487 w 1759979"/>
                  <a:gd name="connsiteY12" fmla="*/ 1171505 h 1758428"/>
                  <a:gd name="connsiteX13" fmla="*/ 48513 w 1759979"/>
                  <a:gd name="connsiteY13" fmla="*/ 1077236 h 1758428"/>
                  <a:gd name="connsiteX14" fmla="*/ 37131 w 1759979"/>
                  <a:gd name="connsiteY14" fmla="*/ 806274 h 1758428"/>
                  <a:gd name="connsiteX0" fmla="*/ 37131 w 1764876"/>
                  <a:gd name="connsiteY0" fmla="*/ 806274 h 1758428"/>
                  <a:gd name="connsiteX1" fmla="*/ 442482 w 1764876"/>
                  <a:gd name="connsiteY1" fmla="*/ 557174 h 1758428"/>
                  <a:gd name="connsiteX2" fmla="*/ 607452 w 1764876"/>
                  <a:gd name="connsiteY2" fmla="*/ 37278 h 1758428"/>
                  <a:gd name="connsiteX3" fmla="*/ 979811 w 1764876"/>
                  <a:gd name="connsiteY3" fmla="*/ 189530 h 1758428"/>
                  <a:gd name="connsiteX4" fmla="*/ 1347456 w 1764876"/>
                  <a:gd name="connsiteY4" fmla="*/ 994 h 1758428"/>
                  <a:gd name="connsiteX5" fmla="*/ 1319174 w 1764876"/>
                  <a:gd name="connsiteY5" fmla="*/ 528896 h 1758428"/>
                  <a:gd name="connsiteX6" fmla="*/ 1752809 w 1764876"/>
                  <a:gd name="connsiteY6" fmla="*/ 796847 h 1758428"/>
                  <a:gd name="connsiteX7" fmla="*/ 1592551 w 1764876"/>
                  <a:gd name="connsiteY7" fmla="*/ 1499857 h 1758428"/>
                  <a:gd name="connsiteX8" fmla="*/ 1066608 w 1764876"/>
                  <a:gd name="connsiteY8" fmla="*/ 1540724 h 1758428"/>
                  <a:gd name="connsiteX9" fmla="*/ 861976 w 1764876"/>
                  <a:gd name="connsiteY9" fmla="*/ 1754379 h 1758428"/>
                  <a:gd name="connsiteX10" fmla="*/ 698962 w 1764876"/>
                  <a:gd name="connsiteY10" fmla="*/ 1350614 h 1758428"/>
                  <a:gd name="connsiteX11" fmla="*/ 535062 w 1764876"/>
                  <a:gd name="connsiteY11" fmla="*/ 1213318 h 1758428"/>
                  <a:gd name="connsiteX12" fmla="*/ 180487 w 1764876"/>
                  <a:gd name="connsiteY12" fmla="*/ 1171505 h 1758428"/>
                  <a:gd name="connsiteX13" fmla="*/ 48513 w 1764876"/>
                  <a:gd name="connsiteY13" fmla="*/ 1077236 h 1758428"/>
                  <a:gd name="connsiteX14" fmla="*/ 37131 w 1764876"/>
                  <a:gd name="connsiteY14" fmla="*/ 806274 h 1758428"/>
                  <a:gd name="connsiteX0" fmla="*/ 37131 w 1764404"/>
                  <a:gd name="connsiteY0" fmla="*/ 806274 h 1758428"/>
                  <a:gd name="connsiteX1" fmla="*/ 442482 w 1764404"/>
                  <a:gd name="connsiteY1" fmla="*/ 557174 h 1758428"/>
                  <a:gd name="connsiteX2" fmla="*/ 607452 w 1764404"/>
                  <a:gd name="connsiteY2" fmla="*/ 37278 h 1758428"/>
                  <a:gd name="connsiteX3" fmla="*/ 979811 w 1764404"/>
                  <a:gd name="connsiteY3" fmla="*/ 189530 h 1758428"/>
                  <a:gd name="connsiteX4" fmla="*/ 1347456 w 1764404"/>
                  <a:gd name="connsiteY4" fmla="*/ 994 h 1758428"/>
                  <a:gd name="connsiteX5" fmla="*/ 1319174 w 1764404"/>
                  <a:gd name="connsiteY5" fmla="*/ 528896 h 1758428"/>
                  <a:gd name="connsiteX6" fmla="*/ 1752809 w 1764404"/>
                  <a:gd name="connsiteY6" fmla="*/ 796847 h 1758428"/>
                  <a:gd name="connsiteX7" fmla="*/ 1585082 w 1764404"/>
                  <a:gd name="connsiteY7" fmla="*/ 1162078 h 1758428"/>
                  <a:gd name="connsiteX8" fmla="*/ 1592551 w 1764404"/>
                  <a:gd name="connsiteY8" fmla="*/ 1499857 h 1758428"/>
                  <a:gd name="connsiteX9" fmla="*/ 1066608 w 1764404"/>
                  <a:gd name="connsiteY9" fmla="*/ 1540724 h 1758428"/>
                  <a:gd name="connsiteX10" fmla="*/ 861976 w 1764404"/>
                  <a:gd name="connsiteY10" fmla="*/ 1754379 h 1758428"/>
                  <a:gd name="connsiteX11" fmla="*/ 698962 w 1764404"/>
                  <a:gd name="connsiteY11" fmla="*/ 1350614 h 1758428"/>
                  <a:gd name="connsiteX12" fmla="*/ 535062 w 1764404"/>
                  <a:gd name="connsiteY12" fmla="*/ 1213318 h 1758428"/>
                  <a:gd name="connsiteX13" fmla="*/ 180487 w 1764404"/>
                  <a:gd name="connsiteY13" fmla="*/ 1171505 h 1758428"/>
                  <a:gd name="connsiteX14" fmla="*/ 48513 w 1764404"/>
                  <a:gd name="connsiteY14" fmla="*/ 1077236 h 1758428"/>
                  <a:gd name="connsiteX15" fmla="*/ 37131 w 1764404"/>
                  <a:gd name="connsiteY15" fmla="*/ 806274 h 1758428"/>
                  <a:gd name="connsiteX0" fmla="*/ 37131 w 1764404"/>
                  <a:gd name="connsiteY0" fmla="*/ 806274 h 1754604"/>
                  <a:gd name="connsiteX1" fmla="*/ 442482 w 1764404"/>
                  <a:gd name="connsiteY1" fmla="*/ 557174 h 1754604"/>
                  <a:gd name="connsiteX2" fmla="*/ 607452 w 1764404"/>
                  <a:gd name="connsiteY2" fmla="*/ 37278 h 1754604"/>
                  <a:gd name="connsiteX3" fmla="*/ 979811 w 1764404"/>
                  <a:gd name="connsiteY3" fmla="*/ 189530 h 1754604"/>
                  <a:gd name="connsiteX4" fmla="*/ 1347456 w 1764404"/>
                  <a:gd name="connsiteY4" fmla="*/ 994 h 1754604"/>
                  <a:gd name="connsiteX5" fmla="*/ 1319174 w 1764404"/>
                  <a:gd name="connsiteY5" fmla="*/ 528896 h 1754604"/>
                  <a:gd name="connsiteX6" fmla="*/ 1752809 w 1764404"/>
                  <a:gd name="connsiteY6" fmla="*/ 796847 h 1754604"/>
                  <a:gd name="connsiteX7" fmla="*/ 1585082 w 1764404"/>
                  <a:gd name="connsiteY7" fmla="*/ 1162078 h 1754604"/>
                  <a:gd name="connsiteX8" fmla="*/ 1592551 w 1764404"/>
                  <a:gd name="connsiteY8" fmla="*/ 1499857 h 1754604"/>
                  <a:gd name="connsiteX9" fmla="*/ 1066608 w 1764404"/>
                  <a:gd name="connsiteY9" fmla="*/ 1540724 h 1754604"/>
                  <a:gd name="connsiteX10" fmla="*/ 861976 w 1764404"/>
                  <a:gd name="connsiteY10" fmla="*/ 1754379 h 1754604"/>
                  <a:gd name="connsiteX11" fmla="*/ 755523 w 1764404"/>
                  <a:gd name="connsiteY11" fmla="*/ 1576857 h 1754604"/>
                  <a:gd name="connsiteX12" fmla="*/ 698962 w 1764404"/>
                  <a:gd name="connsiteY12" fmla="*/ 1350614 h 1754604"/>
                  <a:gd name="connsiteX13" fmla="*/ 535062 w 1764404"/>
                  <a:gd name="connsiteY13" fmla="*/ 1213318 h 1754604"/>
                  <a:gd name="connsiteX14" fmla="*/ 180487 w 1764404"/>
                  <a:gd name="connsiteY14" fmla="*/ 1171505 h 1754604"/>
                  <a:gd name="connsiteX15" fmla="*/ 48513 w 1764404"/>
                  <a:gd name="connsiteY15" fmla="*/ 1077236 h 1754604"/>
                  <a:gd name="connsiteX16" fmla="*/ 37131 w 1764404"/>
                  <a:gd name="connsiteY16" fmla="*/ 806274 h 1754604"/>
                  <a:gd name="connsiteX0" fmla="*/ 37131 w 1764404"/>
                  <a:gd name="connsiteY0" fmla="*/ 806274 h 1754604"/>
                  <a:gd name="connsiteX1" fmla="*/ 442482 w 1764404"/>
                  <a:gd name="connsiteY1" fmla="*/ 557174 h 1754604"/>
                  <a:gd name="connsiteX2" fmla="*/ 607452 w 1764404"/>
                  <a:gd name="connsiteY2" fmla="*/ 37278 h 1754604"/>
                  <a:gd name="connsiteX3" fmla="*/ 979811 w 1764404"/>
                  <a:gd name="connsiteY3" fmla="*/ 189530 h 1754604"/>
                  <a:gd name="connsiteX4" fmla="*/ 1347456 w 1764404"/>
                  <a:gd name="connsiteY4" fmla="*/ 994 h 1754604"/>
                  <a:gd name="connsiteX5" fmla="*/ 1328601 w 1764404"/>
                  <a:gd name="connsiteY5" fmla="*/ 519470 h 1754604"/>
                  <a:gd name="connsiteX6" fmla="*/ 1752809 w 1764404"/>
                  <a:gd name="connsiteY6" fmla="*/ 796847 h 1754604"/>
                  <a:gd name="connsiteX7" fmla="*/ 1585082 w 1764404"/>
                  <a:gd name="connsiteY7" fmla="*/ 1162078 h 1754604"/>
                  <a:gd name="connsiteX8" fmla="*/ 1592551 w 1764404"/>
                  <a:gd name="connsiteY8" fmla="*/ 1499857 h 1754604"/>
                  <a:gd name="connsiteX9" fmla="*/ 1066608 w 1764404"/>
                  <a:gd name="connsiteY9" fmla="*/ 1540724 h 1754604"/>
                  <a:gd name="connsiteX10" fmla="*/ 861976 w 1764404"/>
                  <a:gd name="connsiteY10" fmla="*/ 1754379 h 1754604"/>
                  <a:gd name="connsiteX11" fmla="*/ 755523 w 1764404"/>
                  <a:gd name="connsiteY11" fmla="*/ 1576857 h 1754604"/>
                  <a:gd name="connsiteX12" fmla="*/ 698962 w 1764404"/>
                  <a:gd name="connsiteY12" fmla="*/ 1350614 h 1754604"/>
                  <a:gd name="connsiteX13" fmla="*/ 535062 w 1764404"/>
                  <a:gd name="connsiteY13" fmla="*/ 1213318 h 1754604"/>
                  <a:gd name="connsiteX14" fmla="*/ 180487 w 1764404"/>
                  <a:gd name="connsiteY14" fmla="*/ 1171505 h 1754604"/>
                  <a:gd name="connsiteX15" fmla="*/ 48513 w 1764404"/>
                  <a:gd name="connsiteY15" fmla="*/ 1077236 h 1754604"/>
                  <a:gd name="connsiteX16" fmla="*/ 37131 w 1764404"/>
                  <a:gd name="connsiteY16" fmla="*/ 806274 h 1754604"/>
                  <a:gd name="connsiteX0" fmla="*/ 37131 w 1764404"/>
                  <a:gd name="connsiteY0" fmla="*/ 806056 h 1754386"/>
                  <a:gd name="connsiteX1" fmla="*/ 442482 w 1764404"/>
                  <a:gd name="connsiteY1" fmla="*/ 556956 h 1754386"/>
                  <a:gd name="connsiteX2" fmla="*/ 607452 w 1764404"/>
                  <a:gd name="connsiteY2" fmla="*/ 37060 h 1754386"/>
                  <a:gd name="connsiteX3" fmla="*/ 951530 w 1764404"/>
                  <a:gd name="connsiteY3" fmla="*/ 264727 h 1754386"/>
                  <a:gd name="connsiteX4" fmla="*/ 1347456 w 1764404"/>
                  <a:gd name="connsiteY4" fmla="*/ 776 h 1754386"/>
                  <a:gd name="connsiteX5" fmla="*/ 1328601 w 1764404"/>
                  <a:gd name="connsiteY5" fmla="*/ 519252 h 1754386"/>
                  <a:gd name="connsiteX6" fmla="*/ 1752809 w 1764404"/>
                  <a:gd name="connsiteY6" fmla="*/ 796629 h 1754386"/>
                  <a:gd name="connsiteX7" fmla="*/ 1585082 w 1764404"/>
                  <a:gd name="connsiteY7" fmla="*/ 1161860 h 1754386"/>
                  <a:gd name="connsiteX8" fmla="*/ 1592551 w 1764404"/>
                  <a:gd name="connsiteY8" fmla="*/ 1499639 h 1754386"/>
                  <a:gd name="connsiteX9" fmla="*/ 1066608 w 1764404"/>
                  <a:gd name="connsiteY9" fmla="*/ 1540506 h 1754386"/>
                  <a:gd name="connsiteX10" fmla="*/ 861976 w 1764404"/>
                  <a:gd name="connsiteY10" fmla="*/ 1754161 h 1754386"/>
                  <a:gd name="connsiteX11" fmla="*/ 755523 w 1764404"/>
                  <a:gd name="connsiteY11" fmla="*/ 1576639 h 1754386"/>
                  <a:gd name="connsiteX12" fmla="*/ 698962 w 1764404"/>
                  <a:gd name="connsiteY12" fmla="*/ 1350396 h 1754386"/>
                  <a:gd name="connsiteX13" fmla="*/ 535062 w 1764404"/>
                  <a:gd name="connsiteY13" fmla="*/ 1213100 h 1754386"/>
                  <a:gd name="connsiteX14" fmla="*/ 180487 w 1764404"/>
                  <a:gd name="connsiteY14" fmla="*/ 1171287 h 1754386"/>
                  <a:gd name="connsiteX15" fmla="*/ 48513 w 1764404"/>
                  <a:gd name="connsiteY15" fmla="*/ 1077018 h 1754386"/>
                  <a:gd name="connsiteX16" fmla="*/ 37131 w 1764404"/>
                  <a:gd name="connsiteY16" fmla="*/ 806056 h 1754386"/>
                  <a:gd name="connsiteX0" fmla="*/ 37131 w 1764404"/>
                  <a:gd name="connsiteY0" fmla="*/ 806056 h 1754386"/>
                  <a:gd name="connsiteX1" fmla="*/ 442482 w 1764404"/>
                  <a:gd name="connsiteY1" fmla="*/ 556956 h 1754386"/>
                  <a:gd name="connsiteX2" fmla="*/ 607452 w 1764404"/>
                  <a:gd name="connsiteY2" fmla="*/ 131329 h 1754386"/>
                  <a:gd name="connsiteX3" fmla="*/ 951530 w 1764404"/>
                  <a:gd name="connsiteY3" fmla="*/ 264727 h 1754386"/>
                  <a:gd name="connsiteX4" fmla="*/ 1347456 w 1764404"/>
                  <a:gd name="connsiteY4" fmla="*/ 776 h 1754386"/>
                  <a:gd name="connsiteX5" fmla="*/ 1328601 w 1764404"/>
                  <a:gd name="connsiteY5" fmla="*/ 519252 h 1754386"/>
                  <a:gd name="connsiteX6" fmla="*/ 1752809 w 1764404"/>
                  <a:gd name="connsiteY6" fmla="*/ 796629 h 1754386"/>
                  <a:gd name="connsiteX7" fmla="*/ 1585082 w 1764404"/>
                  <a:gd name="connsiteY7" fmla="*/ 1161860 h 1754386"/>
                  <a:gd name="connsiteX8" fmla="*/ 1592551 w 1764404"/>
                  <a:gd name="connsiteY8" fmla="*/ 1499639 h 1754386"/>
                  <a:gd name="connsiteX9" fmla="*/ 1066608 w 1764404"/>
                  <a:gd name="connsiteY9" fmla="*/ 1540506 h 1754386"/>
                  <a:gd name="connsiteX10" fmla="*/ 861976 w 1764404"/>
                  <a:gd name="connsiteY10" fmla="*/ 1754161 h 1754386"/>
                  <a:gd name="connsiteX11" fmla="*/ 755523 w 1764404"/>
                  <a:gd name="connsiteY11" fmla="*/ 1576639 h 1754386"/>
                  <a:gd name="connsiteX12" fmla="*/ 698962 w 1764404"/>
                  <a:gd name="connsiteY12" fmla="*/ 1350396 h 1754386"/>
                  <a:gd name="connsiteX13" fmla="*/ 535062 w 1764404"/>
                  <a:gd name="connsiteY13" fmla="*/ 1213100 h 1754386"/>
                  <a:gd name="connsiteX14" fmla="*/ 180487 w 1764404"/>
                  <a:gd name="connsiteY14" fmla="*/ 1171287 h 1754386"/>
                  <a:gd name="connsiteX15" fmla="*/ 48513 w 1764404"/>
                  <a:gd name="connsiteY15" fmla="*/ 1077018 h 1754386"/>
                  <a:gd name="connsiteX16" fmla="*/ 37131 w 1764404"/>
                  <a:gd name="connsiteY16" fmla="*/ 806056 h 1754386"/>
                  <a:gd name="connsiteX0" fmla="*/ 37131 w 1764404"/>
                  <a:gd name="connsiteY0" fmla="*/ 685267 h 1633597"/>
                  <a:gd name="connsiteX1" fmla="*/ 442482 w 1764404"/>
                  <a:gd name="connsiteY1" fmla="*/ 436167 h 1633597"/>
                  <a:gd name="connsiteX2" fmla="*/ 607452 w 1764404"/>
                  <a:gd name="connsiteY2" fmla="*/ 10540 h 1633597"/>
                  <a:gd name="connsiteX3" fmla="*/ 951530 w 1764404"/>
                  <a:gd name="connsiteY3" fmla="*/ 143938 h 1633597"/>
                  <a:gd name="connsiteX4" fmla="*/ 1356883 w 1764404"/>
                  <a:gd name="connsiteY4" fmla="*/ 21389 h 1633597"/>
                  <a:gd name="connsiteX5" fmla="*/ 1328601 w 1764404"/>
                  <a:gd name="connsiteY5" fmla="*/ 398463 h 1633597"/>
                  <a:gd name="connsiteX6" fmla="*/ 1752809 w 1764404"/>
                  <a:gd name="connsiteY6" fmla="*/ 675840 h 1633597"/>
                  <a:gd name="connsiteX7" fmla="*/ 1585082 w 1764404"/>
                  <a:gd name="connsiteY7" fmla="*/ 1041071 h 1633597"/>
                  <a:gd name="connsiteX8" fmla="*/ 1592551 w 1764404"/>
                  <a:gd name="connsiteY8" fmla="*/ 1378850 h 1633597"/>
                  <a:gd name="connsiteX9" fmla="*/ 1066608 w 1764404"/>
                  <a:gd name="connsiteY9" fmla="*/ 1419717 h 1633597"/>
                  <a:gd name="connsiteX10" fmla="*/ 861976 w 1764404"/>
                  <a:gd name="connsiteY10" fmla="*/ 1633372 h 1633597"/>
                  <a:gd name="connsiteX11" fmla="*/ 755523 w 1764404"/>
                  <a:gd name="connsiteY11" fmla="*/ 1455850 h 1633597"/>
                  <a:gd name="connsiteX12" fmla="*/ 698962 w 1764404"/>
                  <a:gd name="connsiteY12" fmla="*/ 1229607 h 1633597"/>
                  <a:gd name="connsiteX13" fmla="*/ 535062 w 1764404"/>
                  <a:gd name="connsiteY13" fmla="*/ 1092311 h 1633597"/>
                  <a:gd name="connsiteX14" fmla="*/ 180487 w 1764404"/>
                  <a:gd name="connsiteY14" fmla="*/ 1050498 h 1633597"/>
                  <a:gd name="connsiteX15" fmla="*/ 48513 w 1764404"/>
                  <a:gd name="connsiteY15" fmla="*/ 956229 h 1633597"/>
                  <a:gd name="connsiteX16" fmla="*/ 37131 w 1764404"/>
                  <a:gd name="connsiteY16" fmla="*/ 685267 h 1633597"/>
                  <a:gd name="connsiteX0" fmla="*/ 37131 w 1764404"/>
                  <a:gd name="connsiteY0" fmla="*/ 685267 h 1633597"/>
                  <a:gd name="connsiteX1" fmla="*/ 442482 w 1764404"/>
                  <a:gd name="connsiteY1" fmla="*/ 436167 h 1633597"/>
                  <a:gd name="connsiteX2" fmla="*/ 607452 w 1764404"/>
                  <a:gd name="connsiteY2" fmla="*/ 10540 h 1633597"/>
                  <a:gd name="connsiteX3" fmla="*/ 951530 w 1764404"/>
                  <a:gd name="connsiteY3" fmla="*/ 143938 h 1633597"/>
                  <a:gd name="connsiteX4" fmla="*/ 1356883 w 1764404"/>
                  <a:gd name="connsiteY4" fmla="*/ 21389 h 1633597"/>
                  <a:gd name="connsiteX5" fmla="*/ 1385162 w 1764404"/>
                  <a:gd name="connsiteY5" fmla="*/ 492732 h 1633597"/>
                  <a:gd name="connsiteX6" fmla="*/ 1752809 w 1764404"/>
                  <a:gd name="connsiteY6" fmla="*/ 675840 h 1633597"/>
                  <a:gd name="connsiteX7" fmla="*/ 1585082 w 1764404"/>
                  <a:gd name="connsiteY7" fmla="*/ 1041071 h 1633597"/>
                  <a:gd name="connsiteX8" fmla="*/ 1592551 w 1764404"/>
                  <a:gd name="connsiteY8" fmla="*/ 1378850 h 1633597"/>
                  <a:gd name="connsiteX9" fmla="*/ 1066608 w 1764404"/>
                  <a:gd name="connsiteY9" fmla="*/ 1419717 h 1633597"/>
                  <a:gd name="connsiteX10" fmla="*/ 861976 w 1764404"/>
                  <a:gd name="connsiteY10" fmla="*/ 1633372 h 1633597"/>
                  <a:gd name="connsiteX11" fmla="*/ 755523 w 1764404"/>
                  <a:gd name="connsiteY11" fmla="*/ 1455850 h 1633597"/>
                  <a:gd name="connsiteX12" fmla="*/ 698962 w 1764404"/>
                  <a:gd name="connsiteY12" fmla="*/ 1229607 h 1633597"/>
                  <a:gd name="connsiteX13" fmla="*/ 535062 w 1764404"/>
                  <a:gd name="connsiteY13" fmla="*/ 1092311 h 1633597"/>
                  <a:gd name="connsiteX14" fmla="*/ 180487 w 1764404"/>
                  <a:gd name="connsiteY14" fmla="*/ 1050498 h 1633597"/>
                  <a:gd name="connsiteX15" fmla="*/ 48513 w 1764404"/>
                  <a:gd name="connsiteY15" fmla="*/ 956229 h 1633597"/>
                  <a:gd name="connsiteX16" fmla="*/ 37131 w 1764404"/>
                  <a:gd name="connsiteY16" fmla="*/ 685267 h 1633597"/>
                  <a:gd name="connsiteX0" fmla="*/ 37131 w 1764404"/>
                  <a:gd name="connsiteY0" fmla="*/ 685267 h 1531015"/>
                  <a:gd name="connsiteX1" fmla="*/ 442482 w 1764404"/>
                  <a:gd name="connsiteY1" fmla="*/ 436167 h 1531015"/>
                  <a:gd name="connsiteX2" fmla="*/ 607452 w 1764404"/>
                  <a:gd name="connsiteY2" fmla="*/ 10540 h 1531015"/>
                  <a:gd name="connsiteX3" fmla="*/ 951530 w 1764404"/>
                  <a:gd name="connsiteY3" fmla="*/ 143938 h 1531015"/>
                  <a:gd name="connsiteX4" fmla="*/ 1356883 w 1764404"/>
                  <a:gd name="connsiteY4" fmla="*/ 21389 h 1531015"/>
                  <a:gd name="connsiteX5" fmla="*/ 1385162 w 1764404"/>
                  <a:gd name="connsiteY5" fmla="*/ 492732 h 1531015"/>
                  <a:gd name="connsiteX6" fmla="*/ 1752809 w 1764404"/>
                  <a:gd name="connsiteY6" fmla="*/ 675840 h 1531015"/>
                  <a:gd name="connsiteX7" fmla="*/ 1585082 w 1764404"/>
                  <a:gd name="connsiteY7" fmla="*/ 1041071 h 1531015"/>
                  <a:gd name="connsiteX8" fmla="*/ 1592551 w 1764404"/>
                  <a:gd name="connsiteY8" fmla="*/ 1378850 h 1531015"/>
                  <a:gd name="connsiteX9" fmla="*/ 1066608 w 1764404"/>
                  <a:gd name="connsiteY9" fmla="*/ 1419717 h 1531015"/>
                  <a:gd name="connsiteX10" fmla="*/ 880830 w 1764404"/>
                  <a:gd name="connsiteY10" fmla="*/ 1529677 h 1531015"/>
                  <a:gd name="connsiteX11" fmla="*/ 755523 w 1764404"/>
                  <a:gd name="connsiteY11" fmla="*/ 1455850 h 1531015"/>
                  <a:gd name="connsiteX12" fmla="*/ 698962 w 1764404"/>
                  <a:gd name="connsiteY12" fmla="*/ 1229607 h 1531015"/>
                  <a:gd name="connsiteX13" fmla="*/ 535062 w 1764404"/>
                  <a:gd name="connsiteY13" fmla="*/ 1092311 h 1531015"/>
                  <a:gd name="connsiteX14" fmla="*/ 180487 w 1764404"/>
                  <a:gd name="connsiteY14" fmla="*/ 1050498 h 1531015"/>
                  <a:gd name="connsiteX15" fmla="*/ 48513 w 1764404"/>
                  <a:gd name="connsiteY15" fmla="*/ 956229 h 1531015"/>
                  <a:gd name="connsiteX16" fmla="*/ 37131 w 1764404"/>
                  <a:gd name="connsiteY16" fmla="*/ 685267 h 1531015"/>
                  <a:gd name="connsiteX0" fmla="*/ 37131 w 1764404"/>
                  <a:gd name="connsiteY0" fmla="*/ 685267 h 1531015"/>
                  <a:gd name="connsiteX1" fmla="*/ 442482 w 1764404"/>
                  <a:gd name="connsiteY1" fmla="*/ 436167 h 1531015"/>
                  <a:gd name="connsiteX2" fmla="*/ 607452 w 1764404"/>
                  <a:gd name="connsiteY2" fmla="*/ 10540 h 1531015"/>
                  <a:gd name="connsiteX3" fmla="*/ 951530 w 1764404"/>
                  <a:gd name="connsiteY3" fmla="*/ 143938 h 1531015"/>
                  <a:gd name="connsiteX4" fmla="*/ 1356883 w 1764404"/>
                  <a:gd name="connsiteY4" fmla="*/ 21389 h 1531015"/>
                  <a:gd name="connsiteX5" fmla="*/ 1385162 w 1764404"/>
                  <a:gd name="connsiteY5" fmla="*/ 492732 h 1531015"/>
                  <a:gd name="connsiteX6" fmla="*/ 1752809 w 1764404"/>
                  <a:gd name="connsiteY6" fmla="*/ 675840 h 1531015"/>
                  <a:gd name="connsiteX7" fmla="*/ 1585082 w 1764404"/>
                  <a:gd name="connsiteY7" fmla="*/ 1041071 h 1531015"/>
                  <a:gd name="connsiteX8" fmla="*/ 1592551 w 1764404"/>
                  <a:gd name="connsiteY8" fmla="*/ 1378850 h 1531015"/>
                  <a:gd name="connsiteX9" fmla="*/ 1066608 w 1764404"/>
                  <a:gd name="connsiteY9" fmla="*/ 1419717 h 1531015"/>
                  <a:gd name="connsiteX10" fmla="*/ 880830 w 1764404"/>
                  <a:gd name="connsiteY10" fmla="*/ 1529677 h 1531015"/>
                  <a:gd name="connsiteX11" fmla="*/ 755523 w 1764404"/>
                  <a:gd name="connsiteY11" fmla="*/ 1455850 h 1531015"/>
                  <a:gd name="connsiteX12" fmla="*/ 698962 w 1764404"/>
                  <a:gd name="connsiteY12" fmla="*/ 1229607 h 1531015"/>
                  <a:gd name="connsiteX13" fmla="*/ 525636 w 1764404"/>
                  <a:gd name="connsiteY13" fmla="*/ 1139445 h 1531015"/>
                  <a:gd name="connsiteX14" fmla="*/ 180487 w 1764404"/>
                  <a:gd name="connsiteY14" fmla="*/ 1050498 h 1531015"/>
                  <a:gd name="connsiteX15" fmla="*/ 48513 w 1764404"/>
                  <a:gd name="connsiteY15" fmla="*/ 956229 h 1531015"/>
                  <a:gd name="connsiteX16" fmla="*/ 37131 w 1764404"/>
                  <a:gd name="connsiteY16" fmla="*/ 685267 h 1531015"/>
                  <a:gd name="connsiteX0" fmla="*/ 37131 w 1764404"/>
                  <a:gd name="connsiteY0" fmla="*/ 685267 h 1531015"/>
                  <a:gd name="connsiteX1" fmla="*/ 442482 w 1764404"/>
                  <a:gd name="connsiteY1" fmla="*/ 436167 h 1531015"/>
                  <a:gd name="connsiteX2" fmla="*/ 607452 w 1764404"/>
                  <a:gd name="connsiteY2" fmla="*/ 10540 h 1531015"/>
                  <a:gd name="connsiteX3" fmla="*/ 951530 w 1764404"/>
                  <a:gd name="connsiteY3" fmla="*/ 143938 h 1531015"/>
                  <a:gd name="connsiteX4" fmla="*/ 1356883 w 1764404"/>
                  <a:gd name="connsiteY4" fmla="*/ 21389 h 1531015"/>
                  <a:gd name="connsiteX5" fmla="*/ 1385162 w 1764404"/>
                  <a:gd name="connsiteY5" fmla="*/ 492732 h 1531015"/>
                  <a:gd name="connsiteX6" fmla="*/ 1752809 w 1764404"/>
                  <a:gd name="connsiteY6" fmla="*/ 675840 h 1531015"/>
                  <a:gd name="connsiteX7" fmla="*/ 1585082 w 1764404"/>
                  <a:gd name="connsiteY7" fmla="*/ 1041071 h 1531015"/>
                  <a:gd name="connsiteX8" fmla="*/ 1592551 w 1764404"/>
                  <a:gd name="connsiteY8" fmla="*/ 1378850 h 1531015"/>
                  <a:gd name="connsiteX9" fmla="*/ 1066608 w 1764404"/>
                  <a:gd name="connsiteY9" fmla="*/ 1419717 h 1531015"/>
                  <a:gd name="connsiteX10" fmla="*/ 880830 w 1764404"/>
                  <a:gd name="connsiteY10" fmla="*/ 1529677 h 1531015"/>
                  <a:gd name="connsiteX11" fmla="*/ 755523 w 1764404"/>
                  <a:gd name="connsiteY11" fmla="*/ 1455850 h 1531015"/>
                  <a:gd name="connsiteX12" fmla="*/ 698962 w 1764404"/>
                  <a:gd name="connsiteY12" fmla="*/ 1229607 h 1531015"/>
                  <a:gd name="connsiteX13" fmla="*/ 535063 w 1764404"/>
                  <a:gd name="connsiteY13" fmla="*/ 1101738 h 1531015"/>
                  <a:gd name="connsiteX14" fmla="*/ 180487 w 1764404"/>
                  <a:gd name="connsiteY14" fmla="*/ 1050498 h 1531015"/>
                  <a:gd name="connsiteX15" fmla="*/ 48513 w 1764404"/>
                  <a:gd name="connsiteY15" fmla="*/ 956229 h 1531015"/>
                  <a:gd name="connsiteX16" fmla="*/ 37131 w 1764404"/>
                  <a:gd name="connsiteY16" fmla="*/ 685267 h 1531015"/>
                  <a:gd name="connsiteX0" fmla="*/ 37131 w 1764404"/>
                  <a:gd name="connsiteY0" fmla="*/ 685267 h 1532369"/>
                  <a:gd name="connsiteX1" fmla="*/ 442482 w 1764404"/>
                  <a:gd name="connsiteY1" fmla="*/ 436167 h 1532369"/>
                  <a:gd name="connsiteX2" fmla="*/ 607452 w 1764404"/>
                  <a:gd name="connsiteY2" fmla="*/ 10540 h 1532369"/>
                  <a:gd name="connsiteX3" fmla="*/ 951530 w 1764404"/>
                  <a:gd name="connsiteY3" fmla="*/ 143938 h 1532369"/>
                  <a:gd name="connsiteX4" fmla="*/ 1356883 w 1764404"/>
                  <a:gd name="connsiteY4" fmla="*/ 21389 h 1532369"/>
                  <a:gd name="connsiteX5" fmla="*/ 1385162 w 1764404"/>
                  <a:gd name="connsiteY5" fmla="*/ 492732 h 1532369"/>
                  <a:gd name="connsiteX6" fmla="*/ 1752809 w 1764404"/>
                  <a:gd name="connsiteY6" fmla="*/ 675840 h 1532369"/>
                  <a:gd name="connsiteX7" fmla="*/ 1585082 w 1764404"/>
                  <a:gd name="connsiteY7" fmla="*/ 1041071 h 1532369"/>
                  <a:gd name="connsiteX8" fmla="*/ 1592551 w 1764404"/>
                  <a:gd name="connsiteY8" fmla="*/ 1378850 h 1532369"/>
                  <a:gd name="connsiteX9" fmla="*/ 1066608 w 1764404"/>
                  <a:gd name="connsiteY9" fmla="*/ 1419717 h 1532369"/>
                  <a:gd name="connsiteX10" fmla="*/ 880830 w 1764404"/>
                  <a:gd name="connsiteY10" fmla="*/ 1529677 h 1532369"/>
                  <a:gd name="connsiteX11" fmla="*/ 661255 w 1764404"/>
                  <a:gd name="connsiteY11" fmla="*/ 1465276 h 1532369"/>
                  <a:gd name="connsiteX12" fmla="*/ 698962 w 1764404"/>
                  <a:gd name="connsiteY12" fmla="*/ 1229607 h 1532369"/>
                  <a:gd name="connsiteX13" fmla="*/ 535063 w 1764404"/>
                  <a:gd name="connsiteY13" fmla="*/ 1101738 h 1532369"/>
                  <a:gd name="connsiteX14" fmla="*/ 180487 w 1764404"/>
                  <a:gd name="connsiteY14" fmla="*/ 1050498 h 1532369"/>
                  <a:gd name="connsiteX15" fmla="*/ 48513 w 1764404"/>
                  <a:gd name="connsiteY15" fmla="*/ 956229 h 1532369"/>
                  <a:gd name="connsiteX16" fmla="*/ 37131 w 1764404"/>
                  <a:gd name="connsiteY16" fmla="*/ 685267 h 1532369"/>
                  <a:gd name="connsiteX0" fmla="*/ 37131 w 1764404"/>
                  <a:gd name="connsiteY0" fmla="*/ 685267 h 1532369"/>
                  <a:gd name="connsiteX1" fmla="*/ 442482 w 1764404"/>
                  <a:gd name="connsiteY1" fmla="*/ 436167 h 1532369"/>
                  <a:gd name="connsiteX2" fmla="*/ 607452 w 1764404"/>
                  <a:gd name="connsiteY2" fmla="*/ 10540 h 1532369"/>
                  <a:gd name="connsiteX3" fmla="*/ 951530 w 1764404"/>
                  <a:gd name="connsiteY3" fmla="*/ 143938 h 1532369"/>
                  <a:gd name="connsiteX4" fmla="*/ 1356883 w 1764404"/>
                  <a:gd name="connsiteY4" fmla="*/ 21389 h 1532369"/>
                  <a:gd name="connsiteX5" fmla="*/ 1385162 w 1764404"/>
                  <a:gd name="connsiteY5" fmla="*/ 492732 h 1532369"/>
                  <a:gd name="connsiteX6" fmla="*/ 1752809 w 1764404"/>
                  <a:gd name="connsiteY6" fmla="*/ 675840 h 1532369"/>
                  <a:gd name="connsiteX7" fmla="*/ 1585082 w 1764404"/>
                  <a:gd name="connsiteY7" fmla="*/ 1041071 h 1532369"/>
                  <a:gd name="connsiteX8" fmla="*/ 1592551 w 1764404"/>
                  <a:gd name="connsiteY8" fmla="*/ 1378850 h 1532369"/>
                  <a:gd name="connsiteX9" fmla="*/ 1066608 w 1764404"/>
                  <a:gd name="connsiteY9" fmla="*/ 1419717 h 1532369"/>
                  <a:gd name="connsiteX10" fmla="*/ 880830 w 1764404"/>
                  <a:gd name="connsiteY10" fmla="*/ 1529677 h 1532369"/>
                  <a:gd name="connsiteX11" fmla="*/ 661255 w 1764404"/>
                  <a:gd name="connsiteY11" fmla="*/ 1465276 h 1532369"/>
                  <a:gd name="connsiteX12" fmla="*/ 604694 w 1764404"/>
                  <a:gd name="connsiteY12" fmla="*/ 1201326 h 1532369"/>
                  <a:gd name="connsiteX13" fmla="*/ 535063 w 1764404"/>
                  <a:gd name="connsiteY13" fmla="*/ 1101738 h 1532369"/>
                  <a:gd name="connsiteX14" fmla="*/ 180487 w 1764404"/>
                  <a:gd name="connsiteY14" fmla="*/ 1050498 h 1532369"/>
                  <a:gd name="connsiteX15" fmla="*/ 48513 w 1764404"/>
                  <a:gd name="connsiteY15" fmla="*/ 956229 h 1532369"/>
                  <a:gd name="connsiteX16" fmla="*/ 37131 w 1764404"/>
                  <a:gd name="connsiteY16" fmla="*/ 685267 h 1532369"/>
                  <a:gd name="connsiteX0" fmla="*/ 37131 w 1764404"/>
                  <a:gd name="connsiteY0" fmla="*/ 685267 h 1532369"/>
                  <a:gd name="connsiteX1" fmla="*/ 442482 w 1764404"/>
                  <a:gd name="connsiteY1" fmla="*/ 436167 h 1532369"/>
                  <a:gd name="connsiteX2" fmla="*/ 607452 w 1764404"/>
                  <a:gd name="connsiteY2" fmla="*/ 10540 h 1532369"/>
                  <a:gd name="connsiteX3" fmla="*/ 951530 w 1764404"/>
                  <a:gd name="connsiteY3" fmla="*/ 143938 h 1532369"/>
                  <a:gd name="connsiteX4" fmla="*/ 1356883 w 1764404"/>
                  <a:gd name="connsiteY4" fmla="*/ 21389 h 1532369"/>
                  <a:gd name="connsiteX5" fmla="*/ 1385162 w 1764404"/>
                  <a:gd name="connsiteY5" fmla="*/ 492732 h 1532369"/>
                  <a:gd name="connsiteX6" fmla="*/ 1752809 w 1764404"/>
                  <a:gd name="connsiteY6" fmla="*/ 675840 h 1532369"/>
                  <a:gd name="connsiteX7" fmla="*/ 1585082 w 1764404"/>
                  <a:gd name="connsiteY7" fmla="*/ 1041071 h 1532369"/>
                  <a:gd name="connsiteX8" fmla="*/ 1592551 w 1764404"/>
                  <a:gd name="connsiteY8" fmla="*/ 1378850 h 1532369"/>
                  <a:gd name="connsiteX9" fmla="*/ 1066608 w 1764404"/>
                  <a:gd name="connsiteY9" fmla="*/ 1419717 h 1532369"/>
                  <a:gd name="connsiteX10" fmla="*/ 880830 w 1764404"/>
                  <a:gd name="connsiteY10" fmla="*/ 1529677 h 1532369"/>
                  <a:gd name="connsiteX11" fmla="*/ 661255 w 1764404"/>
                  <a:gd name="connsiteY11" fmla="*/ 1465276 h 1532369"/>
                  <a:gd name="connsiteX12" fmla="*/ 604694 w 1764404"/>
                  <a:gd name="connsiteY12" fmla="*/ 1201326 h 1532369"/>
                  <a:gd name="connsiteX13" fmla="*/ 487929 w 1764404"/>
                  <a:gd name="connsiteY13" fmla="*/ 1082884 h 1532369"/>
                  <a:gd name="connsiteX14" fmla="*/ 180487 w 1764404"/>
                  <a:gd name="connsiteY14" fmla="*/ 1050498 h 1532369"/>
                  <a:gd name="connsiteX15" fmla="*/ 48513 w 1764404"/>
                  <a:gd name="connsiteY15" fmla="*/ 956229 h 1532369"/>
                  <a:gd name="connsiteX16" fmla="*/ 37131 w 1764404"/>
                  <a:gd name="connsiteY16" fmla="*/ 685267 h 1532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4404" h="1532369">
                    <a:moveTo>
                      <a:pt x="37131" y="685267"/>
                    </a:moveTo>
                    <a:cubicBezTo>
                      <a:pt x="102792" y="598590"/>
                      <a:pt x="283012" y="587900"/>
                      <a:pt x="442482" y="436167"/>
                    </a:cubicBezTo>
                    <a:cubicBezTo>
                      <a:pt x="601952" y="284434"/>
                      <a:pt x="522611" y="59245"/>
                      <a:pt x="607452" y="10540"/>
                    </a:cubicBezTo>
                    <a:cubicBezTo>
                      <a:pt x="692293" y="-38165"/>
                      <a:pt x="847050" y="94996"/>
                      <a:pt x="951530" y="143938"/>
                    </a:cubicBezTo>
                    <a:cubicBezTo>
                      <a:pt x="1056010" y="192880"/>
                      <a:pt x="1253188" y="2535"/>
                      <a:pt x="1356883" y="21389"/>
                    </a:cubicBezTo>
                    <a:cubicBezTo>
                      <a:pt x="1460578" y="40243"/>
                      <a:pt x="1306605" y="352234"/>
                      <a:pt x="1385162" y="492732"/>
                    </a:cubicBezTo>
                    <a:cubicBezTo>
                      <a:pt x="1463719" y="633230"/>
                      <a:pt x="1691209" y="564025"/>
                      <a:pt x="1752809" y="675840"/>
                    </a:cubicBezTo>
                    <a:cubicBezTo>
                      <a:pt x="1814409" y="787655"/>
                      <a:pt x="1611792" y="923903"/>
                      <a:pt x="1585082" y="1041071"/>
                    </a:cubicBezTo>
                    <a:cubicBezTo>
                      <a:pt x="1558372" y="1158239"/>
                      <a:pt x="1696246" y="1322027"/>
                      <a:pt x="1592551" y="1378850"/>
                    </a:cubicBezTo>
                    <a:cubicBezTo>
                      <a:pt x="1495467" y="1502830"/>
                      <a:pt x="1156948" y="1336447"/>
                      <a:pt x="1066608" y="1419717"/>
                    </a:cubicBezTo>
                    <a:cubicBezTo>
                      <a:pt x="976268" y="1502987"/>
                      <a:pt x="948389" y="1522084"/>
                      <a:pt x="880830" y="1529677"/>
                    </a:cubicBezTo>
                    <a:cubicBezTo>
                      <a:pt x="813271" y="1537270"/>
                      <a:pt x="688424" y="1532570"/>
                      <a:pt x="661255" y="1465276"/>
                    </a:cubicBezTo>
                    <a:cubicBezTo>
                      <a:pt x="634086" y="1397982"/>
                      <a:pt x="649293" y="1263487"/>
                      <a:pt x="604694" y="1201326"/>
                    </a:cubicBezTo>
                    <a:cubicBezTo>
                      <a:pt x="560095" y="1139165"/>
                      <a:pt x="560201" y="1128447"/>
                      <a:pt x="487929" y="1082884"/>
                    </a:cubicBezTo>
                    <a:cubicBezTo>
                      <a:pt x="415657" y="1037321"/>
                      <a:pt x="266292" y="1085747"/>
                      <a:pt x="180487" y="1050498"/>
                    </a:cubicBezTo>
                    <a:cubicBezTo>
                      <a:pt x="94682" y="1015249"/>
                      <a:pt x="92831" y="996676"/>
                      <a:pt x="48513" y="956229"/>
                    </a:cubicBezTo>
                    <a:cubicBezTo>
                      <a:pt x="4195" y="915782"/>
                      <a:pt x="-28530" y="771944"/>
                      <a:pt x="37131" y="685267"/>
                    </a:cubicBezTo>
                    <a:close/>
                  </a:path>
                </a:pathLst>
              </a:custGeom>
              <a:solidFill>
                <a:schemeClr val="bg1">
                  <a:lumMod val="95000"/>
                </a:schemeClr>
              </a:solidFill>
              <a:ln w="15875">
                <a:solidFill>
                  <a:schemeClr val="tx1">
                    <a:lumMod val="50000"/>
                    <a:lumOff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90" name="Oval 4"/>
              <p:cNvSpPr/>
              <p:nvPr/>
            </p:nvSpPr>
            <p:spPr>
              <a:xfrm rot="1464442">
                <a:off x="1797327" y="1324050"/>
                <a:ext cx="341701" cy="352833"/>
              </a:xfrm>
              <a:custGeom>
                <a:avLst/>
                <a:gdLst>
                  <a:gd name="connsiteX0" fmla="*/ 0 w 541867"/>
                  <a:gd name="connsiteY0" fmla="*/ 338667 h 677333"/>
                  <a:gd name="connsiteX1" fmla="*/ 270934 w 541867"/>
                  <a:gd name="connsiteY1" fmla="*/ 0 h 677333"/>
                  <a:gd name="connsiteX2" fmla="*/ 541868 w 541867"/>
                  <a:gd name="connsiteY2" fmla="*/ 338667 h 677333"/>
                  <a:gd name="connsiteX3" fmla="*/ 270934 w 541867"/>
                  <a:gd name="connsiteY3" fmla="*/ 677334 h 677333"/>
                  <a:gd name="connsiteX4" fmla="*/ 0 w 541867"/>
                  <a:gd name="connsiteY4" fmla="*/ 338667 h 677333"/>
                  <a:gd name="connsiteX0" fmla="*/ 0 w 598428"/>
                  <a:gd name="connsiteY0" fmla="*/ 338667 h 677334"/>
                  <a:gd name="connsiteX1" fmla="*/ 327494 w 598428"/>
                  <a:gd name="connsiteY1" fmla="*/ 0 h 677334"/>
                  <a:gd name="connsiteX2" fmla="*/ 598428 w 598428"/>
                  <a:gd name="connsiteY2" fmla="*/ 338667 h 677334"/>
                  <a:gd name="connsiteX3" fmla="*/ 327494 w 598428"/>
                  <a:gd name="connsiteY3" fmla="*/ 677334 h 677334"/>
                  <a:gd name="connsiteX4" fmla="*/ 0 w 598428"/>
                  <a:gd name="connsiteY4" fmla="*/ 338667 h 677334"/>
                  <a:gd name="connsiteX0" fmla="*/ 8 w 598436"/>
                  <a:gd name="connsiteY0" fmla="*/ 357521 h 696188"/>
                  <a:gd name="connsiteX1" fmla="*/ 318075 w 598436"/>
                  <a:gd name="connsiteY1" fmla="*/ 0 h 696188"/>
                  <a:gd name="connsiteX2" fmla="*/ 598436 w 598436"/>
                  <a:gd name="connsiteY2" fmla="*/ 357521 h 696188"/>
                  <a:gd name="connsiteX3" fmla="*/ 327502 w 598436"/>
                  <a:gd name="connsiteY3" fmla="*/ 696188 h 696188"/>
                  <a:gd name="connsiteX4" fmla="*/ 8 w 598436"/>
                  <a:gd name="connsiteY4" fmla="*/ 357521 h 696188"/>
                  <a:gd name="connsiteX0" fmla="*/ 147 w 598575"/>
                  <a:gd name="connsiteY0" fmla="*/ 329240 h 667907"/>
                  <a:gd name="connsiteX1" fmla="*/ 289934 w 598575"/>
                  <a:gd name="connsiteY1" fmla="*/ 0 h 667907"/>
                  <a:gd name="connsiteX2" fmla="*/ 598575 w 598575"/>
                  <a:gd name="connsiteY2" fmla="*/ 329240 h 667907"/>
                  <a:gd name="connsiteX3" fmla="*/ 327641 w 598575"/>
                  <a:gd name="connsiteY3" fmla="*/ 667907 h 667907"/>
                  <a:gd name="connsiteX4" fmla="*/ 147 w 598575"/>
                  <a:gd name="connsiteY4" fmla="*/ 329240 h 667907"/>
                  <a:gd name="connsiteX0" fmla="*/ 85 w 598513"/>
                  <a:gd name="connsiteY0" fmla="*/ 329240 h 658480"/>
                  <a:gd name="connsiteX1" fmla="*/ 289872 w 598513"/>
                  <a:gd name="connsiteY1" fmla="*/ 0 h 658480"/>
                  <a:gd name="connsiteX2" fmla="*/ 598513 w 598513"/>
                  <a:gd name="connsiteY2" fmla="*/ 329240 h 658480"/>
                  <a:gd name="connsiteX3" fmla="*/ 318152 w 598513"/>
                  <a:gd name="connsiteY3" fmla="*/ 658480 h 658480"/>
                  <a:gd name="connsiteX4" fmla="*/ 85 w 598513"/>
                  <a:gd name="connsiteY4" fmla="*/ 329240 h 658480"/>
                  <a:gd name="connsiteX0" fmla="*/ 88 w 589089"/>
                  <a:gd name="connsiteY0" fmla="*/ 348142 h 658564"/>
                  <a:gd name="connsiteX1" fmla="*/ 280448 w 589089"/>
                  <a:gd name="connsiteY1" fmla="*/ 49 h 658564"/>
                  <a:gd name="connsiteX2" fmla="*/ 589089 w 589089"/>
                  <a:gd name="connsiteY2" fmla="*/ 329289 h 658564"/>
                  <a:gd name="connsiteX3" fmla="*/ 308728 w 589089"/>
                  <a:gd name="connsiteY3" fmla="*/ 658529 h 658564"/>
                  <a:gd name="connsiteX4" fmla="*/ 88 w 589089"/>
                  <a:gd name="connsiteY4" fmla="*/ 348142 h 658564"/>
                  <a:gd name="connsiteX0" fmla="*/ 117 w 532557"/>
                  <a:gd name="connsiteY0" fmla="*/ 329239 h 658480"/>
                  <a:gd name="connsiteX1" fmla="*/ 223916 w 532557"/>
                  <a:gd name="connsiteY1" fmla="*/ 0 h 658480"/>
                  <a:gd name="connsiteX2" fmla="*/ 532557 w 532557"/>
                  <a:gd name="connsiteY2" fmla="*/ 329240 h 658480"/>
                  <a:gd name="connsiteX3" fmla="*/ 252196 w 532557"/>
                  <a:gd name="connsiteY3" fmla="*/ 658480 h 658480"/>
                  <a:gd name="connsiteX4" fmla="*/ 117 w 532557"/>
                  <a:gd name="connsiteY4" fmla="*/ 329239 h 658480"/>
                  <a:gd name="connsiteX0" fmla="*/ 12 w 532452"/>
                  <a:gd name="connsiteY0" fmla="*/ 291531 h 620772"/>
                  <a:gd name="connsiteX1" fmla="*/ 242664 w 532452"/>
                  <a:gd name="connsiteY1" fmla="*/ 0 h 620772"/>
                  <a:gd name="connsiteX2" fmla="*/ 532452 w 532452"/>
                  <a:gd name="connsiteY2" fmla="*/ 291532 h 620772"/>
                  <a:gd name="connsiteX3" fmla="*/ 252091 w 532452"/>
                  <a:gd name="connsiteY3" fmla="*/ 620772 h 620772"/>
                  <a:gd name="connsiteX4" fmla="*/ 12 w 532452"/>
                  <a:gd name="connsiteY4" fmla="*/ 291531 h 620772"/>
                  <a:gd name="connsiteX0" fmla="*/ 12 w 532452"/>
                  <a:gd name="connsiteY0" fmla="*/ 291531 h 601919"/>
                  <a:gd name="connsiteX1" fmla="*/ 242664 w 532452"/>
                  <a:gd name="connsiteY1" fmla="*/ 0 h 601919"/>
                  <a:gd name="connsiteX2" fmla="*/ 532452 w 532452"/>
                  <a:gd name="connsiteY2" fmla="*/ 291532 h 601919"/>
                  <a:gd name="connsiteX3" fmla="*/ 252091 w 532452"/>
                  <a:gd name="connsiteY3" fmla="*/ 601919 h 601919"/>
                  <a:gd name="connsiteX4" fmla="*/ 12 w 532452"/>
                  <a:gd name="connsiteY4" fmla="*/ 291531 h 601919"/>
                  <a:gd name="connsiteX0" fmla="*/ 12 w 532452"/>
                  <a:gd name="connsiteY0" fmla="*/ 291531 h 583065"/>
                  <a:gd name="connsiteX1" fmla="*/ 242664 w 532452"/>
                  <a:gd name="connsiteY1" fmla="*/ 0 h 583065"/>
                  <a:gd name="connsiteX2" fmla="*/ 532452 w 532452"/>
                  <a:gd name="connsiteY2" fmla="*/ 291532 h 583065"/>
                  <a:gd name="connsiteX3" fmla="*/ 252091 w 532452"/>
                  <a:gd name="connsiteY3" fmla="*/ 583065 h 583065"/>
                  <a:gd name="connsiteX4" fmla="*/ 12 w 532452"/>
                  <a:gd name="connsiteY4" fmla="*/ 291531 h 583065"/>
                  <a:gd name="connsiteX0" fmla="*/ 11 w 542934"/>
                  <a:gd name="connsiteY0" fmla="*/ 323453 h 583369"/>
                  <a:gd name="connsiteX1" fmla="*/ 253146 w 542934"/>
                  <a:gd name="connsiteY1" fmla="*/ 182 h 583369"/>
                  <a:gd name="connsiteX2" fmla="*/ 542934 w 542934"/>
                  <a:gd name="connsiteY2" fmla="*/ 291714 h 583369"/>
                  <a:gd name="connsiteX3" fmla="*/ 262573 w 542934"/>
                  <a:gd name="connsiteY3" fmla="*/ 583247 h 583369"/>
                  <a:gd name="connsiteX4" fmla="*/ 11 w 542934"/>
                  <a:gd name="connsiteY4" fmla="*/ 323453 h 583369"/>
                  <a:gd name="connsiteX0" fmla="*/ 11384 w 554307"/>
                  <a:gd name="connsiteY0" fmla="*/ 329291 h 589195"/>
                  <a:gd name="connsiteX1" fmla="*/ 69029 w 554307"/>
                  <a:gd name="connsiteY1" fmla="*/ 118284 h 589195"/>
                  <a:gd name="connsiteX2" fmla="*/ 264519 w 554307"/>
                  <a:gd name="connsiteY2" fmla="*/ 6020 h 589195"/>
                  <a:gd name="connsiteX3" fmla="*/ 554307 w 554307"/>
                  <a:gd name="connsiteY3" fmla="*/ 297552 h 589195"/>
                  <a:gd name="connsiteX4" fmla="*/ 273946 w 554307"/>
                  <a:gd name="connsiteY4" fmla="*/ 589085 h 589195"/>
                  <a:gd name="connsiteX5" fmla="*/ 11384 w 554307"/>
                  <a:gd name="connsiteY5" fmla="*/ 329291 h 589195"/>
                  <a:gd name="connsiteX0" fmla="*/ 1023 w 543946"/>
                  <a:gd name="connsiteY0" fmla="*/ 329291 h 597097"/>
                  <a:gd name="connsiteX1" fmla="*/ 58668 w 543946"/>
                  <a:gd name="connsiteY1" fmla="*/ 118284 h 597097"/>
                  <a:gd name="connsiteX2" fmla="*/ 254158 w 543946"/>
                  <a:gd name="connsiteY2" fmla="*/ 6020 h 597097"/>
                  <a:gd name="connsiteX3" fmla="*/ 543946 w 543946"/>
                  <a:gd name="connsiteY3" fmla="*/ 297552 h 597097"/>
                  <a:gd name="connsiteX4" fmla="*/ 263585 w 543946"/>
                  <a:gd name="connsiteY4" fmla="*/ 589085 h 597097"/>
                  <a:gd name="connsiteX5" fmla="*/ 95359 w 543946"/>
                  <a:gd name="connsiteY5" fmla="*/ 499157 h 597097"/>
                  <a:gd name="connsiteX6" fmla="*/ 1023 w 543946"/>
                  <a:gd name="connsiteY6" fmla="*/ 329291 h 597097"/>
                  <a:gd name="connsiteX0" fmla="*/ 1023 w 546010"/>
                  <a:gd name="connsiteY0" fmla="*/ 329291 h 590683"/>
                  <a:gd name="connsiteX1" fmla="*/ 58668 w 546010"/>
                  <a:gd name="connsiteY1" fmla="*/ 118284 h 590683"/>
                  <a:gd name="connsiteX2" fmla="*/ 254158 w 546010"/>
                  <a:gd name="connsiteY2" fmla="*/ 6020 h 590683"/>
                  <a:gd name="connsiteX3" fmla="*/ 543946 w 546010"/>
                  <a:gd name="connsiteY3" fmla="*/ 297552 h 590683"/>
                  <a:gd name="connsiteX4" fmla="*/ 409855 w 546010"/>
                  <a:gd name="connsiteY4" fmla="*/ 536186 h 590683"/>
                  <a:gd name="connsiteX5" fmla="*/ 263585 w 546010"/>
                  <a:gd name="connsiteY5" fmla="*/ 589085 h 590683"/>
                  <a:gd name="connsiteX6" fmla="*/ 95359 w 546010"/>
                  <a:gd name="connsiteY6" fmla="*/ 499157 h 590683"/>
                  <a:gd name="connsiteX7" fmla="*/ 1023 w 546010"/>
                  <a:gd name="connsiteY7" fmla="*/ 329291 h 590683"/>
                  <a:gd name="connsiteX0" fmla="*/ 1023 w 544041"/>
                  <a:gd name="connsiteY0" fmla="*/ 323313 h 584705"/>
                  <a:gd name="connsiteX1" fmla="*/ 58668 w 544041"/>
                  <a:gd name="connsiteY1" fmla="*/ 112306 h 584705"/>
                  <a:gd name="connsiteX2" fmla="*/ 254158 w 544041"/>
                  <a:gd name="connsiteY2" fmla="*/ 42 h 584705"/>
                  <a:gd name="connsiteX3" fmla="*/ 446547 w 544041"/>
                  <a:gd name="connsiteY3" fmla="*/ 101727 h 584705"/>
                  <a:gd name="connsiteX4" fmla="*/ 543946 w 544041"/>
                  <a:gd name="connsiteY4" fmla="*/ 291574 h 584705"/>
                  <a:gd name="connsiteX5" fmla="*/ 409855 w 544041"/>
                  <a:gd name="connsiteY5" fmla="*/ 530208 h 584705"/>
                  <a:gd name="connsiteX6" fmla="*/ 263585 w 544041"/>
                  <a:gd name="connsiteY6" fmla="*/ 583107 h 584705"/>
                  <a:gd name="connsiteX7" fmla="*/ 95359 w 544041"/>
                  <a:gd name="connsiteY7" fmla="*/ 493179 h 584705"/>
                  <a:gd name="connsiteX8" fmla="*/ 1023 w 544041"/>
                  <a:gd name="connsiteY8" fmla="*/ 323313 h 584705"/>
                  <a:gd name="connsiteX0" fmla="*/ 1023 w 544648"/>
                  <a:gd name="connsiteY0" fmla="*/ 323313 h 583837"/>
                  <a:gd name="connsiteX1" fmla="*/ 58668 w 544648"/>
                  <a:gd name="connsiteY1" fmla="*/ 112306 h 583837"/>
                  <a:gd name="connsiteX2" fmla="*/ 254158 w 544648"/>
                  <a:gd name="connsiteY2" fmla="*/ 42 h 583837"/>
                  <a:gd name="connsiteX3" fmla="*/ 446547 w 544648"/>
                  <a:gd name="connsiteY3" fmla="*/ 101727 h 583837"/>
                  <a:gd name="connsiteX4" fmla="*/ 543946 w 544648"/>
                  <a:gd name="connsiteY4" fmla="*/ 291574 h 583837"/>
                  <a:gd name="connsiteX5" fmla="*/ 498443 w 544648"/>
                  <a:gd name="connsiteY5" fmla="*/ 446833 h 583837"/>
                  <a:gd name="connsiteX6" fmla="*/ 409855 w 544648"/>
                  <a:gd name="connsiteY6" fmla="*/ 530208 h 583837"/>
                  <a:gd name="connsiteX7" fmla="*/ 263585 w 544648"/>
                  <a:gd name="connsiteY7" fmla="*/ 583107 h 583837"/>
                  <a:gd name="connsiteX8" fmla="*/ 95359 w 544648"/>
                  <a:gd name="connsiteY8" fmla="*/ 493179 h 583837"/>
                  <a:gd name="connsiteX9" fmla="*/ 1023 w 544648"/>
                  <a:gd name="connsiteY9" fmla="*/ 323313 h 583837"/>
                  <a:gd name="connsiteX0" fmla="*/ 1023 w 544648"/>
                  <a:gd name="connsiteY0" fmla="*/ 323331 h 583855"/>
                  <a:gd name="connsiteX1" fmla="*/ 58668 w 544648"/>
                  <a:gd name="connsiteY1" fmla="*/ 112324 h 583855"/>
                  <a:gd name="connsiteX2" fmla="*/ 254158 w 544648"/>
                  <a:gd name="connsiteY2" fmla="*/ 60 h 583855"/>
                  <a:gd name="connsiteX3" fmla="*/ 456831 w 544648"/>
                  <a:gd name="connsiteY3" fmla="*/ 99691 h 583855"/>
                  <a:gd name="connsiteX4" fmla="*/ 543946 w 544648"/>
                  <a:gd name="connsiteY4" fmla="*/ 291592 h 583855"/>
                  <a:gd name="connsiteX5" fmla="*/ 498443 w 544648"/>
                  <a:gd name="connsiteY5" fmla="*/ 446851 h 583855"/>
                  <a:gd name="connsiteX6" fmla="*/ 409855 w 544648"/>
                  <a:gd name="connsiteY6" fmla="*/ 530226 h 583855"/>
                  <a:gd name="connsiteX7" fmla="*/ 263585 w 544648"/>
                  <a:gd name="connsiteY7" fmla="*/ 583125 h 583855"/>
                  <a:gd name="connsiteX8" fmla="*/ 95359 w 544648"/>
                  <a:gd name="connsiteY8" fmla="*/ 493197 h 583855"/>
                  <a:gd name="connsiteX9" fmla="*/ 1023 w 544648"/>
                  <a:gd name="connsiteY9" fmla="*/ 323331 h 583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4648" h="583855">
                    <a:moveTo>
                      <a:pt x="1023" y="323331"/>
                    </a:moveTo>
                    <a:cubicBezTo>
                      <a:pt x="-5092" y="259852"/>
                      <a:pt x="16479" y="166203"/>
                      <a:pt x="58668" y="112324"/>
                    </a:cubicBezTo>
                    <a:cubicBezTo>
                      <a:pt x="100857" y="58446"/>
                      <a:pt x="187798" y="2165"/>
                      <a:pt x="254158" y="60"/>
                    </a:cubicBezTo>
                    <a:cubicBezTo>
                      <a:pt x="320518" y="-2045"/>
                      <a:pt x="408533" y="51102"/>
                      <a:pt x="456831" y="99691"/>
                    </a:cubicBezTo>
                    <a:cubicBezTo>
                      <a:pt x="505129" y="148280"/>
                      <a:pt x="538376" y="236155"/>
                      <a:pt x="543946" y="291592"/>
                    </a:cubicBezTo>
                    <a:cubicBezTo>
                      <a:pt x="549516" y="347029"/>
                      <a:pt x="520792" y="407079"/>
                      <a:pt x="498443" y="446851"/>
                    </a:cubicBezTo>
                    <a:cubicBezTo>
                      <a:pt x="476095" y="486623"/>
                      <a:pt x="445918" y="505433"/>
                      <a:pt x="409855" y="530226"/>
                    </a:cubicBezTo>
                    <a:cubicBezTo>
                      <a:pt x="373792" y="555019"/>
                      <a:pt x="316001" y="589296"/>
                      <a:pt x="263585" y="583125"/>
                    </a:cubicBezTo>
                    <a:cubicBezTo>
                      <a:pt x="211169" y="576954"/>
                      <a:pt x="139119" y="536496"/>
                      <a:pt x="95359" y="493197"/>
                    </a:cubicBezTo>
                    <a:cubicBezTo>
                      <a:pt x="51599" y="449898"/>
                      <a:pt x="7138" y="386810"/>
                      <a:pt x="1023" y="323331"/>
                    </a:cubicBezTo>
                    <a:close/>
                  </a:path>
                </a:pathLst>
              </a:custGeom>
              <a:gradFill flip="none" rotWithShape="1">
                <a:gsLst>
                  <a:gs pos="0">
                    <a:schemeClr val="bg2">
                      <a:lumMod val="90000"/>
                      <a:shade val="30000"/>
                      <a:satMod val="115000"/>
                    </a:schemeClr>
                  </a:gs>
                  <a:gs pos="45000">
                    <a:schemeClr val="bg2">
                      <a:lumMod val="90000"/>
                      <a:shade val="67500"/>
                      <a:satMod val="115000"/>
                    </a:schemeClr>
                  </a:gs>
                  <a:gs pos="100000">
                    <a:schemeClr val="bg2">
                      <a:lumMod val="90000"/>
                      <a:shade val="100000"/>
                      <a:satMod val="115000"/>
                    </a:scheme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969" dirty="0"/>
              </a:p>
            </p:txBody>
          </p:sp>
          <p:sp>
            <p:nvSpPr>
              <p:cNvPr id="191" name="Oval 190"/>
              <p:cNvSpPr>
                <a:spLocks noChangeAspect="1"/>
              </p:cNvSpPr>
              <p:nvPr/>
            </p:nvSpPr>
            <p:spPr>
              <a:xfrm>
                <a:off x="1873770" y="1051404"/>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92" name="Oval 191"/>
              <p:cNvSpPr>
                <a:spLocks noChangeAspect="1"/>
              </p:cNvSpPr>
              <p:nvPr/>
            </p:nvSpPr>
            <p:spPr>
              <a:xfrm>
                <a:off x="1610914" y="1147749"/>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93" name="Oval 192"/>
              <p:cNvSpPr>
                <a:spLocks noChangeAspect="1"/>
              </p:cNvSpPr>
              <p:nvPr/>
            </p:nvSpPr>
            <p:spPr>
              <a:xfrm>
                <a:off x="1326374" y="1442081"/>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94" name="Oval 193"/>
              <p:cNvSpPr>
                <a:spLocks noChangeAspect="1"/>
              </p:cNvSpPr>
              <p:nvPr/>
            </p:nvSpPr>
            <p:spPr>
              <a:xfrm>
                <a:off x="1718743" y="1767963"/>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95" name="Oval 194"/>
              <p:cNvSpPr>
                <a:spLocks noChangeAspect="1"/>
              </p:cNvSpPr>
              <p:nvPr/>
            </p:nvSpPr>
            <p:spPr>
              <a:xfrm>
                <a:off x="1589961" y="1344005"/>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96" name="Oval 195"/>
              <p:cNvSpPr>
                <a:spLocks noChangeAspect="1"/>
              </p:cNvSpPr>
              <p:nvPr/>
            </p:nvSpPr>
            <p:spPr>
              <a:xfrm>
                <a:off x="2113254" y="1724633"/>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97" name="Oval 196"/>
              <p:cNvSpPr>
                <a:spLocks noChangeAspect="1"/>
              </p:cNvSpPr>
              <p:nvPr/>
            </p:nvSpPr>
            <p:spPr>
              <a:xfrm>
                <a:off x="1650576" y="1041542"/>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98" name="Oval 197"/>
              <p:cNvSpPr>
                <a:spLocks noChangeAspect="1"/>
              </p:cNvSpPr>
              <p:nvPr/>
            </p:nvSpPr>
            <p:spPr>
              <a:xfrm>
                <a:off x="2195147" y="1454127"/>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99" name="Oval 198"/>
              <p:cNvSpPr>
                <a:spLocks noChangeAspect="1"/>
              </p:cNvSpPr>
              <p:nvPr/>
            </p:nvSpPr>
            <p:spPr>
              <a:xfrm>
                <a:off x="1739696" y="1329821"/>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00" name="Oval 199"/>
              <p:cNvSpPr>
                <a:spLocks noChangeAspect="1"/>
              </p:cNvSpPr>
              <p:nvPr/>
            </p:nvSpPr>
            <p:spPr>
              <a:xfrm>
                <a:off x="1925518" y="1147749"/>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01" name="Oval 200"/>
              <p:cNvSpPr>
                <a:spLocks noChangeAspect="1"/>
              </p:cNvSpPr>
              <p:nvPr/>
            </p:nvSpPr>
            <p:spPr>
              <a:xfrm>
                <a:off x="1469489" y="1424681"/>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02" name="Oval 201"/>
              <p:cNvSpPr>
                <a:spLocks noChangeAspect="1"/>
              </p:cNvSpPr>
              <p:nvPr/>
            </p:nvSpPr>
            <p:spPr>
              <a:xfrm>
                <a:off x="1652623" y="1475201"/>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03" name="Oval 202"/>
              <p:cNvSpPr>
                <a:spLocks noChangeAspect="1"/>
              </p:cNvSpPr>
              <p:nvPr/>
            </p:nvSpPr>
            <p:spPr>
              <a:xfrm>
                <a:off x="1650576" y="1643388"/>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04" name="Oval 203"/>
              <p:cNvSpPr>
                <a:spLocks noChangeAspect="1"/>
              </p:cNvSpPr>
              <p:nvPr/>
            </p:nvSpPr>
            <p:spPr>
              <a:xfrm>
                <a:off x="1905522" y="1725607"/>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05" name="Oval 204"/>
              <p:cNvSpPr>
                <a:spLocks noChangeAspect="1"/>
              </p:cNvSpPr>
              <p:nvPr/>
            </p:nvSpPr>
            <p:spPr>
              <a:xfrm>
                <a:off x="1979462" y="1238004"/>
                <a:ext cx="41906" cy="46339"/>
              </a:xfrm>
              <a:prstGeom prst="ellipse">
                <a:avLst/>
              </a:prstGeom>
              <a:solidFill>
                <a:schemeClr val="bg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206" name="Oval 205"/>
              <p:cNvSpPr>
                <a:spLocks noChangeAspect="1"/>
              </p:cNvSpPr>
              <p:nvPr/>
            </p:nvSpPr>
            <p:spPr>
              <a:xfrm>
                <a:off x="1766622" y="1669267"/>
                <a:ext cx="41906" cy="46339"/>
              </a:xfrm>
              <a:prstGeom prst="ellipse">
                <a:avLst/>
              </a:prstGeom>
              <a:solidFill>
                <a:schemeClr val="tx1"/>
              </a:solidFill>
              <a:ln>
                <a:solidFill>
                  <a:schemeClr val="tx1">
                    <a:lumMod val="50000"/>
                    <a:lumOff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p>
            </p:txBody>
          </p:sp>
          <p:sp>
            <p:nvSpPr>
              <p:cNvPr id="179" name="TextBox 178"/>
              <p:cNvSpPr txBox="1"/>
              <p:nvPr/>
            </p:nvSpPr>
            <p:spPr>
              <a:xfrm>
                <a:off x="1429763" y="1404964"/>
                <a:ext cx="788226" cy="232740"/>
              </a:xfrm>
              <a:prstGeom prst="rect">
                <a:avLst/>
              </a:prstGeom>
              <a:noFill/>
            </p:spPr>
            <p:txBody>
              <a:bodyPr wrap="none" rtlCol="0">
                <a:spAutoFit/>
              </a:bodyPr>
              <a:lstStyle/>
              <a:p>
                <a:r>
                  <a:rPr lang="fi-FI" sz="1000" b="1" dirty="0" err="1" smtClean="0"/>
                  <a:t>Myeloid</a:t>
                </a:r>
                <a:r>
                  <a:rPr lang="fi-FI" sz="1000" b="1" dirty="0" smtClean="0"/>
                  <a:t> </a:t>
                </a:r>
                <a:r>
                  <a:rPr lang="fi-FI" sz="1000" b="1" dirty="0" err="1" smtClean="0"/>
                  <a:t>cell</a:t>
                </a:r>
                <a:endParaRPr lang="fi-FI" sz="1000" b="1" dirty="0"/>
              </a:p>
            </p:txBody>
          </p:sp>
          <p:sp>
            <p:nvSpPr>
              <p:cNvPr id="265" name="Pie 264"/>
              <p:cNvSpPr>
                <a:spLocks noChangeAspect="1"/>
              </p:cNvSpPr>
              <p:nvPr/>
            </p:nvSpPr>
            <p:spPr>
              <a:xfrm rot="2457700">
                <a:off x="1253468" y="1187927"/>
                <a:ext cx="190168" cy="169610"/>
              </a:xfrm>
              <a:prstGeom prst="pie">
                <a:avLst>
                  <a:gd name="adj1" fmla="val 19990110"/>
                  <a:gd name="adj2" fmla="val 17358783"/>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solidFill>
                    <a:schemeClr val="tx1"/>
                  </a:solidFill>
                </a:endParaRPr>
              </a:p>
            </p:txBody>
          </p:sp>
          <p:sp>
            <p:nvSpPr>
              <p:cNvPr id="268" name="Pie 267"/>
              <p:cNvSpPr>
                <a:spLocks noChangeAspect="1"/>
              </p:cNvSpPr>
              <p:nvPr/>
            </p:nvSpPr>
            <p:spPr>
              <a:xfrm rot="2457700">
                <a:off x="1694621" y="1106696"/>
                <a:ext cx="190168" cy="169610"/>
              </a:xfrm>
              <a:prstGeom prst="pie">
                <a:avLst>
                  <a:gd name="adj1" fmla="val 19990110"/>
                  <a:gd name="adj2" fmla="val 17358783"/>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algn="ctr"/>
                <a:endParaRPr lang="fi-FI" sz="1246">
                  <a:solidFill>
                    <a:schemeClr val="tx1"/>
                  </a:solidFill>
                </a:endParaRPr>
              </a:p>
            </p:txBody>
          </p:sp>
        </p:grpSp>
      </p:grpSp>
      <p:grpSp>
        <p:nvGrpSpPr>
          <p:cNvPr id="33" name="Group 32"/>
          <p:cNvGrpSpPr/>
          <p:nvPr/>
        </p:nvGrpSpPr>
        <p:grpSpPr>
          <a:xfrm>
            <a:off x="4251428" y="909746"/>
            <a:ext cx="1955288" cy="1704277"/>
            <a:chOff x="4035030" y="1354590"/>
            <a:chExt cx="1955288" cy="1704277"/>
          </a:xfrm>
        </p:grpSpPr>
        <p:cxnSp>
          <p:nvCxnSpPr>
            <p:cNvPr id="210" name="Straight Arrow Connector 209"/>
            <p:cNvCxnSpPr/>
            <p:nvPr/>
          </p:nvCxnSpPr>
          <p:spPr>
            <a:xfrm flipH="1">
              <a:off x="5241316" y="1659539"/>
              <a:ext cx="68580" cy="2214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7" name="TextBox 356"/>
            <p:cNvSpPr txBox="1"/>
            <p:nvPr/>
          </p:nvSpPr>
          <p:spPr>
            <a:xfrm>
              <a:off x="4969528" y="1354590"/>
              <a:ext cx="803425" cy="276999"/>
            </a:xfrm>
            <a:prstGeom prst="rect">
              <a:avLst/>
            </a:prstGeom>
            <a:noFill/>
          </p:spPr>
          <p:txBody>
            <a:bodyPr wrap="none" rtlCol="0">
              <a:spAutoFit/>
            </a:bodyPr>
            <a:lstStyle/>
            <a:p>
              <a:r>
                <a:rPr lang="de-DE" sz="1200" dirty="0" err="1" smtClean="0"/>
                <a:t>papilloma</a:t>
              </a:r>
              <a:endParaRPr lang="de-DE" sz="1200" dirty="0" smtClean="0"/>
            </a:p>
          </p:txBody>
        </p:sp>
        <p:pic>
          <p:nvPicPr>
            <p:cNvPr id="362" name="Picture 361"/>
            <p:cNvPicPr>
              <a:picLocks noChangeAspect="1"/>
            </p:cNvPicPr>
            <p:nvPr/>
          </p:nvPicPr>
          <p:blipFill>
            <a:blip r:embed="rId4"/>
            <a:stretch>
              <a:fillRect/>
            </a:stretch>
          </p:blipFill>
          <p:spPr>
            <a:xfrm>
              <a:off x="4035030" y="1916146"/>
              <a:ext cx="1955288" cy="1142721"/>
            </a:xfrm>
            <a:prstGeom prst="rect">
              <a:avLst/>
            </a:prstGeom>
          </p:spPr>
        </p:pic>
      </p:grpSp>
      <p:sp>
        <p:nvSpPr>
          <p:cNvPr id="112" name="Rectangle 111"/>
          <p:cNvSpPr/>
          <p:nvPr/>
        </p:nvSpPr>
        <p:spPr>
          <a:xfrm>
            <a:off x="114780" y="6521015"/>
            <a:ext cx="6487886" cy="461665"/>
          </a:xfrm>
          <a:prstGeom prst="rect">
            <a:avLst/>
          </a:prstGeom>
        </p:spPr>
        <p:txBody>
          <a:bodyPr wrap="square">
            <a:spAutoFit/>
          </a:bodyPr>
          <a:lstStyle/>
          <a:p>
            <a:r>
              <a:rPr lang="en-US" sz="1200" b="1" dirty="0"/>
              <a:t>Supplementary Figure </a:t>
            </a:r>
            <a:r>
              <a:rPr lang="en-US" sz="1200" b="1" dirty="0" smtClean="0"/>
              <a:t>S7. </a:t>
            </a:r>
            <a:r>
              <a:rPr lang="de-DE" sz="1200" b="1" dirty="0" err="1"/>
              <a:t>Schematic</a:t>
            </a:r>
            <a:r>
              <a:rPr lang="de-DE" sz="1200" b="1" dirty="0"/>
              <a:t> </a:t>
            </a:r>
            <a:r>
              <a:rPr lang="de-DE" sz="1200" b="1" dirty="0" err="1"/>
              <a:t>representation</a:t>
            </a:r>
            <a:r>
              <a:rPr lang="de-DE" sz="1200" b="1" dirty="0"/>
              <a:t> </a:t>
            </a:r>
            <a:r>
              <a:rPr lang="de-DE" sz="1200" b="1" dirty="0" err="1"/>
              <a:t>summarizing</a:t>
            </a:r>
            <a:r>
              <a:rPr lang="de-DE" sz="1200" b="1" dirty="0"/>
              <a:t> </a:t>
            </a:r>
            <a:r>
              <a:rPr lang="de-DE" sz="1200" b="1" dirty="0" err="1"/>
              <a:t>the</a:t>
            </a:r>
            <a:r>
              <a:rPr lang="de-DE" sz="1200" b="1" dirty="0"/>
              <a:t> </a:t>
            </a:r>
            <a:r>
              <a:rPr lang="de-DE" sz="1200" b="1" dirty="0" err="1"/>
              <a:t>outcome</a:t>
            </a:r>
            <a:r>
              <a:rPr lang="de-DE" sz="1200" b="1" dirty="0"/>
              <a:t> </a:t>
            </a:r>
            <a:r>
              <a:rPr lang="de-DE" sz="1200" b="1" dirty="0" err="1"/>
              <a:t>of</a:t>
            </a:r>
            <a:r>
              <a:rPr lang="de-DE" sz="1200" b="1" dirty="0"/>
              <a:t> T-</a:t>
            </a:r>
            <a:r>
              <a:rPr lang="de-DE" sz="1200" b="1" dirty="0" err="1"/>
              <a:t>cell</a:t>
            </a:r>
            <a:r>
              <a:rPr lang="de-DE" sz="1200" b="1" dirty="0"/>
              <a:t> </a:t>
            </a:r>
            <a:r>
              <a:rPr lang="de-DE" sz="1200" b="1" dirty="0" err="1"/>
              <a:t>specific</a:t>
            </a:r>
            <a:r>
              <a:rPr lang="de-DE" sz="1200" b="1" dirty="0"/>
              <a:t> </a:t>
            </a:r>
            <a:r>
              <a:rPr lang="de-DE" sz="1200" b="1" dirty="0" err="1"/>
              <a:t>deletion</a:t>
            </a:r>
            <a:r>
              <a:rPr lang="de-DE" sz="1200" b="1" dirty="0"/>
              <a:t> </a:t>
            </a:r>
            <a:r>
              <a:rPr lang="de-DE" sz="1200" b="1" dirty="0" err="1"/>
              <a:t>of</a:t>
            </a:r>
            <a:r>
              <a:rPr lang="de-DE" sz="1200" b="1" dirty="0"/>
              <a:t> FURIN in DMBA/TPA-</a:t>
            </a:r>
            <a:r>
              <a:rPr lang="de-DE" sz="1200" b="1" dirty="0" err="1"/>
              <a:t>induced</a:t>
            </a:r>
            <a:r>
              <a:rPr lang="de-DE" sz="1200" b="1" dirty="0"/>
              <a:t> </a:t>
            </a:r>
            <a:r>
              <a:rPr lang="de-DE" sz="1200" b="1" dirty="0" err="1"/>
              <a:t>skin</a:t>
            </a:r>
            <a:r>
              <a:rPr lang="de-DE" sz="1200" b="1" dirty="0"/>
              <a:t> </a:t>
            </a:r>
            <a:r>
              <a:rPr lang="de-DE" sz="1200" b="1" dirty="0" err="1"/>
              <a:t>cancer</a:t>
            </a:r>
            <a:r>
              <a:rPr lang="de-DE" sz="1200" b="1" dirty="0"/>
              <a:t> </a:t>
            </a:r>
            <a:r>
              <a:rPr lang="de-DE" sz="1200" b="1" dirty="0" err="1"/>
              <a:t>development</a:t>
            </a:r>
            <a:r>
              <a:rPr lang="de-DE" sz="1200" b="1" smtClean="0"/>
              <a:t>. </a:t>
            </a:r>
            <a:endParaRPr lang="fi-FI" sz="1200" dirty="0"/>
          </a:p>
        </p:txBody>
      </p:sp>
    </p:spTree>
    <p:extLst>
      <p:ext uri="{BB962C8B-B14F-4D97-AF65-F5344CB8AC3E}">
        <p14:creationId xmlns:p14="http://schemas.microsoft.com/office/powerpoint/2010/main" val="27334413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2480" y="797214"/>
            <a:ext cx="5347063" cy="830997"/>
          </a:xfrm>
          <a:prstGeom prst="rect">
            <a:avLst/>
          </a:prstGeom>
        </p:spPr>
        <p:txBody>
          <a:bodyPr wrap="square">
            <a:spAutoFit/>
          </a:bodyPr>
          <a:lstStyle/>
          <a:p>
            <a:r>
              <a:rPr lang="en-US" sz="1200" b="1" i="0" u="none" strike="noStrike" dirty="0" smtClean="0">
                <a:solidFill>
                  <a:srgbClr val="000000"/>
                </a:solidFill>
                <a:effectLst/>
                <a:latin typeface="Calibri" panose="020F0502020204030204" pitchFamily="34" charset="0"/>
              </a:rPr>
              <a:t>Supplementary Table 1.</a:t>
            </a:r>
          </a:p>
          <a:p>
            <a:r>
              <a:rPr lang="en-US" sz="1200" b="0" i="0" u="none" strike="noStrike" dirty="0" smtClean="0">
                <a:solidFill>
                  <a:srgbClr val="000000"/>
                </a:solidFill>
                <a:effectLst/>
                <a:latin typeface="Calibri" panose="020F0502020204030204" pitchFamily="34" charset="0"/>
              </a:rPr>
              <a:t>N numbers of </a:t>
            </a:r>
            <a:r>
              <a:rPr lang="en-US" sz="1200" b="0" i="0" u="none" strike="noStrike" dirty="0" err="1" smtClean="0">
                <a:solidFill>
                  <a:srgbClr val="000000"/>
                </a:solidFill>
                <a:effectLst/>
                <a:latin typeface="Calibri" panose="020F0502020204030204" pitchFamily="34" charset="0"/>
              </a:rPr>
              <a:t>immunohistological</a:t>
            </a:r>
            <a:r>
              <a:rPr lang="en-US" sz="1200" b="0" i="0" u="none" strike="noStrike" dirty="0" smtClean="0">
                <a:solidFill>
                  <a:srgbClr val="000000"/>
                </a:solidFill>
                <a:effectLst/>
                <a:latin typeface="Calibri" panose="020F0502020204030204" pitchFamily="34" charset="0"/>
              </a:rPr>
              <a:t> </a:t>
            </a:r>
            <a:r>
              <a:rPr lang="en-US" sz="1200" b="0" i="0" u="none" strike="noStrike" dirty="0" err="1" smtClean="0">
                <a:solidFill>
                  <a:srgbClr val="000000"/>
                </a:solidFill>
                <a:effectLst/>
                <a:latin typeface="Calibri" panose="020F0502020204030204" pitchFamily="34" charset="0"/>
              </a:rPr>
              <a:t>stainings</a:t>
            </a:r>
            <a:r>
              <a:rPr lang="en-US" sz="1200" b="0" i="0" u="none" strike="noStrike" dirty="0" smtClean="0">
                <a:solidFill>
                  <a:srgbClr val="000000"/>
                </a:solidFill>
                <a:effectLst/>
                <a:latin typeface="Calibri" panose="020F0502020204030204" pitchFamily="34" charset="0"/>
              </a:rPr>
              <a:t>. Shown are n numbers of animals and </a:t>
            </a:r>
            <a:r>
              <a:rPr lang="en-US" sz="1200" b="0" i="0" u="none" strike="noStrike" dirty="0" smtClean="0">
                <a:solidFill>
                  <a:srgbClr val="000000"/>
                </a:solidFill>
                <a:effectLst/>
                <a:latin typeface="Calibri" panose="020F0502020204030204" pitchFamily="34" charset="0"/>
              </a:rPr>
              <a:t>analyzed </a:t>
            </a:r>
            <a:r>
              <a:rPr lang="en-US" sz="1200" b="0" i="0" u="none" strike="noStrike" dirty="0" smtClean="0">
                <a:solidFill>
                  <a:srgbClr val="000000"/>
                </a:solidFill>
                <a:effectLst/>
                <a:latin typeface="Calibri" panose="020F0502020204030204" pitchFamily="34" charset="0"/>
              </a:rPr>
              <a:t>tissue regions ( n mouse / n tissue regions). Each tissue region contained mainly between 1000 and 5000 nuclei.</a:t>
            </a:r>
            <a:r>
              <a:rPr lang="en-US" sz="1200" dirty="0" smtClean="0"/>
              <a:t> </a:t>
            </a:r>
            <a:endParaRPr lang="fi-FI" sz="1200" dirty="0"/>
          </a:p>
        </p:txBody>
      </p:sp>
      <p:graphicFrame>
        <p:nvGraphicFramePr>
          <p:cNvPr id="6" name="Table 5"/>
          <p:cNvGraphicFramePr>
            <a:graphicFrameLocks noGrp="1"/>
          </p:cNvGraphicFramePr>
          <p:nvPr>
            <p:extLst/>
          </p:nvPr>
        </p:nvGraphicFramePr>
        <p:xfrm>
          <a:off x="792479" y="1722533"/>
          <a:ext cx="5569684" cy="3107705"/>
        </p:xfrm>
        <a:graphic>
          <a:graphicData uri="http://schemas.openxmlformats.org/drawingml/2006/table">
            <a:tbl>
              <a:tblPr/>
              <a:tblGrid>
                <a:gridCol w="1252766"/>
                <a:gridCol w="941906"/>
                <a:gridCol w="758337"/>
                <a:gridCol w="591669"/>
                <a:gridCol w="441668"/>
                <a:gridCol w="622583"/>
                <a:gridCol w="469087"/>
                <a:gridCol w="491668"/>
              </a:tblGrid>
              <a:tr h="480044">
                <a:tc>
                  <a:txBody>
                    <a:bodyPr/>
                    <a:lstStyle/>
                    <a:p>
                      <a:pPr algn="l" fontAlgn="b"/>
                      <a:r>
                        <a:rPr lang="fi-FI" sz="1000" b="1" i="0" u="none" strike="noStrike" dirty="0">
                          <a:solidFill>
                            <a:srgbClr val="000000"/>
                          </a:solidFill>
                          <a:effectLst/>
                          <a:latin typeface="Calibri" panose="020F0502020204030204" pitchFamily="34" charset="0"/>
                        </a:rPr>
                        <a:t> </a:t>
                      </a:r>
                    </a:p>
                  </a:txBody>
                  <a:tcPr marL="8277" marR="8277" marT="8277"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fi-FI" sz="1000" b="1" i="0" u="none" strike="noStrike">
                          <a:solidFill>
                            <a:srgbClr val="000000"/>
                          </a:solidFill>
                          <a:effectLst/>
                          <a:latin typeface="Calibri" panose="020F0502020204030204" pitchFamily="34" charset="0"/>
                        </a:rPr>
                        <a:t>Ki67 and epidermal thickness</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fi-FI" sz="1000" b="1" i="0" u="none" strike="noStrike">
                          <a:solidFill>
                            <a:srgbClr val="000000"/>
                          </a:solidFill>
                          <a:effectLst/>
                          <a:latin typeface="Calibri" panose="020F0502020204030204" pitchFamily="34" charset="0"/>
                        </a:rPr>
                        <a:t>TUNEL</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fi-FI" sz="1000" b="1" i="0" u="none" strike="noStrike">
                          <a:solidFill>
                            <a:srgbClr val="000000"/>
                          </a:solidFill>
                          <a:effectLst/>
                          <a:latin typeface="Calibri" panose="020F0502020204030204" pitchFamily="34" charset="0"/>
                        </a:rPr>
                        <a:t>CD31 and dermal thickness</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fi-FI" sz="1000" b="1" i="0" u="none" strike="noStrike">
                          <a:solidFill>
                            <a:srgbClr val="000000"/>
                          </a:solidFill>
                          <a:effectLst/>
                          <a:latin typeface="Calibri" panose="020F0502020204030204" pitchFamily="34" charset="0"/>
                        </a:rPr>
                        <a:t>F4/80</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fi-FI" sz="1000" b="1" i="0" u="none" strike="noStrike" dirty="0" err="1">
                          <a:solidFill>
                            <a:srgbClr val="000000"/>
                          </a:solidFill>
                          <a:effectLst/>
                          <a:latin typeface="Calibri" panose="020F0502020204030204" pitchFamily="34" charset="0"/>
                        </a:rPr>
                        <a:t>Neutrophil</a:t>
                      </a:r>
                      <a:r>
                        <a:rPr lang="fi-FI" sz="1000" b="1" i="0" u="none" strike="noStrike" dirty="0">
                          <a:solidFill>
                            <a:srgbClr val="000000"/>
                          </a:solidFill>
                          <a:effectLst/>
                          <a:latin typeface="Calibri" panose="020F0502020204030204" pitchFamily="34" charset="0"/>
                        </a:rPr>
                        <a:t/>
                      </a:r>
                      <a:br>
                        <a:rPr lang="fi-FI" sz="1000" b="1" i="0" u="none" strike="noStrike" dirty="0">
                          <a:solidFill>
                            <a:srgbClr val="000000"/>
                          </a:solidFill>
                          <a:effectLst/>
                          <a:latin typeface="Calibri" panose="020F0502020204030204" pitchFamily="34" charset="0"/>
                        </a:rPr>
                      </a:br>
                      <a:r>
                        <a:rPr lang="fi-FI" sz="1000" b="1" i="0" u="none" strike="noStrike" dirty="0" err="1">
                          <a:solidFill>
                            <a:srgbClr val="000000"/>
                          </a:solidFill>
                          <a:effectLst/>
                          <a:latin typeface="Calibri" panose="020F0502020204030204" pitchFamily="34" charset="0"/>
                        </a:rPr>
                        <a:t>Elastase</a:t>
                      </a:r>
                      <a:endParaRPr lang="fi-FI" sz="1000" b="1"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fi-FI" sz="1000" b="1" i="0" u="none" strike="noStrike" dirty="0">
                          <a:solidFill>
                            <a:srgbClr val="000000"/>
                          </a:solidFill>
                          <a:effectLst/>
                          <a:latin typeface="Calibri" panose="020F0502020204030204" pitchFamily="34" charset="0"/>
                        </a:rPr>
                        <a:t>CD3</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fi-FI" sz="1000" b="1" i="0" u="none" strike="noStrike" dirty="0" err="1" smtClean="0">
                          <a:solidFill>
                            <a:srgbClr val="000000"/>
                          </a:solidFill>
                          <a:effectLst/>
                          <a:latin typeface="Calibri" panose="020F0502020204030204" pitchFamily="34" charset="0"/>
                        </a:rPr>
                        <a:t>Furin</a:t>
                      </a:r>
                      <a:endParaRPr lang="fi-FI" sz="1000" b="1"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704">
                <a:tc>
                  <a:txBody>
                    <a:bodyPr/>
                    <a:lstStyle/>
                    <a:p>
                      <a:pPr algn="l" fontAlgn="b"/>
                      <a:r>
                        <a:rPr lang="fi-FI" sz="1000" b="1" i="0" u="none" strike="noStrike" dirty="0" err="1">
                          <a:solidFill>
                            <a:srgbClr val="000000"/>
                          </a:solidFill>
                          <a:effectLst/>
                          <a:latin typeface="Calibri" panose="020F0502020204030204" pitchFamily="34" charset="0"/>
                        </a:rPr>
                        <a:t>untreated</a:t>
                      </a:r>
                      <a:r>
                        <a:rPr lang="fi-FI" sz="1000" b="1" i="0" u="none" strike="noStrike" dirty="0">
                          <a:solidFill>
                            <a:srgbClr val="000000"/>
                          </a:solidFill>
                          <a:effectLst/>
                          <a:latin typeface="Calibri" panose="020F0502020204030204" pitchFamily="34" charset="0"/>
                        </a:rPr>
                        <a:t> WT</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5 / 27</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b-NO" sz="1000" b="0" i="0" u="none" strike="noStrike">
                          <a:solidFill>
                            <a:srgbClr val="000000"/>
                          </a:solidFill>
                          <a:effectLst/>
                          <a:latin typeface="Calibri" panose="020F0502020204030204" pitchFamily="34" charset="0"/>
                        </a:rPr>
                        <a:t>4 / 27 for epidermis, 25 for dermis</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5 / 27</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5 / 26</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4 / 23</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4 / 21</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smtClean="0">
                          <a:solidFill>
                            <a:srgbClr val="000000"/>
                          </a:solidFill>
                          <a:effectLst/>
                          <a:latin typeface="Calibri" panose="020F0502020204030204" pitchFamily="34" charset="0"/>
                        </a:rPr>
                        <a:t>4/15</a:t>
                      </a:r>
                      <a:endParaRPr lang="fi-FI" sz="1000" b="0"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1065">
                <a:tc>
                  <a:txBody>
                    <a:bodyPr/>
                    <a:lstStyle/>
                    <a:p>
                      <a:pPr algn="l" fontAlgn="b"/>
                      <a:r>
                        <a:rPr lang="fi-FI" sz="1000" b="1" i="0" u="none" strike="noStrike">
                          <a:solidFill>
                            <a:srgbClr val="000000"/>
                          </a:solidFill>
                          <a:effectLst/>
                          <a:latin typeface="Calibri" panose="020F0502020204030204" pitchFamily="34" charset="0"/>
                        </a:rPr>
                        <a:t>untreated KO</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Ki67: 6 / 18; epid. thick.: 5 / 15</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3 / 18</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5 / 27</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5 / 26</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4 / 23</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rgbClr val="000000"/>
                          </a:solidFill>
                          <a:effectLst/>
                          <a:latin typeface="Calibri" panose="020F0502020204030204" pitchFamily="34" charset="0"/>
                        </a:rPr>
                        <a:t>4 / 23</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err="1" smtClean="0">
                          <a:solidFill>
                            <a:srgbClr val="000000"/>
                          </a:solidFill>
                          <a:effectLst/>
                          <a:latin typeface="Calibri" panose="020F0502020204030204" pitchFamily="34" charset="0"/>
                        </a:rPr>
                        <a:t>not</a:t>
                      </a:r>
                      <a:r>
                        <a:rPr lang="fi-FI" sz="1000" b="0" i="0" u="none" strike="noStrike" dirty="0" smtClean="0">
                          <a:solidFill>
                            <a:srgbClr val="000000"/>
                          </a:solidFill>
                          <a:effectLst/>
                          <a:latin typeface="Calibri" panose="020F0502020204030204" pitchFamily="34" charset="0"/>
                        </a:rPr>
                        <a:t> </a:t>
                      </a:r>
                      <a:r>
                        <a:rPr lang="fi-FI" sz="1000" b="0" i="0" u="none" strike="noStrike" dirty="0" err="1" smtClean="0">
                          <a:solidFill>
                            <a:srgbClr val="000000"/>
                          </a:solidFill>
                          <a:effectLst/>
                          <a:latin typeface="Calibri" panose="020F0502020204030204" pitchFamily="34" charset="0"/>
                        </a:rPr>
                        <a:t>done</a:t>
                      </a:r>
                      <a:endParaRPr lang="fi-FI" sz="1000" b="0"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532">
                <a:tc>
                  <a:txBody>
                    <a:bodyPr/>
                    <a:lstStyle/>
                    <a:p>
                      <a:pPr algn="l" fontAlgn="b"/>
                      <a:r>
                        <a:rPr lang="fi-FI" sz="1000" b="1" i="0" u="none" strike="noStrike" dirty="0">
                          <a:solidFill>
                            <a:srgbClr val="000000"/>
                          </a:solidFill>
                          <a:effectLst/>
                          <a:latin typeface="Calibri" panose="020F0502020204030204" pitchFamily="34" charset="0"/>
                        </a:rPr>
                        <a:t>43 h </a:t>
                      </a:r>
                      <a:r>
                        <a:rPr lang="fi-FI" sz="1000" b="1" i="0" u="none" strike="noStrike" dirty="0" err="1">
                          <a:solidFill>
                            <a:srgbClr val="000000"/>
                          </a:solidFill>
                          <a:effectLst/>
                          <a:latin typeface="Calibri" panose="020F0502020204030204" pitchFamily="34" charset="0"/>
                        </a:rPr>
                        <a:t>treated</a:t>
                      </a:r>
                      <a:r>
                        <a:rPr lang="fi-FI" sz="1000" b="1" i="0" u="none" strike="noStrike" dirty="0">
                          <a:solidFill>
                            <a:srgbClr val="000000"/>
                          </a:solidFill>
                          <a:effectLst/>
                          <a:latin typeface="Calibri" panose="020F0502020204030204" pitchFamily="34" charset="0"/>
                        </a:rPr>
                        <a:t> </a:t>
                      </a:r>
                      <a:r>
                        <a:rPr lang="fi-FI" sz="1000" b="1" i="0" u="none" strike="noStrike" dirty="0" smtClean="0">
                          <a:solidFill>
                            <a:srgbClr val="000000"/>
                          </a:solidFill>
                          <a:effectLst/>
                          <a:latin typeface="Calibri" panose="020F0502020204030204" pitchFamily="34" charset="0"/>
                        </a:rPr>
                        <a:t>WT</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not done</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3 / 18</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not done</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chemeClr val="tx1"/>
                          </a:solidFill>
                          <a:effectLst/>
                          <a:latin typeface="Calibri" panose="020F0502020204030204" pitchFamily="34" charset="0"/>
                        </a:rPr>
                        <a:t>1</a:t>
                      </a:r>
                      <a:r>
                        <a:rPr lang="fi-FI" sz="1000" b="0" i="0" u="none" strike="noStrike" dirty="0">
                          <a:solidFill>
                            <a:srgbClr val="000000"/>
                          </a:solidFill>
                          <a:effectLst/>
                          <a:latin typeface="Calibri" panose="020F0502020204030204" pitchFamily="34" charset="0"/>
                        </a:rPr>
                        <a:t> / 6</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3 / 18</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rgbClr val="000000"/>
                          </a:solidFill>
                          <a:effectLst/>
                          <a:latin typeface="Calibri" panose="020F0502020204030204" pitchFamily="34" charset="0"/>
                        </a:rPr>
                        <a:t>3 / 18</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smtClean="0">
                          <a:solidFill>
                            <a:srgbClr val="000000"/>
                          </a:solidFill>
                          <a:effectLst/>
                          <a:latin typeface="Calibri" panose="020F0502020204030204" pitchFamily="34" charset="0"/>
                        </a:rPr>
                        <a:t>3/16</a:t>
                      </a:r>
                      <a:endParaRPr lang="fi-FI" sz="1000" b="0"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532">
                <a:tc>
                  <a:txBody>
                    <a:bodyPr/>
                    <a:lstStyle/>
                    <a:p>
                      <a:pPr algn="l" fontAlgn="b"/>
                      <a:r>
                        <a:rPr lang="fi-FI" sz="1000" b="1" i="0" u="none" strike="noStrike">
                          <a:solidFill>
                            <a:srgbClr val="000000"/>
                          </a:solidFill>
                          <a:effectLst/>
                          <a:latin typeface="Calibri" panose="020F0502020204030204" pitchFamily="34" charset="0"/>
                        </a:rPr>
                        <a:t>43 h treated KO</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not done</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3 / 17</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err="1">
                          <a:solidFill>
                            <a:srgbClr val="000000"/>
                          </a:solidFill>
                          <a:effectLst/>
                          <a:latin typeface="Calibri" panose="020F0502020204030204" pitchFamily="34" charset="0"/>
                        </a:rPr>
                        <a:t>not</a:t>
                      </a:r>
                      <a:r>
                        <a:rPr lang="fi-FI" sz="1000" b="0" i="0" u="none" strike="noStrike" dirty="0">
                          <a:solidFill>
                            <a:srgbClr val="000000"/>
                          </a:solidFill>
                          <a:effectLst/>
                          <a:latin typeface="Calibri" panose="020F0502020204030204" pitchFamily="34" charset="0"/>
                        </a:rPr>
                        <a:t> </a:t>
                      </a:r>
                      <a:r>
                        <a:rPr lang="fi-FI" sz="1000" b="0" i="0" u="none" strike="noStrike" dirty="0" err="1">
                          <a:solidFill>
                            <a:srgbClr val="000000"/>
                          </a:solidFill>
                          <a:effectLst/>
                          <a:latin typeface="Calibri" panose="020F0502020204030204" pitchFamily="34" charset="0"/>
                        </a:rPr>
                        <a:t>done</a:t>
                      </a:r>
                      <a:endParaRPr lang="fi-FI" sz="1000" b="0"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3 / 18</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3 / 18</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3 / 18</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err="1" smtClean="0">
                          <a:solidFill>
                            <a:srgbClr val="000000"/>
                          </a:solidFill>
                          <a:effectLst/>
                          <a:latin typeface="Calibri" panose="020F0502020204030204" pitchFamily="34" charset="0"/>
                        </a:rPr>
                        <a:t>not</a:t>
                      </a:r>
                      <a:r>
                        <a:rPr lang="fi-FI" sz="1000" b="0" i="0" u="none" strike="noStrike" dirty="0" smtClean="0">
                          <a:solidFill>
                            <a:srgbClr val="000000"/>
                          </a:solidFill>
                          <a:effectLst/>
                          <a:latin typeface="Calibri" panose="020F0502020204030204" pitchFamily="34" charset="0"/>
                        </a:rPr>
                        <a:t> </a:t>
                      </a:r>
                      <a:r>
                        <a:rPr lang="fi-FI" sz="1000" b="0" i="0" u="none" strike="noStrike" dirty="0" err="1" smtClean="0">
                          <a:solidFill>
                            <a:srgbClr val="000000"/>
                          </a:solidFill>
                          <a:effectLst/>
                          <a:latin typeface="Calibri" panose="020F0502020204030204" pitchFamily="34" charset="0"/>
                        </a:rPr>
                        <a:t>done</a:t>
                      </a:r>
                      <a:endParaRPr lang="fi-FI" sz="1000" b="0"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6597">
                <a:tc>
                  <a:txBody>
                    <a:bodyPr/>
                    <a:lstStyle/>
                    <a:p>
                      <a:pPr algn="l" fontAlgn="b"/>
                      <a:r>
                        <a:rPr lang="en-US" sz="1000" b="1" i="0" u="none" strike="noStrike" dirty="0">
                          <a:solidFill>
                            <a:srgbClr val="000000"/>
                          </a:solidFill>
                          <a:effectLst/>
                          <a:latin typeface="Calibri" panose="020F0502020204030204" pitchFamily="34" charset="0"/>
                        </a:rPr>
                        <a:t>17 weeks treated WT </a:t>
                      </a:r>
                      <a:r>
                        <a:rPr lang="en-US" sz="1000" b="1" i="0" u="none" strike="noStrike" dirty="0" smtClean="0">
                          <a:solidFill>
                            <a:srgbClr val="000000"/>
                          </a:solidFill>
                          <a:effectLst/>
                          <a:latin typeface="Calibri" panose="020F0502020204030204" pitchFamily="34" charset="0"/>
                        </a:rPr>
                        <a:t>non-tumor</a:t>
                      </a:r>
                      <a:endParaRPr lang="en-US" sz="1000" b="1"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chemeClr val="tx1"/>
                          </a:solidFill>
                          <a:effectLst/>
                          <a:latin typeface="Calibri" panose="020F0502020204030204" pitchFamily="34" charset="0"/>
                        </a:rPr>
                        <a:t>6</a:t>
                      </a:r>
                      <a:r>
                        <a:rPr lang="fi-FI" sz="1000" b="0" i="0" u="none" strike="noStrike" dirty="0" smtClean="0">
                          <a:solidFill>
                            <a:schemeClr val="tx1"/>
                          </a:solidFill>
                          <a:effectLst/>
                          <a:latin typeface="Calibri" panose="020F0502020204030204" pitchFamily="34" charset="0"/>
                        </a:rPr>
                        <a:t> </a:t>
                      </a:r>
                      <a:r>
                        <a:rPr lang="fi-FI" sz="1000" b="0" i="0" u="none" strike="noStrike" dirty="0">
                          <a:solidFill>
                            <a:schemeClr val="tx1"/>
                          </a:solidFill>
                          <a:effectLst/>
                          <a:latin typeface="Calibri" panose="020F0502020204030204" pitchFamily="34" charset="0"/>
                        </a:rPr>
                        <a:t>/ 21</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b-NO" sz="1000" b="0" i="0" u="none" strike="noStrike">
                          <a:solidFill>
                            <a:schemeClr val="tx1"/>
                          </a:solidFill>
                          <a:effectLst/>
                          <a:latin typeface="Calibri" panose="020F0502020204030204" pitchFamily="34" charset="0"/>
                        </a:rPr>
                        <a:t>4 / 15 for epidermis, 14 for dermis</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smtClean="0">
                          <a:solidFill>
                            <a:schemeClr val="tx1"/>
                          </a:solidFill>
                          <a:effectLst/>
                          <a:latin typeface="Calibri" panose="020F0502020204030204" pitchFamily="34" charset="0"/>
                        </a:rPr>
                        <a:t>6</a:t>
                      </a:r>
                      <a:r>
                        <a:rPr lang="fi-FI" sz="1000" b="0" i="0" u="none" strike="noStrike" baseline="0" dirty="0" smtClean="0">
                          <a:solidFill>
                            <a:schemeClr val="tx1"/>
                          </a:solidFill>
                          <a:effectLst/>
                          <a:latin typeface="Calibri" panose="020F0502020204030204" pitchFamily="34" charset="0"/>
                        </a:rPr>
                        <a:t> </a:t>
                      </a:r>
                      <a:r>
                        <a:rPr lang="fi-FI" sz="1000" b="0" i="0" u="none" strike="noStrike" dirty="0" smtClean="0">
                          <a:solidFill>
                            <a:schemeClr val="tx1"/>
                          </a:solidFill>
                          <a:effectLst/>
                          <a:latin typeface="Calibri" panose="020F0502020204030204" pitchFamily="34" charset="0"/>
                        </a:rPr>
                        <a:t>/ </a:t>
                      </a:r>
                      <a:r>
                        <a:rPr lang="fi-FI" sz="1000" b="0" i="0" u="none" strike="noStrike" dirty="0">
                          <a:solidFill>
                            <a:schemeClr val="tx1"/>
                          </a:solidFill>
                          <a:effectLst/>
                          <a:latin typeface="Calibri" panose="020F0502020204030204" pitchFamily="34" charset="0"/>
                        </a:rPr>
                        <a:t>21</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chemeClr val="tx1"/>
                          </a:solidFill>
                          <a:effectLst/>
                          <a:latin typeface="Calibri" panose="020F0502020204030204" pitchFamily="34" charset="0"/>
                        </a:rPr>
                        <a:t>6</a:t>
                      </a:r>
                      <a:r>
                        <a:rPr lang="fi-FI" sz="1000" b="0" i="0" u="none" strike="noStrike" dirty="0" smtClean="0">
                          <a:solidFill>
                            <a:schemeClr val="tx1"/>
                          </a:solidFill>
                          <a:effectLst/>
                          <a:latin typeface="Calibri" panose="020F0502020204030204" pitchFamily="34" charset="0"/>
                        </a:rPr>
                        <a:t> </a:t>
                      </a:r>
                      <a:r>
                        <a:rPr lang="fi-FI" sz="1000" b="0" i="0" u="none" strike="noStrike" dirty="0">
                          <a:solidFill>
                            <a:schemeClr val="tx1"/>
                          </a:solidFill>
                          <a:effectLst/>
                          <a:latin typeface="Calibri" panose="020F0502020204030204" pitchFamily="34" charset="0"/>
                        </a:rPr>
                        <a:t>/ 21</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rgbClr val="000000"/>
                          </a:solidFill>
                          <a:effectLst/>
                          <a:latin typeface="Calibri" panose="020F0502020204030204" pitchFamily="34" charset="0"/>
                        </a:rPr>
                        <a:t>6 / 24</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5 / 21</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smtClean="0">
                          <a:solidFill>
                            <a:srgbClr val="000000"/>
                          </a:solidFill>
                          <a:effectLst/>
                          <a:latin typeface="Calibri" panose="020F0502020204030204" pitchFamily="34" charset="0"/>
                        </a:rPr>
                        <a:t>3/14</a:t>
                      </a:r>
                      <a:endParaRPr lang="fi-FI" sz="1000" b="0"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532">
                <a:tc>
                  <a:txBody>
                    <a:bodyPr/>
                    <a:lstStyle/>
                    <a:p>
                      <a:pPr algn="l" fontAlgn="b"/>
                      <a:r>
                        <a:rPr lang="en-US" sz="1000" b="1" i="0" u="none" strike="noStrike" dirty="0">
                          <a:solidFill>
                            <a:srgbClr val="000000"/>
                          </a:solidFill>
                          <a:effectLst/>
                          <a:latin typeface="Calibri" panose="020F0502020204030204" pitchFamily="34" charset="0"/>
                        </a:rPr>
                        <a:t>17 weeks treated KO </a:t>
                      </a:r>
                      <a:r>
                        <a:rPr lang="en-US" sz="1000" b="1" i="0" u="none" strike="noStrike" dirty="0" smtClean="0">
                          <a:solidFill>
                            <a:srgbClr val="000000"/>
                          </a:solidFill>
                          <a:effectLst/>
                          <a:latin typeface="Calibri" panose="020F0502020204030204" pitchFamily="34" charset="0"/>
                        </a:rPr>
                        <a:t>non-tumor</a:t>
                      </a:r>
                      <a:endParaRPr lang="en-US" sz="1000" b="1"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chemeClr val="tx1"/>
                          </a:solidFill>
                          <a:effectLst/>
                          <a:latin typeface="Calibri" panose="020F0502020204030204" pitchFamily="34" charset="0"/>
                        </a:rPr>
                        <a:t>4</a:t>
                      </a:r>
                      <a:r>
                        <a:rPr lang="fi-FI" sz="1000" b="0" i="0" u="none" strike="noStrike" dirty="0" smtClean="0">
                          <a:solidFill>
                            <a:schemeClr val="tx1"/>
                          </a:solidFill>
                          <a:effectLst/>
                          <a:latin typeface="Calibri" panose="020F0502020204030204" pitchFamily="34" charset="0"/>
                        </a:rPr>
                        <a:t> </a:t>
                      </a:r>
                      <a:r>
                        <a:rPr lang="fi-FI" sz="1000" b="0" i="0" u="none" strike="noStrike" dirty="0">
                          <a:solidFill>
                            <a:schemeClr val="tx1"/>
                          </a:solidFill>
                          <a:effectLst/>
                          <a:latin typeface="Calibri" panose="020F0502020204030204" pitchFamily="34" charset="0"/>
                        </a:rPr>
                        <a:t>/ 21</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chemeClr val="tx1"/>
                          </a:solidFill>
                          <a:effectLst/>
                          <a:latin typeface="Calibri" panose="020F0502020204030204" pitchFamily="34" charset="0"/>
                        </a:rPr>
                        <a:t>4 / 13</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chemeClr val="tx1"/>
                          </a:solidFill>
                          <a:effectLst/>
                          <a:latin typeface="Calibri" panose="020F0502020204030204" pitchFamily="34" charset="0"/>
                        </a:rPr>
                        <a:t>4</a:t>
                      </a:r>
                      <a:r>
                        <a:rPr lang="fi-FI" sz="1000" b="0" i="0" u="none" strike="noStrike" dirty="0" smtClean="0">
                          <a:solidFill>
                            <a:schemeClr val="tx1"/>
                          </a:solidFill>
                          <a:effectLst/>
                          <a:latin typeface="Calibri" panose="020F0502020204030204" pitchFamily="34" charset="0"/>
                        </a:rPr>
                        <a:t> </a:t>
                      </a:r>
                      <a:r>
                        <a:rPr lang="fi-FI" sz="1000" b="0" i="0" u="none" strike="noStrike" dirty="0">
                          <a:solidFill>
                            <a:schemeClr val="tx1"/>
                          </a:solidFill>
                          <a:effectLst/>
                          <a:latin typeface="Calibri" panose="020F0502020204030204" pitchFamily="34" charset="0"/>
                        </a:rPr>
                        <a:t>/ 20</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chemeClr val="tx1"/>
                          </a:solidFill>
                          <a:effectLst/>
                          <a:latin typeface="Calibri" panose="020F0502020204030204" pitchFamily="34" charset="0"/>
                        </a:rPr>
                        <a:t>4</a:t>
                      </a:r>
                      <a:r>
                        <a:rPr lang="fi-FI" sz="1000" b="0" i="0" u="none" strike="noStrike" dirty="0" smtClean="0">
                          <a:solidFill>
                            <a:schemeClr val="tx1"/>
                          </a:solidFill>
                          <a:effectLst/>
                          <a:latin typeface="Calibri" panose="020F0502020204030204" pitchFamily="34" charset="0"/>
                        </a:rPr>
                        <a:t> </a:t>
                      </a:r>
                      <a:r>
                        <a:rPr lang="fi-FI" sz="1000" b="0" i="0" u="none" strike="noStrike" dirty="0">
                          <a:solidFill>
                            <a:schemeClr val="tx1"/>
                          </a:solidFill>
                          <a:effectLst/>
                          <a:latin typeface="Calibri" panose="020F0502020204030204" pitchFamily="34" charset="0"/>
                        </a:rPr>
                        <a:t>/ 21</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4 / 22</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3 / 17</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err="1" smtClean="0">
                          <a:solidFill>
                            <a:srgbClr val="000000"/>
                          </a:solidFill>
                          <a:effectLst/>
                          <a:latin typeface="Calibri" panose="020F0502020204030204" pitchFamily="34" charset="0"/>
                        </a:rPr>
                        <a:t>not</a:t>
                      </a:r>
                      <a:r>
                        <a:rPr lang="fi-FI" sz="1000" b="0" i="0" u="none" strike="noStrike" dirty="0" smtClean="0">
                          <a:solidFill>
                            <a:srgbClr val="000000"/>
                          </a:solidFill>
                          <a:effectLst/>
                          <a:latin typeface="Calibri" panose="020F0502020204030204" pitchFamily="34" charset="0"/>
                        </a:rPr>
                        <a:t> </a:t>
                      </a:r>
                      <a:r>
                        <a:rPr lang="fi-FI" sz="1000" b="0" i="0" u="none" strike="noStrike" dirty="0" err="1" smtClean="0">
                          <a:solidFill>
                            <a:srgbClr val="000000"/>
                          </a:solidFill>
                          <a:effectLst/>
                          <a:latin typeface="Calibri" panose="020F0502020204030204" pitchFamily="34" charset="0"/>
                        </a:rPr>
                        <a:t>done</a:t>
                      </a:r>
                      <a:endParaRPr lang="fi-FI" sz="1000" b="0"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532">
                <a:tc>
                  <a:txBody>
                    <a:bodyPr/>
                    <a:lstStyle/>
                    <a:p>
                      <a:pPr algn="l" fontAlgn="b"/>
                      <a:r>
                        <a:rPr lang="en-US" sz="1000" b="1" i="0" u="none" strike="noStrike" dirty="0">
                          <a:solidFill>
                            <a:srgbClr val="000000"/>
                          </a:solidFill>
                          <a:effectLst/>
                          <a:latin typeface="Calibri" panose="020F0502020204030204" pitchFamily="34" charset="0"/>
                        </a:rPr>
                        <a:t>17 weeks treated WT </a:t>
                      </a:r>
                      <a:r>
                        <a:rPr lang="en-US" sz="1000" b="1" i="0" u="none" strike="noStrike" dirty="0" smtClean="0">
                          <a:solidFill>
                            <a:srgbClr val="000000"/>
                          </a:solidFill>
                          <a:effectLst/>
                          <a:latin typeface="Calibri" panose="020F0502020204030204" pitchFamily="34" charset="0"/>
                        </a:rPr>
                        <a:t>tumor</a:t>
                      </a:r>
                      <a:endParaRPr lang="en-US" sz="1000" b="1"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chemeClr val="tx1"/>
                          </a:solidFill>
                          <a:effectLst/>
                          <a:latin typeface="Calibri" panose="020F0502020204030204" pitchFamily="34" charset="0"/>
                        </a:rPr>
                        <a:t>4 / 6</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chemeClr val="tx1"/>
                          </a:solidFill>
                          <a:effectLst/>
                          <a:latin typeface="Calibri" panose="020F0502020204030204" pitchFamily="34" charset="0"/>
                        </a:rPr>
                        <a:t>2 / 3</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chemeClr val="tx1"/>
                          </a:solidFill>
                          <a:effectLst/>
                          <a:latin typeface="Calibri" panose="020F0502020204030204" pitchFamily="34" charset="0"/>
                        </a:rPr>
                        <a:t>4 / 5</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chemeClr val="tx1"/>
                          </a:solidFill>
                          <a:effectLst/>
                          <a:latin typeface="Calibri" panose="020F0502020204030204" pitchFamily="34" charset="0"/>
                        </a:rPr>
                        <a:t>1 / 1</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4 / 4</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smtClean="0">
                          <a:solidFill>
                            <a:srgbClr val="000000"/>
                          </a:solidFill>
                          <a:effectLst/>
                          <a:latin typeface="Calibri" panose="020F0502020204030204" pitchFamily="34" charset="0"/>
                        </a:rPr>
                        <a:t>4/ </a:t>
                      </a:r>
                      <a:r>
                        <a:rPr lang="fi-FI" sz="1000" b="0" i="0" u="none" strike="noStrike" dirty="0">
                          <a:solidFill>
                            <a:srgbClr val="000000"/>
                          </a:solidFill>
                          <a:effectLst/>
                          <a:latin typeface="Calibri" panose="020F0502020204030204" pitchFamily="34" charset="0"/>
                        </a:rPr>
                        <a:t>8</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err="1" smtClean="0">
                          <a:solidFill>
                            <a:srgbClr val="000000"/>
                          </a:solidFill>
                          <a:effectLst/>
                          <a:latin typeface="Calibri" panose="020F0502020204030204" pitchFamily="34" charset="0"/>
                        </a:rPr>
                        <a:t>not</a:t>
                      </a:r>
                      <a:r>
                        <a:rPr lang="fi-FI" sz="1000" b="0" i="0" u="none" strike="noStrike" dirty="0" smtClean="0">
                          <a:solidFill>
                            <a:srgbClr val="000000"/>
                          </a:solidFill>
                          <a:effectLst/>
                          <a:latin typeface="Calibri" panose="020F0502020204030204" pitchFamily="34" charset="0"/>
                        </a:rPr>
                        <a:t> </a:t>
                      </a:r>
                      <a:r>
                        <a:rPr lang="fi-FI" sz="1000" b="0" i="0" u="none" strike="noStrike" dirty="0" err="1" smtClean="0">
                          <a:solidFill>
                            <a:srgbClr val="000000"/>
                          </a:solidFill>
                          <a:effectLst/>
                          <a:latin typeface="Calibri" panose="020F0502020204030204" pitchFamily="34" charset="0"/>
                        </a:rPr>
                        <a:t>done</a:t>
                      </a:r>
                      <a:endParaRPr lang="fi-FI" sz="1000" b="0"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532">
                <a:tc>
                  <a:txBody>
                    <a:bodyPr/>
                    <a:lstStyle/>
                    <a:p>
                      <a:pPr algn="l" fontAlgn="b"/>
                      <a:r>
                        <a:rPr lang="en-US" sz="1000" b="1" i="0" u="none" strike="noStrike" dirty="0">
                          <a:solidFill>
                            <a:srgbClr val="000000"/>
                          </a:solidFill>
                          <a:effectLst/>
                          <a:latin typeface="Calibri" panose="020F0502020204030204" pitchFamily="34" charset="0"/>
                        </a:rPr>
                        <a:t>17 weeks treated KO </a:t>
                      </a:r>
                      <a:r>
                        <a:rPr lang="en-US" sz="1000" b="1" i="0" u="none" strike="noStrike" dirty="0" smtClean="0">
                          <a:solidFill>
                            <a:srgbClr val="000000"/>
                          </a:solidFill>
                          <a:effectLst/>
                          <a:latin typeface="Calibri" panose="020F0502020204030204" pitchFamily="34" charset="0"/>
                        </a:rPr>
                        <a:t>tumor</a:t>
                      </a:r>
                      <a:endParaRPr lang="en-US" sz="1000" b="1"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chemeClr val="tx1"/>
                          </a:solidFill>
                          <a:effectLst/>
                          <a:latin typeface="Calibri" panose="020F0502020204030204" pitchFamily="34" charset="0"/>
                        </a:rPr>
                        <a:t>4</a:t>
                      </a:r>
                      <a:r>
                        <a:rPr lang="fi-FI" sz="1000" b="0" i="0" u="none" strike="noStrike" dirty="0" smtClean="0">
                          <a:solidFill>
                            <a:schemeClr val="tx1"/>
                          </a:solidFill>
                          <a:effectLst/>
                          <a:latin typeface="Calibri" panose="020F0502020204030204" pitchFamily="34" charset="0"/>
                        </a:rPr>
                        <a:t> </a:t>
                      </a:r>
                      <a:r>
                        <a:rPr lang="fi-FI" sz="1000" b="0" i="0" u="none" strike="noStrike" dirty="0">
                          <a:solidFill>
                            <a:schemeClr val="tx1"/>
                          </a:solidFill>
                          <a:effectLst/>
                          <a:latin typeface="Calibri" panose="020F0502020204030204" pitchFamily="34" charset="0"/>
                        </a:rPr>
                        <a:t>/ 17</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chemeClr val="tx1"/>
                          </a:solidFill>
                          <a:effectLst/>
                          <a:latin typeface="Calibri" panose="020F0502020204030204" pitchFamily="34" charset="0"/>
                        </a:rPr>
                        <a:t>2 / 5</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chemeClr val="tx1"/>
                          </a:solidFill>
                          <a:effectLst/>
                          <a:latin typeface="Calibri" panose="020F0502020204030204" pitchFamily="34" charset="0"/>
                        </a:rPr>
                        <a:t>4</a:t>
                      </a:r>
                      <a:r>
                        <a:rPr lang="fi-FI" sz="1000" b="0" i="0" u="none" strike="noStrike" dirty="0" smtClean="0">
                          <a:solidFill>
                            <a:schemeClr val="tx1"/>
                          </a:solidFill>
                          <a:effectLst/>
                          <a:latin typeface="Calibri" panose="020F0502020204030204" pitchFamily="34" charset="0"/>
                        </a:rPr>
                        <a:t> </a:t>
                      </a:r>
                      <a:r>
                        <a:rPr lang="fi-FI" sz="1000" b="0" i="0" u="none" strike="noStrike" dirty="0">
                          <a:solidFill>
                            <a:schemeClr val="tx1"/>
                          </a:solidFill>
                          <a:effectLst/>
                          <a:latin typeface="Calibri" panose="020F0502020204030204" pitchFamily="34" charset="0"/>
                        </a:rPr>
                        <a:t>/ 13</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smtClean="0">
                          <a:solidFill>
                            <a:schemeClr val="tx1"/>
                          </a:solidFill>
                          <a:effectLst/>
                          <a:latin typeface="Calibri" panose="020F0502020204030204" pitchFamily="34" charset="0"/>
                        </a:rPr>
                        <a:t>3 </a:t>
                      </a:r>
                      <a:r>
                        <a:rPr lang="fi-FI" sz="1000" b="0" i="0" u="none" strike="noStrike" dirty="0">
                          <a:solidFill>
                            <a:schemeClr val="tx1"/>
                          </a:solidFill>
                          <a:effectLst/>
                          <a:latin typeface="Calibri" panose="020F0502020204030204" pitchFamily="34" charset="0"/>
                        </a:rPr>
                        <a:t>/ 14</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a:solidFill>
                            <a:srgbClr val="000000"/>
                          </a:solidFill>
                          <a:effectLst/>
                          <a:latin typeface="Calibri" panose="020F0502020204030204" pitchFamily="34" charset="0"/>
                        </a:rPr>
                        <a:t>4 / 12</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a:solidFill>
                            <a:srgbClr val="000000"/>
                          </a:solidFill>
                          <a:effectLst/>
                          <a:latin typeface="Calibri" panose="020F0502020204030204" pitchFamily="34" charset="0"/>
                        </a:rPr>
                        <a:t>4 / 10</a:t>
                      </a: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i-FI" sz="1000" b="0" i="0" u="none" strike="noStrike" dirty="0" err="1" smtClean="0">
                          <a:solidFill>
                            <a:srgbClr val="000000"/>
                          </a:solidFill>
                          <a:effectLst/>
                          <a:latin typeface="Calibri" panose="020F0502020204030204" pitchFamily="34" charset="0"/>
                        </a:rPr>
                        <a:t>not</a:t>
                      </a:r>
                      <a:r>
                        <a:rPr lang="fi-FI" sz="1000" b="0" i="0" u="none" strike="noStrike" dirty="0" smtClean="0">
                          <a:solidFill>
                            <a:srgbClr val="000000"/>
                          </a:solidFill>
                          <a:effectLst/>
                          <a:latin typeface="Calibri" panose="020F0502020204030204" pitchFamily="34" charset="0"/>
                        </a:rPr>
                        <a:t> </a:t>
                      </a:r>
                      <a:r>
                        <a:rPr lang="fi-FI" sz="1000" b="0" i="0" u="none" strike="noStrike" dirty="0" err="1" smtClean="0">
                          <a:solidFill>
                            <a:srgbClr val="000000"/>
                          </a:solidFill>
                          <a:effectLst/>
                          <a:latin typeface="Calibri" panose="020F0502020204030204" pitchFamily="34" charset="0"/>
                        </a:rPr>
                        <a:t>done</a:t>
                      </a:r>
                      <a:endParaRPr lang="fi-FI" sz="1000" b="0" i="0" u="none" strike="noStrike" dirty="0">
                        <a:solidFill>
                          <a:srgbClr val="000000"/>
                        </a:solidFill>
                        <a:effectLst/>
                        <a:latin typeface="Calibri" panose="020F0502020204030204" pitchFamily="34" charset="0"/>
                      </a:endParaRPr>
                    </a:p>
                  </a:txBody>
                  <a:tcPr marL="8277" marR="8277" marT="82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47656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428065"/>
            <a:ext cx="6332400" cy="6617196"/>
          </a:xfrm>
          <a:prstGeom prst="rect">
            <a:avLst/>
          </a:prstGeom>
          <a:noFill/>
        </p:spPr>
        <p:txBody>
          <a:bodyPr wrap="square" rtlCol="0">
            <a:spAutoFit/>
          </a:bodyPr>
          <a:lstStyle/>
          <a:p>
            <a:pPr algn="just"/>
            <a:r>
              <a:rPr lang="en-US" sz="1200" i="1" dirty="0"/>
              <a:t>Extraction of RNA and quantitative PCR (qPCR) </a:t>
            </a:r>
            <a:r>
              <a:rPr lang="en-US" sz="1200" i="1" dirty="0" smtClean="0"/>
              <a:t>analysis</a:t>
            </a:r>
          </a:p>
          <a:p>
            <a:pPr algn="just"/>
            <a:endParaRPr lang="fi-FI" sz="1200" dirty="0"/>
          </a:p>
          <a:p>
            <a:pPr algn="just"/>
            <a:r>
              <a:rPr lang="en-US" sz="1200" dirty="0"/>
              <a:t>Samples of back skin were harvested into </a:t>
            </a:r>
            <a:r>
              <a:rPr lang="en-US" sz="1200" dirty="0" err="1"/>
              <a:t>RNAlater</a:t>
            </a:r>
            <a:r>
              <a:rPr lang="en-US" sz="1200" dirty="0"/>
              <a:t> RNA Stabilization Reagent (</a:t>
            </a:r>
            <a:r>
              <a:rPr lang="en-US" sz="1200" dirty="0" err="1"/>
              <a:t>Qiagen</a:t>
            </a:r>
            <a:r>
              <a:rPr lang="en-US" sz="1200" dirty="0"/>
              <a:t>, Hilden, Germany) and the mRNA was extracted using Invitrogen </a:t>
            </a:r>
            <a:r>
              <a:rPr lang="en-US" sz="1200" dirty="0" err="1"/>
              <a:t>Trizol</a:t>
            </a:r>
            <a:r>
              <a:rPr lang="en-US" sz="1200" dirty="0"/>
              <a:t> Reagent (</a:t>
            </a:r>
            <a:r>
              <a:rPr lang="en-US" sz="1200" dirty="0" err="1"/>
              <a:t>Thermo</a:t>
            </a:r>
            <a:r>
              <a:rPr lang="en-US" sz="1200" dirty="0"/>
              <a:t> Fisher Scientific, Waltham, MA, USA) according to the manufacturer’s instructions. Homogenization and RNA extraction was done as previously described (1). RNA was converted to cDNA by reverse transcription using the </a:t>
            </a:r>
            <a:r>
              <a:rPr lang="en-US" sz="1200" dirty="0" err="1"/>
              <a:t>Thermo</a:t>
            </a:r>
            <a:r>
              <a:rPr lang="en-US" sz="1200" dirty="0"/>
              <a:t> Maxima First Strand cDNA Synthesis Kit for RT-qPCR (</a:t>
            </a:r>
            <a:r>
              <a:rPr lang="en-US" sz="1200" dirty="0" err="1"/>
              <a:t>Thermo</a:t>
            </a:r>
            <a:r>
              <a:rPr lang="en-US" sz="1200" dirty="0"/>
              <a:t> Fisher Scientific) according to the manufacturer’s instructions.  40 ng cDNA (for </a:t>
            </a:r>
            <a:r>
              <a:rPr lang="en-US" sz="1200" dirty="0" err="1"/>
              <a:t>IFNɣ</a:t>
            </a:r>
            <a:r>
              <a:rPr lang="en-US" sz="1200" dirty="0"/>
              <a:t>, reference genes HPRT and TBP), or 80 ng cDNA (for IL-17A, HPRT and TBP) and </a:t>
            </a:r>
            <a:r>
              <a:rPr lang="en-US" sz="1200" dirty="0" err="1"/>
              <a:t>Thermo</a:t>
            </a:r>
            <a:r>
              <a:rPr lang="en-US" sz="1200" dirty="0"/>
              <a:t> Maxima SYBR Green/ROX qPCR Master Mix (2x) (</a:t>
            </a:r>
            <a:r>
              <a:rPr lang="en-US" sz="1200" dirty="0" err="1"/>
              <a:t>Thermo</a:t>
            </a:r>
            <a:r>
              <a:rPr lang="en-US" sz="1200" dirty="0"/>
              <a:t> Fisher Scientific) were used for qPCR analysis, performed in a 7500 Real-Time PCR System (</a:t>
            </a:r>
            <a:r>
              <a:rPr lang="en-US" sz="1200" dirty="0" err="1"/>
              <a:t>Thermo</a:t>
            </a:r>
            <a:r>
              <a:rPr lang="en-US" sz="1200" dirty="0"/>
              <a:t> Fisher Scientific).  The thermal cycler profile for all primer sets was: 2min 50°C, 10 min 95°C, 40 x (15 sec 95°C, 30 sec 59°C, 32 sec 72°C). Raw fluorescence data were analyzed with the </a:t>
            </a:r>
            <a:r>
              <a:rPr lang="en-US" sz="1200" dirty="0" err="1"/>
              <a:t>LinRegPCR</a:t>
            </a:r>
            <a:r>
              <a:rPr lang="en-US" sz="1200" dirty="0"/>
              <a:t> program (version 2014.8, http://LinRegPCR.HFRC.nl), based on the methods and procedures described by </a:t>
            </a:r>
            <a:r>
              <a:rPr lang="en-US" sz="1200" dirty="0" err="1"/>
              <a:t>Ruijter</a:t>
            </a:r>
            <a:r>
              <a:rPr lang="en-US" sz="1200" dirty="0"/>
              <a:t> et al., 2009 </a:t>
            </a:r>
            <a:r>
              <a:rPr lang="en-US" sz="1200" dirty="0" smtClean="0"/>
              <a:t>(3). </a:t>
            </a:r>
          </a:p>
          <a:p>
            <a:pPr algn="just"/>
            <a:endParaRPr lang="fi-FI" sz="1200" dirty="0"/>
          </a:p>
          <a:p>
            <a:pPr algn="just"/>
            <a:r>
              <a:rPr lang="en-US" sz="1200" dirty="0"/>
              <a:t>Primer sequences were as follows: </a:t>
            </a:r>
            <a:r>
              <a:rPr lang="en-US" sz="1200" dirty="0" err="1"/>
              <a:t>IFNɣ</a:t>
            </a:r>
            <a:r>
              <a:rPr lang="en-US" sz="1200" dirty="0"/>
              <a:t>, 5’-CCAAGTTTGAGGTCAACAACC-3’ (forward) and 5’-GCTTCCTGAGGCTGGATTC-3’ (reverse). IL-17A, 5’-GACTCTCCACCGCAATGAA-3’ (forward) and 5’-GACCAGGATCTCTTGCTGGA-3’ (reverse). HPRT, 5'-AGGGATTTGAATCACGTTTGTGT-3' (forward) and 5'-GGCCACAGGACTAGAACACC-3' (reverse). TBP, 5'-CCCACCAGCAGTTCAGTAGC-3' (forward) and 5'-TCTGCTCTAACTTTAGCACCTGTT-3' (reverse). </a:t>
            </a:r>
            <a:r>
              <a:rPr lang="en-US" sz="1200" dirty="0" smtClean="0"/>
              <a:t>FURIN, </a:t>
            </a:r>
            <a:r>
              <a:rPr lang="en-US" sz="1200" dirty="0"/>
              <a:t>5'-CAG AAG CAT GGC TTC CAC AAC-3' (forward) and 5'-TGT CAC TGC TCT GTG CCA GAA-3' (reverse). 18S, 5'-GTG ATC CCT GAG AAG TTC CAG-3' (forward) and 5'-TCG ATG TCT GCT TTC CTC AAC-3' (reverse</a:t>
            </a:r>
            <a:r>
              <a:rPr lang="en-US" sz="1200" dirty="0" smtClean="0"/>
              <a:t>).</a:t>
            </a:r>
          </a:p>
          <a:p>
            <a:pPr algn="just"/>
            <a:endParaRPr lang="en-US" sz="1200" dirty="0" smtClean="0"/>
          </a:p>
          <a:p>
            <a:pPr algn="just"/>
            <a:endParaRPr lang="en-US" sz="1200" dirty="0"/>
          </a:p>
          <a:p>
            <a:r>
              <a:rPr lang="en-US" sz="1200" b="1" dirty="0"/>
              <a:t>Supplementary </a:t>
            </a:r>
            <a:r>
              <a:rPr lang="en-US" sz="1200" b="1" dirty="0" smtClean="0"/>
              <a:t>references</a:t>
            </a:r>
          </a:p>
          <a:p>
            <a:endParaRPr lang="fi-FI" sz="1200" dirty="0"/>
          </a:p>
          <a:p>
            <a:pPr algn="just"/>
            <a:r>
              <a:rPr lang="en-US" sz="1100" dirty="0" smtClean="0"/>
              <a:t>(1) May </a:t>
            </a:r>
            <a:r>
              <a:rPr lang="en-US" sz="1100" dirty="0"/>
              <a:t>U, Prince S, Vahatupa M, </a:t>
            </a:r>
            <a:r>
              <a:rPr lang="en-US" sz="1100" dirty="0" err="1"/>
              <a:t>Laitinen</a:t>
            </a:r>
            <a:r>
              <a:rPr lang="en-US" sz="1100" dirty="0"/>
              <a:t> AM, </a:t>
            </a:r>
            <a:r>
              <a:rPr lang="en-US" sz="1100" dirty="0" err="1"/>
              <a:t>Nieminen</a:t>
            </a:r>
            <a:r>
              <a:rPr lang="en-US" sz="1100" dirty="0"/>
              <a:t> K, </a:t>
            </a:r>
            <a:r>
              <a:rPr lang="en-US" sz="1100" dirty="0" err="1"/>
              <a:t>Uusitalo-Jarvinen</a:t>
            </a:r>
            <a:r>
              <a:rPr lang="en-US" sz="1100" dirty="0"/>
              <a:t> H, </a:t>
            </a:r>
            <a:r>
              <a:rPr lang="en-US" sz="1100" i="1" dirty="0"/>
              <a:t>et al</a:t>
            </a:r>
            <a:r>
              <a:rPr lang="en-US" sz="1100" dirty="0"/>
              <a:t>. Resistance of </a:t>
            </a:r>
            <a:r>
              <a:rPr lang="en-US" sz="1100" dirty="0" smtClean="0"/>
              <a:t>R-</a:t>
            </a:r>
            <a:r>
              <a:rPr lang="en-US" sz="1100" dirty="0" err="1" smtClean="0"/>
              <a:t>Ras</a:t>
            </a:r>
            <a:r>
              <a:rPr lang="en-US" sz="1100" dirty="0"/>
              <a:t> </a:t>
            </a:r>
            <a:r>
              <a:rPr lang="en-US" sz="1100" dirty="0" smtClean="0"/>
              <a:t>knockout </a:t>
            </a:r>
            <a:r>
              <a:rPr lang="en-US" sz="1100" dirty="0"/>
              <a:t>mice to skin tumour induction. </a:t>
            </a:r>
            <a:r>
              <a:rPr lang="en-US" sz="1100" i="1" dirty="0" err="1"/>
              <a:t>Sci</a:t>
            </a:r>
            <a:r>
              <a:rPr lang="en-US" sz="1100" i="1" dirty="0"/>
              <a:t> Rep</a:t>
            </a:r>
            <a:r>
              <a:rPr lang="en-US" sz="1100" dirty="0"/>
              <a:t> 2015; </a:t>
            </a:r>
            <a:r>
              <a:rPr lang="en-US" sz="1100" b="1" dirty="0"/>
              <a:t>5</a:t>
            </a:r>
            <a:r>
              <a:rPr lang="en-US" sz="1100" dirty="0"/>
              <a:t>: 11663</a:t>
            </a:r>
            <a:r>
              <a:rPr lang="en-US" sz="1100" dirty="0" smtClean="0"/>
              <a:t>.</a:t>
            </a:r>
          </a:p>
          <a:p>
            <a:pPr algn="just"/>
            <a:endParaRPr lang="en-US" sz="1100" dirty="0" smtClean="0"/>
          </a:p>
          <a:p>
            <a:pPr algn="just"/>
            <a:r>
              <a:rPr lang="en-US" sz="1100" dirty="0"/>
              <a:t>(</a:t>
            </a:r>
            <a:r>
              <a:rPr lang="en-US" sz="1100" dirty="0" smtClean="0"/>
              <a:t>2</a:t>
            </a:r>
            <a:r>
              <a:rPr lang="en-US" sz="1100" dirty="0"/>
              <a:t>) </a:t>
            </a:r>
            <a:r>
              <a:rPr lang="en-US" sz="1100" dirty="0" err="1"/>
              <a:t>Järvinen</a:t>
            </a:r>
            <a:r>
              <a:rPr lang="en-US" sz="1100" dirty="0"/>
              <a:t> TA &amp; </a:t>
            </a:r>
            <a:r>
              <a:rPr lang="en-US" sz="1100" dirty="0" err="1"/>
              <a:t>Ruoslahti</a:t>
            </a:r>
            <a:r>
              <a:rPr lang="en-US" sz="1100" dirty="0"/>
              <a:t> E. Target-seeking </a:t>
            </a:r>
            <a:r>
              <a:rPr lang="en-US" sz="1100" dirty="0" err="1"/>
              <a:t>antifibrotic</a:t>
            </a:r>
            <a:r>
              <a:rPr lang="en-US" sz="1100" dirty="0"/>
              <a:t> compound enhances wound healing and </a:t>
            </a:r>
            <a:r>
              <a:rPr lang="en-US" sz="1100" dirty="0" smtClean="0"/>
              <a:t>suppresses </a:t>
            </a:r>
            <a:r>
              <a:rPr lang="en-US" sz="1100" dirty="0"/>
              <a:t>scar formation in mice. </a:t>
            </a:r>
            <a:r>
              <a:rPr lang="en-US" sz="1100" i="1" dirty="0"/>
              <a:t>Proc Natl </a:t>
            </a:r>
            <a:r>
              <a:rPr lang="en-US" sz="1100" i="1" dirty="0" err="1"/>
              <a:t>Acad</a:t>
            </a:r>
            <a:r>
              <a:rPr lang="en-US" sz="1100" i="1" dirty="0"/>
              <a:t> </a:t>
            </a:r>
            <a:r>
              <a:rPr lang="en-US" sz="1100" i="1" dirty="0" err="1"/>
              <a:t>Sci</a:t>
            </a:r>
            <a:r>
              <a:rPr lang="en-US" sz="1100" i="1" dirty="0"/>
              <a:t> USA. </a:t>
            </a:r>
            <a:r>
              <a:rPr lang="en-US" sz="1100" dirty="0"/>
              <a:t>2010; </a:t>
            </a:r>
            <a:r>
              <a:rPr lang="en-US" sz="1100" b="1" dirty="0" smtClean="0"/>
              <a:t>107</a:t>
            </a:r>
            <a:r>
              <a:rPr lang="en-US" sz="1100" dirty="0" smtClean="0"/>
              <a:t>:21671-21676</a:t>
            </a:r>
          </a:p>
          <a:p>
            <a:pPr algn="just"/>
            <a:endParaRPr lang="fi-FI" sz="1100" dirty="0"/>
          </a:p>
          <a:p>
            <a:pPr algn="just"/>
            <a:r>
              <a:rPr lang="en-US" sz="1100" dirty="0" smtClean="0"/>
              <a:t>(3) </a:t>
            </a:r>
            <a:r>
              <a:rPr lang="en-US" sz="1100" dirty="0" err="1"/>
              <a:t>Ruijter</a:t>
            </a:r>
            <a:r>
              <a:rPr lang="en-US" sz="1100" dirty="0"/>
              <a:t> JM, </a:t>
            </a:r>
            <a:r>
              <a:rPr lang="en-US" sz="1100" dirty="0" err="1"/>
              <a:t>Ramakers</a:t>
            </a:r>
            <a:r>
              <a:rPr lang="en-US" sz="1100" dirty="0"/>
              <a:t> C, </a:t>
            </a:r>
            <a:r>
              <a:rPr lang="en-US" sz="1100" dirty="0" err="1"/>
              <a:t>Hoogaars</a:t>
            </a:r>
            <a:r>
              <a:rPr lang="en-US" sz="1100" dirty="0"/>
              <a:t> WM, </a:t>
            </a:r>
            <a:r>
              <a:rPr lang="en-US" sz="1100" dirty="0" err="1"/>
              <a:t>Karlen</a:t>
            </a:r>
            <a:r>
              <a:rPr lang="en-US" sz="1100" dirty="0"/>
              <a:t> Y, Bakker O, van den Hoff MJ, </a:t>
            </a:r>
            <a:r>
              <a:rPr lang="en-US" sz="1100" i="1" dirty="0"/>
              <a:t>et al</a:t>
            </a:r>
            <a:r>
              <a:rPr lang="en-US" sz="1100" dirty="0"/>
              <a:t>. Amplification efficiency: linking baseline and bias in the analysis of quantitative PCR data. </a:t>
            </a:r>
            <a:r>
              <a:rPr lang="en-US" sz="1100" i="1" dirty="0"/>
              <a:t>Nucleic Acids Res</a:t>
            </a:r>
            <a:r>
              <a:rPr lang="en-US" sz="1100" dirty="0"/>
              <a:t> 2009; </a:t>
            </a:r>
            <a:r>
              <a:rPr lang="en-US" sz="1100" b="1" dirty="0"/>
              <a:t>37</a:t>
            </a:r>
            <a:r>
              <a:rPr lang="en-US" sz="1100" dirty="0"/>
              <a:t>: e45.</a:t>
            </a:r>
            <a:endParaRPr lang="fi-FI" sz="1100" dirty="0"/>
          </a:p>
          <a:p>
            <a:pPr algn="just"/>
            <a:endParaRPr lang="fi-FI" sz="1200" dirty="0"/>
          </a:p>
          <a:p>
            <a:pPr algn="just"/>
            <a:endParaRPr lang="fi-FI" sz="1200" dirty="0"/>
          </a:p>
        </p:txBody>
      </p:sp>
    </p:spTree>
    <p:extLst>
      <p:ext uri="{BB962C8B-B14F-4D97-AF65-F5344CB8AC3E}">
        <p14:creationId xmlns:p14="http://schemas.microsoft.com/office/powerpoint/2010/main" val="2399953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40738" y="242538"/>
            <a:ext cx="309700" cy="338554"/>
          </a:xfrm>
          <a:prstGeom prst="rect">
            <a:avLst/>
          </a:prstGeom>
          <a:noFill/>
        </p:spPr>
        <p:txBody>
          <a:bodyPr wrap="none" rtlCol="0">
            <a:spAutoFit/>
          </a:bodyPr>
          <a:lstStyle/>
          <a:p>
            <a:r>
              <a:rPr lang="fi-FI" sz="1600" b="1" dirty="0" smtClean="0"/>
              <a:t>A</a:t>
            </a:r>
            <a:endParaRPr lang="fi-FI" sz="1600" b="1" dirty="0"/>
          </a:p>
        </p:txBody>
      </p:sp>
      <p:sp>
        <p:nvSpPr>
          <p:cNvPr id="12" name="TextBox 11"/>
          <p:cNvSpPr txBox="1"/>
          <p:nvPr/>
        </p:nvSpPr>
        <p:spPr>
          <a:xfrm>
            <a:off x="3792971" y="248489"/>
            <a:ext cx="300082" cy="338554"/>
          </a:xfrm>
          <a:prstGeom prst="rect">
            <a:avLst/>
          </a:prstGeom>
          <a:noFill/>
        </p:spPr>
        <p:txBody>
          <a:bodyPr wrap="none" rtlCol="0">
            <a:spAutoFit/>
          </a:bodyPr>
          <a:lstStyle/>
          <a:p>
            <a:r>
              <a:rPr lang="fi-FI" sz="1600" b="1" dirty="0" smtClean="0"/>
              <a:t>B</a:t>
            </a:r>
            <a:endParaRPr lang="fi-FI" sz="1600" b="1" dirty="0"/>
          </a:p>
        </p:txBody>
      </p:sp>
      <p:grpSp>
        <p:nvGrpSpPr>
          <p:cNvPr id="23" name="Group 22"/>
          <p:cNvGrpSpPr/>
          <p:nvPr/>
        </p:nvGrpSpPr>
        <p:grpSpPr>
          <a:xfrm>
            <a:off x="577757" y="2789553"/>
            <a:ext cx="5760720" cy="3745824"/>
            <a:chOff x="678002" y="3038971"/>
            <a:chExt cx="5760720" cy="3745824"/>
          </a:xfrm>
        </p:grpSpPr>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6262" y="4969144"/>
              <a:ext cx="2420868" cy="181565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7210" y="4969100"/>
              <a:ext cx="2420407" cy="1815305"/>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7210" y="3085834"/>
              <a:ext cx="2420407" cy="1815305"/>
            </a:xfrm>
            <a:prstGeom prst="rect">
              <a:avLst/>
            </a:prstGeom>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86262" y="3085834"/>
              <a:ext cx="2420407" cy="1815305"/>
            </a:xfrm>
            <a:prstGeom prst="rect">
              <a:avLst/>
            </a:prstGeom>
          </p:spPr>
        </p:pic>
        <p:sp>
          <p:nvSpPr>
            <p:cNvPr id="8" name="TextBox 7"/>
            <p:cNvSpPr txBox="1"/>
            <p:nvPr/>
          </p:nvSpPr>
          <p:spPr>
            <a:xfrm>
              <a:off x="937074" y="3038971"/>
              <a:ext cx="4825951" cy="276999"/>
            </a:xfrm>
            <a:prstGeom prst="rect">
              <a:avLst/>
            </a:prstGeom>
            <a:noFill/>
          </p:spPr>
          <p:txBody>
            <a:bodyPr wrap="square" rtlCol="0">
              <a:spAutoFit/>
            </a:bodyPr>
            <a:lstStyle/>
            <a:p>
              <a:r>
                <a:rPr lang="fi-FI" sz="1200" b="1" dirty="0" err="1" smtClean="0"/>
                <a:t>Untreated</a:t>
              </a:r>
              <a:r>
                <a:rPr lang="fi-FI" sz="1200" b="1" dirty="0" smtClean="0"/>
                <a:t>                                                     43 h</a:t>
              </a:r>
              <a:endParaRPr lang="fi-FI" sz="1200" b="1" dirty="0"/>
            </a:p>
          </p:txBody>
        </p:sp>
        <p:sp>
          <p:nvSpPr>
            <p:cNvPr id="14" name="TextBox 13"/>
            <p:cNvSpPr txBox="1"/>
            <p:nvPr/>
          </p:nvSpPr>
          <p:spPr>
            <a:xfrm>
              <a:off x="678002" y="4907701"/>
              <a:ext cx="5760720" cy="276999"/>
            </a:xfrm>
            <a:prstGeom prst="rect">
              <a:avLst/>
            </a:prstGeom>
            <a:noFill/>
          </p:spPr>
          <p:txBody>
            <a:bodyPr wrap="square" rtlCol="0">
              <a:spAutoFit/>
            </a:bodyPr>
            <a:lstStyle/>
            <a:p>
              <a:r>
                <a:rPr lang="fi-FI" sz="1200" b="1" dirty="0" smtClean="0"/>
                <a:t>       17 </a:t>
              </a:r>
              <a:r>
                <a:rPr lang="fi-FI" sz="1200" b="1" dirty="0" err="1" smtClean="0"/>
                <a:t>wk</a:t>
              </a:r>
              <a:r>
                <a:rPr lang="fi-FI" sz="1200" b="1" dirty="0" smtClean="0"/>
                <a:t>                                                                                                                 </a:t>
              </a:r>
              <a:r>
                <a:rPr lang="fi-FI" sz="1200" b="1" dirty="0" err="1" smtClean="0"/>
                <a:t>neg</a:t>
              </a:r>
              <a:r>
                <a:rPr lang="fi-FI" sz="1200" b="1" dirty="0" smtClean="0"/>
                <a:t>. ctrl</a:t>
              </a:r>
              <a:endParaRPr lang="fi-FI" sz="1200" b="1" dirty="0"/>
            </a:p>
          </p:txBody>
        </p:sp>
      </p:grpSp>
      <p:grpSp>
        <p:nvGrpSpPr>
          <p:cNvPr id="24" name="Group 23"/>
          <p:cNvGrpSpPr/>
          <p:nvPr/>
        </p:nvGrpSpPr>
        <p:grpSpPr>
          <a:xfrm>
            <a:off x="621389" y="511035"/>
            <a:ext cx="2749615" cy="1949923"/>
            <a:chOff x="661244" y="943907"/>
            <a:chExt cx="2749615" cy="1949923"/>
          </a:xfrm>
        </p:grpSpPr>
        <p:grpSp>
          <p:nvGrpSpPr>
            <p:cNvPr id="4" name="Group 3"/>
            <p:cNvGrpSpPr/>
            <p:nvPr/>
          </p:nvGrpSpPr>
          <p:grpSpPr>
            <a:xfrm>
              <a:off x="661244" y="943907"/>
              <a:ext cx="2749615" cy="1949923"/>
              <a:chOff x="794580" y="768601"/>
              <a:chExt cx="3283849" cy="2258618"/>
            </a:xfrm>
          </p:grpSpPr>
          <p:graphicFrame>
            <p:nvGraphicFramePr>
              <p:cNvPr id="13" name="Chart 12"/>
              <p:cNvGraphicFramePr>
                <a:graphicFrameLocks/>
              </p:cNvGraphicFramePr>
              <p:nvPr>
                <p:extLst>
                  <p:ext uri="{D42A27DB-BD31-4B8C-83A1-F6EECF244321}">
                    <p14:modId xmlns:p14="http://schemas.microsoft.com/office/powerpoint/2010/main" val="3287310259"/>
                  </p:ext>
                </p:extLst>
              </p:nvPr>
            </p:nvGraphicFramePr>
            <p:xfrm>
              <a:off x="794580" y="1077284"/>
              <a:ext cx="3283849" cy="1949935"/>
            </p:xfrm>
            <a:graphic>
              <a:graphicData uri="http://schemas.openxmlformats.org/drawingml/2006/chart">
                <c:chart xmlns:c="http://schemas.openxmlformats.org/drawingml/2006/chart" xmlns:r="http://schemas.openxmlformats.org/officeDocument/2006/relationships" r:id="rId7"/>
              </a:graphicData>
            </a:graphic>
          </p:graphicFrame>
          <p:sp>
            <p:nvSpPr>
              <p:cNvPr id="2" name="TextBox 1"/>
              <p:cNvSpPr txBox="1"/>
              <p:nvPr/>
            </p:nvSpPr>
            <p:spPr>
              <a:xfrm>
                <a:off x="1959241" y="981206"/>
                <a:ext cx="638081" cy="276999"/>
              </a:xfrm>
              <a:prstGeom prst="rect">
                <a:avLst/>
              </a:prstGeom>
              <a:noFill/>
            </p:spPr>
            <p:txBody>
              <a:bodyPr wrap="square" rtlCol="0">
                <a:spAutoFit/>
              </a:bodyPr>
              <a:lstStyle/>
              <a:p>
                <a:r>
                  <a:rPr lang="fi-FI" sz="1200" dirty="0" smtClean="0"/>
                  <a:t>***</a:t>
                </a:r>
                <a:endParaRPr lang="fi-FI" sz="1200" dirty="0"/>
              </a:p>
            </p:txBody>
          </p:sp>
          <p:sp>
            <p:nvSpPr>
              <p:cNvPr id="16" name="TextBox 15"/>
              <p:cNvSpPr txBox="1"/>
              <p:nvPr/>
            </p:nvSpPr>
            <p:spPr>
              <a:xfrm>
                <a:off x="2436506" y="768601"/>
                <a:ext cx="551793" cy="276999"/>
              </a:xfrm>
              <a:prstGeom prst="rect">
                <a:avLst/>
              </a:prstGeom>
              <a:noFill/>
            </p:spPr>
            <p:txBody>
              <a:bodyPr wrap="square" rtlCol="0">
                <a:spAutoFit/>
              </a:bodyPr>
              <a:lstStyle/>
              <a:p>
                <a:r>
                  <a:rPr lang="fi-FI" sz="1200" dirty="0" smtClean="0"/>
                  <a:t>**</a:t>
                </a:r>
                <a:endParaRPr lang="fi-FI" sz="1200" dirty="0"/>
              </a:p>
            </p:txBody>
          </p:sp>
        </p:grpSp>
        <p:cxnSp>
          <p:nvCxnSpPr>
            <p:cNvPr id="9" name="Straight Connector 8"/>
            <p:cNvCxnSpPr/>
            <p:nvPr/>
          </p:nvCxnSpPr>
          <p:spPr>
            <a:xfrm>
              <a:off x="1490422" y="1281733"/>
              <a:ext cx="72699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490422" y="1111698"/>
              <a:ext cx="144596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3358459" y="818430"/>
            <a:ext cx="2404566" cy="1620379"/>
            <a:chOff x="3427617" y="822660"/>
            <a:chExt cx="2404566" cy="1616039"/>
          </a:xfrm>
        </p:grpSpPr>
        <p:graphicFrame>
          <p:nvGraphicFramePr>
            <p:cNvPr id="20" name="Chart 19"/>
            <p:cNvGraphicFramePr>
              <a:graphicFrameLocks/>
            </p:cNvGraphicFramePr>
            <p:nvPr>
              <p:extLst>
                <p:ext uri="{D42A27DB-BD31-4B8C-83A1-F6EECF244321}">
                  <p14:modId xmlns:p14="http://schemas.microsoft.com/office/powerpoint/2010/main" val="1498480500"/>
                </p:ext>
              </p:extLst>
            </p:nvPr>
          </p:nvGraphicFramePr>
          <p:xfrm>
            <a:off x="3427617" y="822660"/>
            <a:ext cx="2404566" cy="1616039"/>
          </p:xfrm>
          <a:graphic>
            <a:graphicData uri="http://schemas.openxmlformats.org/drawingml/2006/chart">
              <c:chart xmlns:c="http://schemas.openxmlformats.org/drawingml/2006/chart" xmlns:r="http://schemas.openxmlformats.org/officeDocument/2006/relationships" r:id="rId8"/>
            </a:graphicData>
          </a:graphic>
        </p:graphicFrame>
        <p:cxnSp>
          <p:nvCxnSpPr>
            <p:cNvPr id="21" name="Straight Connector 20"/>
            <p:cNvCxnSpPr/>
            <p:nvPr/>
          </p:nvCxnSpPr>
          <p:spPr>
            <a:xfrm>
              <a:off x="4210524" y="889220"/>
              <a:ext cx="130589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4636910" y="705422"/>
            <a:ext cx="462024" cy="239140"/>
          </a:xfrm>
          <a:prstGeom prst="rect">
            <a:avLst/>
          </a:prstGeom>
          <a:noFill/>
        </p:spPr>
        <p:txBody>
          <a:bodyPr wrap="square" rtlCol="0">
            <a:spAutoFit/>
          </a:bodyPr>
          <a:lstStyle/>
          <a:p>
            <a:r>
              <a:rPr lang="fi-FI" sz="1200" dirty="0" smtClean="0"/>
              <a:t>**</a:t>
            </a:r>
            <a:endParaRPr lang="fi-FI" sz="1200" dirty="0"/>
          </a:p>
        </p:txBody>
      </p:sp>
      <p:sp>
        <p:nvSpPr>
          <p:cNvPr id="29" name="TextBox 28"/>
          <p:cNvSpPr txBox="1"/>
          <p:nvPr/>
        </p:nvSpPr>
        <p:spPr>
          <a:xfrm>
            <a:off x="848753" y="2377386"/>
            <a:ext cx="293670" cy="338554"/>
          </a:xfrm>
          <a:prstGeom prst="rect">
            <a:avLst/>
          </a:prstGeom>
          <a:noFill/>
        </p:spPr>
        <p:txBody>
          <a:bodyPr wrap="none" rtlCol="0">
            <a:spAutoFit/>
          </a:bodyPr>
          <a:lstStyle/>
          <a:p>
            <a:r>
              <a:rPr lang="fi-FI" sz="1600" b="1" dirty="0"/>
              <a:t>C</a:t>
            </a:r>
          </a:p>
        </p:txBody>
      </p:sp>
      <p:sp>
        <p:nvSpPr>
          <p:cNvPr id="6" name="TextBox 5"/>
          <p:cNvSpPr txBox="1"/>
          <p:nvPr/>
        </p:nvSpPr>
        <p:spPr>
          <a:xfrm>
            <a:off x="156588" y="6849046"/>
            <a:ext cx="6458858" cy="2123658"/>
          </a:xfrm>
          <a:prstGeom prst="rect">
            <a:avLst/>
          </a:prstGeom>
          <a:noFill/>
        </p:spPr>
        <p:txBody>
          <a:bodyPr wrap="square" rtlCol="0">
            <a:spAutoFit/>
          </a:bodyPr>
          <a:lstStyle/>
          <a:p>
            <a:pPr algn="just"/>
            <a:r>
              <a:rPr lang="en-US" sz="1200" b="1" dirty="0"/>
              <a:t>Supplementary Figure S1. FURIN expression is induced in wild-type mouse skin after DMBA/TPA treatment.</a:t>
            </a:r>
            <a:r>
              <a:rPr lang="en-US" sz="1200" dirty="0"/>
              <a:t> </a:t>
            </a:r>
            <a:r>
              <a:rPr lang="en-US" sz="1200" dirty="0" smtClean="0"/>
              <a:t>The </a:t>
            </a:r>
            <a:r>
              <a:rPr lang="en-US" sz="1200" dirty="0"/>
              <a:t>back skins from untreated and DMBA/TPA-treated (for 43 h or 17 weeks) wild-type animals were collected for FURIN expression analyses. (</a:t>
            </a:r>
            <a:r>
              <a:rPr lang="en-US" sz="1200" b="1" dirty="0"/>
              <a:t>A</a:t>
            </a:r>
            <a:r>
              <a:rPr lang="en-US" sz="1200" dirty="0" smtClean="0"/>
              <a:t>) </a:t>
            </a:r>
            <a:r>
              <a:rPr lang="en-US" sz="1200" dirty="0"/>
              <a:t>FURIN positive cells in dermis were quantified using immunohistochemistry (IHC).  Results are presented as mean ± 95% confidence intervals. The information of animal numbers and analyzed tissue regions is shown in Supplementary Table 1. (</a:t>
            </a:r>
            <a:r>
              <a:rPr lang="en-US" sz="1200" b="1" dirty="0"/>
              <a:t>B</a:t>
            </a:r>
            <a:r>
              <a:rPr lang="en-US" sz="1200" dirty="0"/>
              <a:t>) The FURIN and 18S (housekeeping gene) expressions in skin were determined by quantitative RT-PCR. The normalized FURIN expression in untreated skin was arbitrarily set to 1.  Results are presented as mean ± SEM. The data were analyzed with one-way ANOVA and Tukey HSD test. Animal numbers; untreated n=4; 43 h n=3; 17 weeks n=4. (</a:t>
            </a:r>
            <a:r>
              <a:rPr lang="en-US" sz="1200" b="1" dirty="0"/>
              <a:t>C</a:t>
            </a:r>
            <a:r>
              <a:rPr lang="en-US" sz="1200" dirty="0"/>
              <a:t>) Representative photographs of the FURIN expression in the DMBA/TPA-model are shown. The black bars represent 200 µm. (P&lt;0.001, ***; P&lt;0.01, **)</a:t>
            </a:r>
            <a:endParaRPr lang="fi-FI" sz="1200" dirty="0"/>
          </a:p>
        </p:txBody>
      </p:sp>
    </p:spTree>
    <p:extLst>
      <p:ext uri="{BB962C8B-B14F-4D97-AF65-F5344CB8AC3E}">
        <p14:creationId xmlns:p14="http://schemas.microsoft.com/office/powerpoint/2010/main" val="2271095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nvPr>
        </p:nvGraphicFramePr>
        <p:xfrm>
          <a:off x="3269762" y="663406"/>
          <a:ext cx="3912275" cy="212719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706027" y="246567"/>
            <a:ext cx="309700" cy="338554"/>
          </a:xfrm>
          <a:prstGeom prst="rect">
            <a:avLst/>
          </a:prstGeom>
          <a:noFill/>
        </p:spPr>
        <p:txBody>
          <a:bodyPr wrap="none" rtlCol="0">
            <a:spAutoFit/>
          </a:bodyPr>
          <a:lstStyle/>
          <a:p>
            <a:r>
              <a:rPr lang="fi-FI" sz="1600" b="1" dirty="0" smtClean="0"/>
              <a:t>A</a:t>
            </a:r>
            <a:endParaRPr lang="fi-FI" sz="1600" b="1" dirty="0"/>
          </a:p>
        </p:txBody>
      </p:sp>
      <p:sp>
        <p:nvSpPr>
          <p:cNvPr id="6" name="TextBox 5"/>
          <p:cNvSpPr txBox="1"/>
          <p:nvPr/>
        </p:nvSpPr>
        <p:spPr>
          <a:xfrm>
            <a:off x="3212245" y="246567"/>
            <a:ext cx="300082" cy="338554"/>
          </a:xfrm>
          <a:prstGeom prst="rect">
            <a:avLst/>
          </a:prstGeom>
          <a:noFill/>
        </p:spPr>
        <p:txBody>
          <a:bodyPr wrap="none" rtlCol="0">
            <a:spAutoFit/>
          </a:bodyPr>
          <a:lstStyle/>
          <a:p>
            <a:r>
              <a:rPr lang="fi-FI" sz="1600" b="1" dirty="0"/>
              <a:t>B</a:t>
            </a:r>
          </a:p>
        </p:txBody>
      </p:sp>
      <p:grpSp>
        <p:nvGrpSpPr>
          <p:cNvPr id="11" name="Group 10"/>
          <p:cNvGrpSpPr/>
          <p:nvPr/>
        </p:nvGrpSpPr>
        <p:grpSpPr>
          <a:xfrm>
            <a:off x="704982" y="2802791"/>
            <a:ext cx="5765951" cy="2637144"/>
            <a:chOff x="691999" y="3230564"/>
            <a:chExt cx="5765951" cy="2637144"/>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9741" y="3711541"/>
              <a:ext cx="1611732" cy="214897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95449" y="3702214"/>
              <a:ext cx="1624121" cy="2165494"/>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4849" y="3711541"/>
              <a:ext cx="1610130" cy="2146840"/>
            </a:xfrm>
            <a:prstGeom prst="rect">
              <a:avLst/>
            </a:prstGeom>
          </p:spPr>
        </p:pic>
        <p:sp>
          <p:nvSpPr>
            <p:cNvPr id="12" name="Right Arrow 11"/>
            <p:cNvSpPr/>
            <p:nvPr/>
          </p:nvSpPr>
          <p:spPr>
            <a:xfrm>
              <a:off x="2653781" y="4846932"/>
              <a:ext cx="199781" cy="81025"/>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4" name="Right Brace 13"/>
            <p:cNvSpPr/>
            <p:nvPr/>
          </p:nvSpPr>
          <p:spPr>
            <a:xfrm rot="3980849">
              <a:off x="3153282" y="4009678"/>
              <a:ext cx="188861" cy="511820"/>
            </a:xfrm>
            <a:prstGeom prst="rightBrace">
              <a:avLst>
                <a:gd name="adj1" fmla="val 8333"/>
                <a:gd name="adj2" fmla="val 48282"/>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i-FI"/>
            </a:p>
          </p:txBody>
        </p:sp>
        <p:sp>
          <p:nvSpPr>
            <p:cNvPr id="15" name="TextBox 14"/>
            <p:cNvSpPr txBox="1"/>
            <p:nvPr/>
          </p:nvSpPr>
          <p:spPr>
            <a:xfrm>
              <a:off x="691999" y="3230564"/>
              <a:ext cx="293670" cy="338554"/>
            </a:xfrm>
            <a:prstGeom prst="rect">
              <a:avLst/>
            </a:prstGeom>
            <a:noFill/>
          </p:spPr>
          <p:txBody>
            <a:bodyPr wrap="none" rtlCol="0">
              <a:spAutoFit/>
            </a:bodyPr>
            <a:lstStyle/>
            <a:p>
              <a:r>
                <a:rPr lang="fi-FI" sz="1600" b="1" dirty="0" smtClean="0"/>
                <a:t>C</a:t>
              </a:r>
              <a:endParaRPr lang="fi-FI" sz="1600" b="1" dirty="0"/>
            </a:p>
          </p:txBody>
        </p:sp>
        <p:sp>
          <p:nvSpPr>
            <p:cNvPr id="16" name="TextBox 15"/>
            <p:cNvSpPr txBox="1"/>
            <p:nvPr/>
          </p:nvSpPr>
          <p:spPr>
            <a:xfrm>
              <a:off x="2357510" y="3230565"/>
              <a:ext cx="234923" cy="338554"/>
            </a:xfrm>
            <a:prstGeom prst="rect">
              <a:avLst/>
            </a:prstGeom>
            <a:noFill/>
          </p:spPr>
          <p:txBody>
            <a:bodyPr wrap="square" rtlCol="0">
              <a:spAutoFit/>
            </a:bodyPr>
            <a:lstStyle/>
            <a:p>
              <a:r>
                <a:rPr lang="fi-FI" sz="1600" b="1" dirty="0" smtClean="0"/>
                <a:t>D</a:t>
              </a:r>
              <a:endParaRPr lang="fi-FI" sz="1600" b="1" dirty="0"/>
            </a:p>
          </p:txBody>
        </p:sp>
        <p:sp>
          <p:nvSpPr>
            <p:cNvPr id="17" name="TextBox 16"/>
            <p:cNvSpPr txBox="1"/>
            <p:nvPr/>
          </p:nvSpPr>
          <p:spPr>
            <a:xfrm>
              <a:off x="4080129" y="3240340"/>
              <a:ext cx="284052" cy="338554"/>
            </a:xfrm>
            <a:prstGeom prst="rect">
              <a:avLst/>
            </a:prstGeom>
            <a:noFill/>
          </p:spPr>
          <p:txBody>
            <a:bodyPr wrap="none" rtlCol="0">
              <a:spAutoFit/>
            </a:bodyPr>
            <a:lstStyle/>
            <a:p>
              <a:r>
                <a:rPr lang="fi-FI" sz="1600" b="1" dirty="0" smtClean="0"/>
                <a:t>E</a:t>
              </a:r>
              <a:endParaRPr lang="fi-FI" sz="1600" b="1" dirty="0"/>
            </a:p>
          </p:txBody>
        </p:sp>
        <p:sp>
          <p:nvSpPr>
            <p:cNvPr id="18" name="TextBox 17"/>
            <p:cNvSpPr txBox="1"/>
            <p:nvPr/>
          </p:nvSpPr>
          <p:spPr>
            <a:xfrm>
              <a:off x="850092" y="3449718"/>
              <a:ext cx="5607858" cy="261610"/>
            </a:xfrm>
            <a:prstGeom prst="rect">
              <a:avLst/>
            </a:prstGeom>
            <a:noFill/>
          </p:spPr>
          <p:txBody>
            <a:bodyPr wrap="square" rtlCol="0">
              <a:spAutoFit/>
            </a:bodyPr>
            <a:lstStyle/>
            <a:p>
              <a:r>
                <a:rPr lang="fi-FI" sz="1100" dirty="0" smtClean="0"/>
                <a:t>            WT                                          CD4cre KO                                   LysMcre KO</a:t>
              </a:r>
              <a:endParaRPr lang="fi-FI" sz="1100" dirty="0"/>
            </a:p>
          </p:txBody>
        </p:sp>
        <p:sp>
          <p:nvSpPr>
            <p:cNvPr id="20" name="Right Arrow 19"/>
            <p:cNvSpPr/>
            <p:nvPr/>
          </p:nvSpPr>
          <p:spPr>
            <a:xfrm>
              <a:off x="2875524" y="5161192"/>
              <a:ext cx="199781" cy="81025"/>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1" name="Right Arrow 20"/>
            <p:cNvSpPr/>
            <p:nvPr/>
          </p:nvSpPr>
          <p:spPr>
            <a:xfrm>
              <a:off x="2846880" y="5433425"/>
              <a:ext cx="199781" cy="81025"/>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grpSp>
      <p:cxnSp>
        <p:nvCxnSpPr>
          <p:cNvPr id="25" name="Straight Connector 24"/>
          <p:cNvCxnSpPr/>
          <p:nvPr/>
        </p:nvCxnSpPr>
        <p:spPr>
          <a:xfrm flipV="1">
            <a:off x="4081174" y="747287"/>
            <a:ext cx="635589" cy="6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916652" y="1036687"/>
            <a:ext cx="708113" cy="276999"/>
          </a:xfrm>
          <a:prstGeom prst="rect">
            <a:avLst/>
          </a:prstGeom>
          <a:noFill/>
        </p:spPr>
        <p:txBody>
          <a:bodyPr wrap="square" rtlCol="0">
            <a:spAutoFit/>
          </a:bodyPr>
          <a:lstStyle/>
          <a:p>
            <a:r>
              <a:rPr lang="fi-FI" sz="1200" dirty="0" smtClean="0"/>
              <a:t>***</a:t>
            </a:r>
            <a:endParaRPr lang="fi-FI" sz="1200" dirty="0"/>
          </a:p>
        </p:txBody>
      </p:sp>
      <p:sp>
        <p:nvSpPr>
          <p:cNvPr id="29" name="TextBox 28"/>
          <p:cNvSpPr txBox="1"/>
          <p:nvPr/>
        </p:nvSpPr>
        <p:spPr>
          <a:xfrm>
            <a:off x="4166771" y="575333"/>
            <a:ext cx="708113" cy="276999"/>
          </a:xfrm>
          <a:prstGeom prst="rect">
            <a:avLst/>
          </a:prstGeom>
          <a:noFill/>
        </p:spPr>
        <p:txBody>
          <a:bodyPr wrap="square" rtlCol="0">
            <a:spAutoFit/>
          </a:bodyPr>
          <a:lstStyle/>
          <a:p>
            <a:r>
              <a:rPr lang="fi-FI" sz="1200" dirty="0" smtClean="0"/>
              <a:t>***</a:t>
            </a:r>
            <a:endParaRPr lang="fi-FI" sz="1200" dirty="0"/>
          </a:p>
        </p:txBody>
      </p:sp>
      <p:graphicFrame>
        <p:nvGraphicFramePr>
          <p:cNvPr id="27" name="Chart 26"/>
          <p:cNvGraphicFramePr>
            <a:graphicFrameLocks/>
          </p:cNvGraphicFramePr>
          <p:nvPr>
            <p:extLst/>
          </p:nvPr>
        </p:nvGraphicFramePr>
        <p:xfrm>
          <a:off x="297458" y="780558"/>
          <a:ext cx="3335009" cy="2020158"/>
        </p:xfrm>
        <a:graphic>
          <a:graphicData uri="http://schemas.openxmlformats.org/drawingml/2006/chart">
            <c:chart xmlns:c="http://schemas.openxmlformats.org/drawingml/2006/chart" xmlns:r="http://schemas.openxmlformats.org/officeDocument/2006/relationships" r:id="rId7"/>
          </a:graphicData>
        </a:graphic>
      </p:graphicFrame>
      <p:grpSp>
        <p:nvGrpSpPr>
          <p:cNvPr id="13" name="Group 12"/>
          <p:cNvGrpSpPr/>
          <p:nvPr/>
        </p:nvGrpSpPr>
        <p:grpSpPr>
          <a:xfrm>
            <a:off x="297458" y="5541676"/>
            <a:ext cx="5504394" cy="3732737"/>
            <a:chOff x="352322" y="5873448"/>
            <a:chExt cx="5504394" cy="3732737"/>
          </a:xfrm>
        </p:grpSpPr>
        <p:sp>
          <p:nvSpPr>
            <p:cNvPr id="23" name="TextBox 22"/>
            <p:cNvSpPr txBox="1"/>
            <p:nvPr/>
          </p:nvSpPr>
          <p:spPr>
            <a:xfrm>
              <a:off x="779973" y="5873448"/>
              <a:ext cx="279244" cy="338554"/>
            </a:xfrm>
            <a:prstGeom prst="rect">
              <a:avLst/>
            </a:prstGeom>
            <a:noFill/>
          </p:spPr>
          <p:txBody>
            <a:bodyPr wrap="none" rtlCol="0">
              <a:spAutoFit/>
            </a:bodyPr>
            <a:lstStyle/>
            <a:p>
              <a:r>
                <a:rPr lang="fi-FI" sz="1600" b="1" dirty="0"/>
                <a:t>F</a:t>
              </a:r>
            </a:p>
          </p:txBody>
        </p:sp>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0092" y="6232801"/>
              <a:ext cx="5006624" cy="3373384"/>
            </a:xfrm>
            <a:prstGeom prst="rect">
              <a:avLst/>
            </a:prstGeom>
          </p:spPr>
        </p:pic>
        <p:sp>
          <p:nvSpPr>
            <p:cNvPr id="10" name="TextBox 9"/>
            <p:cNvSpPr txBox="1"/>
            <p:nvPr/>
          </p:nvSpPr>
          <p:spPr>
            <a:xfrm>
              <a:off x="493187" y="6797689"/>
              <a:ext cx="491039" cy="430887"/>
            </a:xfrm>
            <a:prstGeom prst="rect">
              <a:avLst/>
            </a:prstGeom>
            <a:noFill/>
          </p:spPr>
          <p:txBody>
            <a:bodyPr wrap="square" rtlCol="0">
              <a:spAutoFit/>
            </a:bodyPr>
            <a:lstStyle/>
            <a:p>
              <a:r>
                <a:rPr lang="fi-FI" sz="1100" dirty="0" smtClean="0"/>
                <a:t>CD4      </a:t>
              </a:r>
            </a:p>
            <a:p>
              <a:r>
                <a:rPr lang="fi-FI" sz="1100" dirty="0" smtClean="0"/>
                <a:t> WT</a:t>
              </a:r>
              <a:endParaRPr lang="fi-FI" sz="1100" dirty="0"/>
            </a:p>
          </p:txBody>
        </p:sp>
        <p:sp>
          <p:nvSpPr>
            <p:cNvPr id="24" name="TextBox 23"/>
            <p:cNvSpPr txBox="1"/>
            <p:nvPr/>
          </p:nvSpPr>
          <p:spPr>
            <a:xfrm>
              <a:off x="352322" y="8527212"/>
              <a:ext cx="606724" cy="430887"/>
            </a:xfrm>
            <a:prstGeom prst="rect">
              <a:avLst/>
            </a:prstGeom>
            <a:noFill/>
          </p:spPr>
          <p:txBody>
            <a:bodyPr wrap="square" rtlCol="0">
              <a:spAutoFit/>
            </a:bodyPr>
            <a:lstStyle/>
            <a:p>
              <a:r>
                <a:rPr lang="fi-FI" sz="1100" dirty="0" smtClean="0"/>
                <a:t>CD4cre        </a:t>
              </a:r>
            </a:p>
            <a:p>
              <a:r>
                <a:rPr lang="fi-FI" sz="1100" dirty="0"/>
                <a:t> </a:t>
              </a:r>
              <a:r>
                <a:rPr lang="fi-FI" sz="1100" dirty="0" smtClean="0"/>
                <a:t>   KO</a:t>
              </a:r>
              <a:endParaRPr lang="fi-FI" sz="1100" dirty="0"/>
            </a:p>
          </p:txBody>
        </p:sp>
      </p:grpSp>
      <p:sp>
        <p:nvSpPr>
          <p:cNvPr id="2" name="TextBox 1"/>
          <p:cNvSpPr txBox="1"/>
          <p:nvPr/>
        </p:nvSpPr>
        <p:spPr>
          <a:xfrm>
            <a:off x="795228" y="9421706"/>
            <a:ext cx="2728285" cy="276999"/>
          </a:xfrm>
          <a:prstGeom prst="rect">
            <a:avLst/>
          </a:prstGeom>
          <a:noFill/>
        </p:spPr>
        <p:txBody>
          <a:bodyPr wrap="square" rtlCol="0">
            <a:spAutoFit/>
          </a:bodyPr>
          <a:lstStyle/>
          <a:p>
            <a:r>
              <a:rPr lang="en-US" sz="1200" b="1" dirty="0"/>
              <a:t>Supplementary Figure S2.</a:t>
            </a:r>
            <a:endParaRPr lang="fi-FI" sz="1200" dirty="0"/>
          </a:p>
        </p:txBody>
      </p:sp>
    </p:spTree>
    <p:extLst>
      <p:ext uri="{BB962C8B-B14F-4D97-AF65-F5344CB8AC3E}">
        <p14:creationId xmlns:p14="http://schemas.microsoft.com/office/powerpoint/2010/main" val="3781242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3198" y="179502"/>
            <a:ext cx="6458858" cy="2677656"/>
          </a:xfrm>
          <a:prstGeom prst="rect">
            <a:avLst/>
          </a:prstGeom>
          <a:noFill/>
        </p:spPr>
        <p:txBody>
          <a:bodyPr wrap="square" rtlCol="0">
            <a:spAutoFit/>
          </a:bodyPr>
          <a:lstStyle/>
          <a:p>
            <a:pPr algn="just"/>
            <a:r>
              <a:rPr lang="en-US" sz="1200" b="1" dirty="0"/>
              <a:t>Supplementary Figure S2. Skin tumors disappear and turn into skin ulcers in mice deficient of FURIN in T cells. </a:t>
            </a:r>
            <a:r>
              <a:rPr lang="en-US" sz="1200" dirty="0"/>
              <a:t>WT, (CD4 WT and </a:t>
            </a:r>
            <a:r>
              <a:rPr lang="en-US" sz="1200" dirty="0" err="1"/>
              <a:t>LysM</a:t>
            </a:r>
            <a:r>
              <a:rPr lang="en-US" sz="1200" dirty="0"/>
              <a:t> WT combined) CD4cre and </a:t>
            </a:r>
            <a:r>
              <a:rPr lang="en-US" sz="1200" dirty="0" err="1"/>
              <a:t>LysMcre</a:t>
            </a:r>
            <a:r>
              <a:rPr lang="en-US" sz="1200" dirty="0"/>
              <a:t> KO mice were subjected to DMBA/TPA-induced skin carcinogenesis as described in methods. Changes in the tumor development were recorded for each individual tumor. (</a:t>
            </a:r>
            <a:r>
              <a:rPr lang="en-US" sz="1200" b="1" dirty="0"/>
              <a:t>A</a:t>
            </a:r>
            <a:r>
              <a:rPr lang="en-US" sz="1200" dirty="0"/>
              <a:t>) Distribution of &lt;2 mm and ≥2 mm </a:t>
            </a:r>
            <a:r>
              <a:rPr lang="en-US" sz="1200" dirty="0" err="1"/>
              <a:t>papillomas</a:t>
            </a:r>
            <a:r>
              <a:rPr lang="en-US" sz="1200" dirty="0"/>
              <a:t> in each group of animals is shown as a percentage of total </a:t>
            </a:r>
            <a:r>
              <a:rPr lang="en-US" sz="1200" dirty="0" err="1"/>
              <a:t>papillomas</a:t>
            </a:r>
            <a:r>
              <a:rPr lang="en-US" sz="1200" dirty="0"/>
              <a:t>. The average percentage of tumors grouped by their size during the first three weeks after a papilloma had reached 1 mm in diameter is shown. Error bars represent standard deviations. (</a:t>
            </a:r>
            <a:r>
              <a:rPr lang="en-US" sz="1200" b="1" dirty="0"/>
              <a:t>B</a:t>
            </a:r>
            <a:r>
              <a:rPr lang="en-US" sz="1200" dirty="0"/>
              <a:t>) The distribution of events in tumor development is shown in percentages in WT (CD4cre + </a:t>
            </a:r>
            <a:r>
              <a:rPr lang="en-US" sz="1200" dirty="0" err="1"/>
              <a:t>LysMcre</a:t>
            </a:r>
            <a:r>
              <a:rPr lang="en-US" sz="1200" dirty="0"/>
              <a:t>), CD4cre KO and </a:t>
            </a:r>
            <a:r>
              <a:rPr lang="en-US" sz="1200" dirty="0" err="1"/>
              <a:t>LysMcre</a:t>
            </a:r>
            <a:r>
              <a:rPr lang="en-US" sz="1200" dirty="0"/>
              <a:t> KO animals. (P&lt;0,001, ***, Pearson Chi-Square test). Representative images of </a:t>
            </a:r>
            <a:r>
              <a:rPr lang="en-US" sz="1200" dirty="0" err="1"/>
              <a:t>LysM</a:t>
            </a:r>
            <a:r>
              <a:rPr lang="en-US" sz="1200" dirty="0"/>
              <a:t> WT (</a:t>
            </a:r>
            <a:r>
              <a:rPr lang="en-US" sz="1200" b="1" dirty="0"/>
              <a:t>C</a:t>
            </a:r>
            <a:r>
              <a:rPr lang="en-US" sz="1200" dirty="0"/>
              <a:t>), CD4cre KO (</a:t>
            </a:r>
            <a:r>
              <a:rPr lang="en-US" sz="1200" b="1" dirty="0"/>
              <a:t>D</a:t>
            </a:r>
            <a:r>
              <a:rPr lang="en-US" sz="1200" dirty="0"/>
              <a:t>) and </a:t>
            </a:r>
            <a:r>
              <a:rPr lang="en-US" sz="1200" dirty="0" err="1"/>
              <a:t>LysMcre</a:t>
            </a:r>
            <a:r>
              <a:rPr lang="en-US" sz="1200" dirty="0"/>
              <a:t> KO (</a:t>
            </a:r>
            <a:r>
              <a:rPr lang="en-US" sz="1200" b="1" dirty="0"/>
              <a:t>E</a:t>
            </a:r>
            <a:r>
              <a:rPr lang="en-US" sz="1200" dirty="0"/>
              <a:t>) animals. Arrows point disappeared </a:t>
            </a:r>
            <a:r>
              <a:rPr lang="en-US" sz="1200" dirty="0" err="1"/>
              <a:t>papillomas</a:t>
            </a:r>
            <a:r>
              <a:rPr lang="en-US" sz="1200" dirty="0"/>
              <a:t> and the bracket points to chronic ulcerations. (</a:t>
            </a:r>
            <a:r>
              <a:rPr lang="en-US" sz="1200" b="1" dirty="0"/>
              <a:t>F</a:t>
            </a:r>
            <a:r>
              <a:rPr lang="en-US" sz="1200" dirty="0"/>
              <a:t>) Large clusters of neutrophils were seen in the epidermis of small </a:t>
            </a:r>
            <a:r>
              <a:rPr lang="en-US" sz="1200" dirty="0" err="1"/>
              <a:t>papillomas</a:t>
            </a:r>
            <a:r>
              <a:rPr lang="en-US" sz="1200" dirty="0"/>
              <a:t> (lower left corner) or ulcers (lower right corner) in CD4cre KO mice but not in CD4 WT mice (upper row). Scale bar represents 200 µm. The information of animal numbers and analyzed tissue regions is shown in Supplementary Table 1. </a:t>
            </a:r>
            <a:endParaRPr lang="fi-FI" sz="1200" dirty="0"/>
          </a:p>
        </p:txBody>
      </p:sp>
    </p:spTree>
    <p:extLst>
      <p:ext uri="{BB962C8B-B14F-4D97-AF65-F5344CB8AC3E}">
        <p14:creationId xmlns:p14="http://schemas.microsoft.com/office/powerpoint/2010/main" val="1887723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97410" y="194546"/>
            <a:ext cx="309700" cy="338554"/>
          </a:xfrm>
          <a:prstGeom prst="rect">
            <a:avLst/>
          </a:prstGeom>
          <a:noFill/>
        </p:spPr>
        <p:txBody>
          <a:bodyPr wrap="none" rtlCol="0">
            <a:spAutoFit/>
          </a:bodyPr>
          <a:lstStyle/>
          <a:p>
            <a:r>
              <a:rPr lang="fi-FI" sz="1600" b="1" dirty="0" smtClean="0"/>
              <a:t>A</a:t>
            </a:r>
            <a:endParaRPr lang="fi-FI" sz="1600" b="1" dirty="0"/>
          </a:p>
        </p:txBody>
      </p:sp>
      <p:sp>
        <p:nvSpPr>
          <p:cNvPr id="8" name="TextBox 7"/>
          <p:cNvSpPr txBox="1"/>
          <p:nvPr/>
        </p:nvSpPr>
        <p:spPr>
          <a:xfrm>
            <a:off x="3693035" y="194546"/>
            <a:ext cx="300082" cy="338554"/>
          </a:xfrm>
          <a:prstGeom prst="rect">
            <a:avLst/>
          </a:prstGeom>
          <a:noFill/>
        </p:spPr>
        <p:txBody>
          <a:bodyPr wrap="none" rtlCol="0">
            <a:spAutoFit/>
          </a:bodyPr>
          <a:lstStyle/>
          <a:p>
            <a:r>
              <a:rPr lang="fi-FI" sz="1600" b="1" dirty="0"/>
              <a:t>B</a:t>
            </a:r>
          </a:p>
        </p:txBody>
      </p:sp>
      <p:sp>
        <p:nvSpPr>
          <p:cNvPr id="20" name="TextBox 19"/>
          <p:cNvSpPr txBox="1"/>
          <p:nvPr/>
        </p:nvSpPr>
        <p:spPr>
          <a:xfrm>
            <a:off x="587256" y="2772335"/>
            <a:ext cx="293670" cy="338554"/>
          </a:xfrm>
          <a:prstGeom prst="rect">
            <a:avLst/>
          </a:prstGeom>
          <a:noFill/>
        </p:spPr>
        <p:txBody>
          <a:bodyPr wrap="none" rtlCol="0">
            <a:spAutoFit/>
          </a:bodyPr>
          <a:lstStyle/>
          <a:p>
            <a:r>
              <a:rPr lang="fi-FI" sz="1600" b="1" dirty="0"/>
              <a:t>C</a:t>
            </a:r>
          </a:p>
        </p:txBody>
      </p:sp>
      <p:sp>
        <p:nvSpPr>
          <p:cNvPr id="21" name="TextBox 20"/>
          <p:cNvSpPr txBox="1"/>
          <p:nvPr/>
        </p:nvSpPr>
        <p:spPr>
          <a:xfrm>
            <a:off x="596781" y="5439335"/>
            <a:ext cx="287258" cy="338554"/>
          </a:xfrm>
          <a:prstGeom prst="rect">
            <a:avLst/>
          </a:prstGeom>
          <a:noFill/>
        </p:spPr>
        <p:txBody>
          <a:bodyPr wrap="none" rtlCol="0">
            <a:spAutoFit/>
          </a:bodyPr>
          <a:lstStyle/>
          <a:p>
            <a:r>
              <a:rPr lang="fi-FI" sz="1600" b="1" dirty="0" smtClean="0"/>
              <a:t>E</a:t>
            </a:r>
            <a:endParaRPr lang="fi-FI" sz="1600" b="1" dirty="0"/>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288" y="5878259"/>
            <a:ext cx="5187696" cy="3496056"/>
          </a:xfrm>
          <a:prstGeom prst="rect">
            <a:avLst/>
          </a:prstGeom>
        </p:spPr>
      </p:pic>
      <p:sp>
        <p:nvSpPr>
          <p:cNvPr id="23" name="TextBox 22"/>
          <p:cNvSpPr txBox="1"/>
          <p:nvPr/>
        </p:nvSpPr>
        <p:spPr>
          <a:xfrm>
            <a:off x="1764952" y="5603237"/>
            <a:ext cx="820930" cy="276999"/>
          </a:xfrm>
          <a:prstGeom prst="rect">
            <a:avLst/>
          </a:prstGeom>
          <a:noFill/>
        </p:spPr>
        <p:txBody>
          <a:bodyPr wrap="none" rtlCol="0">
            <a:spAutoFit/>
          </a:bodyPr>
          <a:lstStyle/>
          <a:p>
            <a:r>
              <a:rPr lang="fi-FI" sz="1200" dirty="0" err="1" smtClean="0"/>
              <a:t>Untreated</a:t>
            </a:r>
            <a:endParaRPr lang="fi-FI" sz="1200" dirty="0"/>
          </a:p>
        </p:txBody>
      </p:sp>
      <p:sp>
        <p:nvSpPr>
          <p:cNvPr id="24" name="TextBox 23"/>
          <p:cNvSpPr txBox="1"/>
          <p:nvPr/>
        </p:nvSpPr>
        <p:spPr>
          <a:xfrm>
            <a:off x="3993117" y="5601272"/>
            <a:ext cx="1483548" cy="276999"/>
          </a:xfrm>
          <a:prstGeom prst="rect">
            <a:avLst/>
          </a:prstGeom>
          <a:noFill/>
        </p:spPr>
        <p:txBody>
          <a:bodyPr wrap="none" rtlCol="0">
            <a:spAutoFit/>
          </a:bodyPr>
          <a:lstStyle/>
          <a:p>
            <a:r>
              <a:rPr lang="fi-FI" sz="1200" dirty="0" smtClean="0"/>
              <a:t>17 </a:t>
            </a:r>
            <a:r>
              <a:rPr lang="fi-FI" sz="1200" dirty="0" err="1" smtClean="0"/>
              <a:t>weeks</a:t>
            </a:r>
            <a:r>
              <a:rPr lang="fi-FI" sz="1200" dirty="0" smtClean="0"/>
              <a:t> </a:t>
            </a:r>
            <a:r>
              <a:rPr lang="fi-FI" sz="1200" dirty="0" err="1" smtClean="0"/>
              <a:t>non-tumor</a:t>
            </a:r>
            <a:endParaRPr lang="fi-FI" sz="1200" dirty="0"/>
          </a:p>
        </p:txBody>
      </p:sp>
      <p:sp>
        <p:nvSpPr>
          <p:cNvPr id="25" name="TextBox 24"/>
          <p:cNvSpPr txBox="1"/>
          <p:nvPr/>
        </p:nvSpPr>
        <p:spPr>
          <a:xfrm>
            <a:off x="518030" y="6625013"/>
            <a:ext cx="461152" cy="461665"/>
          </a:xfrm>
          <a:prstGeom prst="rect">
            <a:avLst/>
          </a:prstGeom>
          <a:noFill/>
        </p:spPr>
        <p:txBody>
          <a:bodyPr wrap="none" rtlCol="0">
            <a:spAutoFit/>
          </a:bodyPr>
          <a:lstStyle/>
          <a:p>
            <a:r>
              <a:rPr lang="fi-FI" sz="1200" dirty="0" smtClean="0"/>
              <a:t>CD4</a:t>
            </a:r>
          </a:p>
          <a:p>
            <a:pPr algn="ctr"/>
            <a:r>
              <a:rPr lang="fi-FI" sz="1200" dirty="0" smtClean="0"/>
              <a:t>WT</a:t>
            </a:r>
            <a:endParaRPr lang="fi-FI" sz="1200" dirty="0"/>
          </a:p>
        </p:txBody>
      </p:sp>
      <p:sp>
        <p:nvSpPr>
          <p:cNvPr id="26" name="TextBox 25"/>
          <p:cNvSpPr txBox="1"/>
          <p:nvPr/>
        </p:nvSpPr>
        <p:spPr>
          <a:xfrm>
            <a:off x="432077" y="8295097"/>
            <a:ext cx="633058" cy="461665"/>
          </a:xfrm>
          <a:prstGeom prst="rect">
            <a:avLst/>
          </a:prstGeom>
          <a:noFill/>
        </p:spPr>
        <p:txBody>
          <a:bodyPr wrap="none" rtlCol="0">
            <a:spAutoFit/>
          </a:bodyPr>
          <a:lstStyle/>
          <a:p>
            <a:pPr algn="ctr"/>
            <a:r>
              <a:rPr lang="fi-FI" sz="1200" dirty="0" smtClean="0"/>
              <a:t>CD4cre</a:t>
            </a:r>
          </a:p>
          <a:p>
            <a:pPr algn="ctr"/>
            <a:r>
              <a:rPr lang="fi-FI" sz="1200" dirty="0" smtClean="0"/>
              <a:t>KO</a:t>
            </a:r>
            <a:endParaRPr lang="fi-FI" sz="1200" dirty="0"/>
          </a:p>
        </p:txBody>
      </p:sp>
      <p:sp>
        <p:nvSpPr>
          <p:cNvPr id="27" name="TextBox 26"/>
          <p:cNvSpPr txBox="1"/>
          <p:nvPr/>
        </p:nvSpPr>
        <p:spPr>
          <a:xfrm>
            <a:off x="3712271" y="2757275"/>
            <a:ext cx="314510" cy="338554"/>
          </a:xfrm>
          <a:prstGeom prst="rect">
            <a:avLst/>
          </a:prstGeom>
          <a:noFill/>
        </p:spPr>
        <p:txBody>
          <a:bodyPr wrap="none" rtlCol="0">
            <a:spAutoFit/>
          </a:bodyPr>
          <a:lstStyle/>
          <a:p>
            <a:r>
              <a:rPr lang="fi-FI" sz="1600" b="1" dirty="0"/>
              <a:t>D</a:t>
            </a:r>
          </a:p>
        </p:txBody>
      </p:sp>
      <p:grpSp>
        <p:nvGrpSpPr>
          <p:cNvPr id="34" name="Group 33"/>
          <p:cNvGrpSpPr/>
          <p:nvPr/>
        </p:nvGrpSpPr>
        <p:grpSpPr>
          <a:xfrm>
            <a:off x="662909" y="246647"/>
            <a:ext cx="3202007" cy="2812141"/>
            <a:chOff x="262296" y="1239237"/>
            <a:chExt cx="3202007" cy="2812141"/>
          </a:xfrm>
        </p:grpSpPr>
        <p:sp>
          <p:nvSpPr>
            <p:cNvPr id="35" name="TextBox 34"/>
            <p:cNvSpPr txBox="1"/>
            <p:nvPr/>
          </p:nvSpPr>
          <p:spPr>
            <a:xfrm>
              <a:off x="2757058" y="1699825"/>
              <a:ext cx="558166" cy="230832"/>
            </a:xfrm>
            <a:prstGeom prst="rect">
              <a:avLst/>
            </a:prstGeom>
            <a:noFill/>
          </p:spPr>
          <p:txBody>
            <a:bodyPr wrap="none" rtlCol="0">
              <a:spAutoFit/>
            </a:bodyPr>
            <a:lstStyle/>
            <a:p>
              <a:r>
                <a:rPr lang="fi-FI" sz="900" dirty="0" smtClean="0"/>
                <a:t>CD4 WT</a:t>
              </a:r>
              <a:endParaRPr lang="fi-FI" sz="900" dirty="0"/>
            </a:p>
          </p:txBody>
        </p:sp>
        <p:grpSp>
          <p:nvGrpSpPr>
            <p:cNvPr id="36" name="Group 35"/>
            <p:cNvGrpSpPr/>
            <p:nvPr/>
          </p:nvGrpSpPr>
          <p:grpSpPr>
            <a:xfrm>
              <a:off x="262296" y="1239237"/>
              <a:ext cx="3202007" cy="2812141"/>
              <a:chOff x="262296" y="1239237"/>
              <a:chExt cx="3202007" cy="2812141"/>
            </a:xfrm>
          </p:grpSpPr>
          <p:pic>
            <p:nvPicPr>
              <p:cNvPr id="37" name="Picture 36"/>
              <p:cNvPicPr>
                <a:picLocks noChangeAspect="1"/>
              </p:cNvPicPr>
              <p:nvPr/>
            </p:nvPicPr>
            <p:blipFill>
              <a:blip r:embed="rId4"/>
              <a:stretch>
                <a:fillRect/>
              </a:stretch>
            </p:blipFill>
            <p:spPr>
              <a:xfrm>
                <a:off x="453570" y="1516236"/>
                <a:ext cx="2520000" cy="1516934"/>
              </a:xfrm>
              <a:prstGeom prst="rect">
                <a:avLst/>
              </a:prstGeom>
            </p:spPr>
          </p:pic>
          <p:sp>
            <p:nvSpPr>
              <p:cNvPr id="38" name="TextBox 37"/>
              <p:cNvSpPr txBox="1"/>
              <p:nvPr/>
            </p:nvSpPr>
            <p:spPr>
              <a:xfrm>
                <a:off x="762000" y="1239237"/>
                <a:ext cx="1467068" cy="276999"/>
              </a:xfrm>
              <a:prstGeom prst="rect">
                <a:avLst/>
              </a:prstGeom>
              <a:noFill/>
            </p:spPr>
            <p:txBody>
              <a:bodyPr wrap="none" rtlCol="0">
                <a:spAutoFit/>
              </a:bodyPr>
              <a:lstStyle/>
              <a:p>
                <a:r>
                  <a:rPr lang="fi-FI" sz="1200" b="1" dirty="0" err="1"/>
                  <a:t>e</a:t>
                </a:r>
                <a:r>
                  <a:rPr lang="fi-FI" sz="1200" b="1" dirty="0" err="1" smtClean="0"/>
                  <a:t>pidermal</a:t>
                </a:r>
                <a:r>
                  <a:rPr lang="fi-FI" sz="1200" b="1" dirty="0" smtClean="0"/>
                  <a:t> </a:t>
                </a:r>
                <a:r>
                  <a:rPr lang="fi-FI" sz="1200" b="1" dirty="0" err="1" smtClean="0"/>
                  <a:t>thickness</a:t>
                </a:r>
                <a:endParaRPr lang="fi-FI" sz="1200" b="1" dirty="0"/>
              </a:p>
            </p:txBody>
          </p:sp>
          <p:sp>
            <p:nvSpPr>
              <p:cNvPr id="39" name="TextBox 38"/>
              <p:cNvSpPr txBox="1"/>
              <p:nvPr/>
            </p:nvSpPr>
            <p:spPr>
              <a:xfrm rot="18717445">
                <a:off x="561546" y="3090026"/>
                <a:ext cx="721672" cy="246221"/>
              </a:xfrm>
              <a:prstGeom prst="rect">
                <a:avLst/>
              </a:prstGeom>
              <a:noFill/>
            </p:spPr>
            <p:txBody>
              <a:bodyPr wrap="none" rtlCol="0">
                <a:spAutoFit/>
              </a:bodyPr>
              <a:lstStyle/>
              <a:p>
                <a:r>
                  <a:rPr lang="fi-FI" sz="1000" dirty="0" err="1" smtClean="0"/>
                  <a:t>Untreated</a:t>
                </a:r>
                <a:endParaRPr lang="fi-FI" sz="1000" dirty="0"/>
              </a:p>
            </p:txBody>
          </p:sp>
          <p:sp>
            <p:nvSpPr>
              <p:cNvPr id="40" name="TextBox 39"/>
              <p:cNvSpPr txBox="1"/>
              <p:nvPr/>
            </p:nvSpPr>
            <p:spPr>
              <a:xfrm rot="18694054">
                <a:off x="1066077" y="3294921"/>
                <a:ext cx="1266693" cy="246221"/>
              </a:xfrm>
              <a:prstGeom prst="rect">
                <a:avLst/>
              </a:prstGeom>
              <a:noFill/>
            </p:spPr>
            <p:txBody>
              <a:bodyPr wrap="none" rtlCol="0">
                <a:spAutoFit/>
              </a:bodyPr>
              <a:lstStyle/>
              <a:p>
                <a:r>
                  <a:rPr lang="fi-FI" sz="1000" dirty="0" smtClean="0"/>
                  <a:t>17 </a:t>
                </a:r>
                <a:r>
                  <a:rPr lang="fi-FI" sz="1000" dirty="0" err="1" smtClean="0"/>
                  <a:t>weeks</a:t>
                </a:r>
                <a:r>
                  <a:rPr lang="fi-FI" sz="1000" dirty="0" smtClean="0"/>
                  <a:t> </a:t>
                </a:r>
                <a:r>
                  <a:rPr lang="fi-FI" sz="1000" dirty="0" err="1" smtClean="0"/>
                  <a:t>non-tumor</a:t>
                </a:r>
                <a:endParaRPr lang="fi-FI" sz="1000" dirty="0"/>
              </a:p>
            </p:txBody>
          </p:sp>
          <p:sp>
            <p:nvSpPr>
              <p:cNvPr id="41" name="TextBox 40"/>
              <p:cNvSpPr txBox="1"/>
              <p:nvPr/>
            </p:nvSpPr>
            <p:spPr>
              <a:xfrm>
                <a:off x="2757058" y="1848712"/>
                <a:ext cx="707245" cy="230832"/>
              </a:xfrm>
              <a:prstGeom prst="rect">
                <a:avLst/>
              </a:prstGeom>
              <a:noFill/>
            </p:spPr>
            <p:txBody>
              <a:bodyPr wrap="none" rtlCol="0">
                <a:spAutoFit/>
              </a:bodyPr>
              <a:lstStyle/>
              <a:p>
                <a:r>
                  <a:rPr lang="fi-FI" sz="900" dirty="0" smtClean="0"/>
                  <a:t>CD4cre KO</a:t>
                </a:r>
                <a:endParaRPr lang="fi-FI" sz="900" dirty="0"/>
              </a:p>
            </p:txBody>
          </p:sp>
          <p:sp>
            <p:nvSpPr>
              <p:cNvPr id="42" name="TextBox 41"/>
              <p:cNvSpPr txBox="1"/>
              <p:nvPr/>
            </p:nvSpPr>
            <p:spPr>
              <a:xfrm rot="16200000">
                <a:off x="204268" y="2203223"/>
                <a:ext cx="393056" cy="276999"/>
              </a:xfrm>
              <a:prstGeom prst="rect">
                <a:avLst/>
              </a:prstGeom>
              <a:noFill/>
            </p:spPr>
            <p:txBody>
              <a:bodyPr wrap="none" rtlCol="0">
                <a:spAutoFit/>
              </a:bodyPr>
              <a:lstStyle/>
              <a:p>
                <a:r>
                  <a:rPr lang="el-GR" sz="1200" dirty="0" smtClean="0"/>
                  <a:t>μ</a:t>
                </a:r>
                <a:r>
                  <a:rPr lang="fi-FI" sz="1200" dirty="0" smtClean="0"/>
                  <a:t>m</a:t>
                </a:r>
                <a:endParaRPr lang="fi-FI" sz="1200" dirty="0"/>
              </a:p>
            </p:txBody>
          </p:sp>
        </p:grpSp>
      </p:grpSp>
      <p:grpSp>
        <p:nvGrpSpPr>
          <p:cNvPr id="43" name="Group 42"/>
          <p:cNvGrpSpPr/>
          <p:nvPr/>
        </p:nvGrpSpPr>
        <p:grpSpPr>
          <a:xfrm>
            <a:off x="3758020" y="242852"/>
            <a:ext cx="2338002" cy="2815936"/>
            <a:chOff x="3568653" y="1282566"/>
            <a:chExt cx="2338002" cy="2815936"/>
          </a:xfrm>
        </p:grpSpPr>
        <p:pic>
          <p:nvPicPr>
            <p:cNvPr id="44" name="Picture 43"/>
            <p:cNvPicPr>
              <a:picLocks noChangeAspect="1"/>
            </p:cNvPicPr>
            <p:nvPr/>
          </p:nvPicPr>
          <p:blipFill>
            <a:blip r:embed="rId5"/>
            <a:stretch>
              <a:fillRect/>
            </a:stretch>
          </p:blipFill>
          <p:spPr>
            <a:xfrm>
              <a:off x="3742755" y="1606689"/>
              <a:ext cx="2163900" cy="1473605"/>
            </a:xfrm>
            <a:prstGeom prst="rect">
              <a:avLst/>
            </a:prstGeom>
          </p:spPr>
        </p:pic>
        <p:sp>
          <p:nvSpPr>
            <p:cNvPr id="45" name="TextBox 44"/>
            <p:cNvSpPr txBox="1"/>
            <p:nvPr/>
          </p:nvSpPr>
          <p:spPr>
            <a:xfrm rot="18717445">
              <a:off x="3920128" y="3137150"/>
              <a:ext cx="721672" cy="246221"/>
            </a:xfrm>
            <a:prstGeom prst="rect">
              <a:avLst/>
            </a:prstGeom>
            <a:noFill/>
          </p:spPr>
          <p:txBody>
            <a:bodyPr wrap="none" rtlCol="0">
              <a:spAutoFit/>
            </a:bodyPr>
            <a:lstStyle/>
            <a:p>
              <a:r>
                <a:rPr lang="fi-FI" sz="1000" dirty="0" err="1" smtClean="0"/>
                <a:t>Untreated</a:t>
              </a:r>
              <a:endParaRPr lang="fi-FI" sz="1000" dirty="0"/>
            </a:p>
          </p:txBody>
        </p:sp>
        <p:sp>
          <p:nvSpPr>
            <p:cNvPr id="46" name="TextBox 45"/>
            <p:cNvSpPr txBox="1"/>
            <p:nvPr/>
          </p:nvSpPr>
          <p:spPr>
            <a:xfrm rot="18694054">
              <a:off x="4412405" y="3342045"/>
              <a:ext cx="1266693" cy="246221"/>
            </a:xfrm>
            <a:prstGeom prst="rect">
              <a:avLst/>
            </a:prstGeom>
            <a:noFill/>
          </p:spPr>
          <p:txBody>
            <a:bodyPr wrap="none" rtlCol="0">
              <a:spAutoFit/>
            </a:bodyPr>
            <a:lstStyle/>
            <a:p>
              <a:r>
                <a:rPr lang="fi-FI" sz="1000" dirty="0" smtClean="0"/>
                <a:t>17 </a:t>
              </a:r>
              <a:r>
                <a:rPr lang="fi-FI" sz="1000" dirty="0" err="1" smtClean="0"/>
                <a:t>weeks</a:t>
              </a:r>
              <a:r>
                <a:rPr lang="fi-FI" sz="1000" dirty="0" smtClean="0"/>
                <a:t> </a:t>
              </a:r>
              <a:r>
                <a:rPr lang="fi-FI" sz="1000" dirty="0" err="1" smtClean="0"/>
                <a:t>non-tumor</a:t>
              </a:r>
              <a:endParaRPr lang="fi-FI" sz="1000" dirty="0"/>
            </a:p>
          </p:txBody>
        </p:sp>
        <p:sp>
          <p:nvSpPr>
            <p:cNvPr id="47" name="TextBox 46"/>
            <p:cNvSpPr txBox="1"/>
            <p:nvPr/>
          </p:nvSpPr>
          <p:spPr>
            <a:xfrm rot="16200000">
              <a:off x="3510625" y="2157868"/>
              <a:ext cx="393056" cy="276999"/>
            </a:xfrm>
            <a:prstGeom prst="rect">
              <a:avLst/>
            </a:prstGeom>
            <a:noFill/>
          </p:spPr>
          <p:txBody>
            <a:bodyPr wrap="none" rtlCol="0">
              <a:spAutoFit/>
            </a:bodyPr>
            <a:lstStyle/>
            <a:p>
              <a:r>
                <a:rPr lang="el-GR" sz="1200" dirty="0" smtClean="0"/>
                <a:t>μ</a:t>
              </a:r>
              <a:r>
                <a:rPr lang="fi-FI" sz="1200" dirty="0" smtClean="0"/>
                <a:t>m</a:t>
              </a:r>
              <a:endParaRPr lang="fi-FI" sz="1200" dirty="0"/>
            </a:p>
          </p:txBody>
        </p:sp>
        <p:sp>
          <p:nvSpPr>
            <p:cNvPr id="48" name="TextBox 47"/>
            <p:cNvSpPr txBox="1"/>
            <p:nvPr/>
          </p:nvSpPr>
          <p:spPr>
            <a:xfrm>
              <a:off x="4326969" y="1282566"/>
              <a:ext cx="1268296" cy="276999"/>
            </a:xfrm>
            <a:prstGeom prst="rect">
              <a:avLst/>
            </a:prstGeom>
            <a:noFill/>
          </p:spPr>
          <p:txBody>
            <a:bodyPr wrap="none" rtlCol="0">
              <a:spAutoFit/>
            </a:bodyPr>
            <a:lstStyle/>
            <a:p>
              <a:r>
                <a:rPr lang="fi-FI" sz="1200" b="1" dirty="0" err="1" smtClean="0"/>
                <a:t>dermal</a:t>
              </a:r>
              <a:r>
                <a:rPr lang="fi-FI" sz="1200" b="1" dirty="0" smtClean="0"/>
                <a:t> </a:t>
              </a:r>
              <a:r>
                <a:rPr lang="fi-FI" sz="1200" b="1" dirty="0" err="1" smtClean="0"/>
                <a:t>thickness</a:t>
              </a:r>
              <a:endParaRPr lang="fi-FI" sz="1200" b="1" dirty="0"/>
            </a:p>
          </p:txBody>
        </p:sp>
      </p:grpSp>
      <p:grpSp>
        <p:nvGrpSpPr>
          <p:cNvPr id="49" name="Group 48"/>
          <p:cNvGrpSpPr/>
          <p:nvPr/>
        </p:nvGrpSpPr>
        <p:grpSpPr>
          <a:xfrm>
            <a:off x="662909" y="2838187"/>
            <a:ext cx="3120300" cy="2746490"/>
            <a:chOff x="240866" y="4107698"/>
            <a:chExt cx="3120300" cy="2746490"/>
          </a:xfrm>
        </p:grpSpPr>
        <p:pic>
          <p:nvPicPr>
            <p:cNvPr id="50" name="Picture 49"/>
            <p:cNvPicPr>
              <a:picLocks noChangeAspect="1"/>
            </p:cNvPicPr>
            <p:nvPr/>
          </p:nvPicPr>
          <p:blipFill>
            <a:blip r:embed="rId6"/>
            <a:stretch>
              <a:fillRect/>
            </a:stretch>
          </p:blipFill>
          <p:spPr>
            <a:xfrm>
              <a:off x="453570" y="4306212"/>
              <a:ext cx="2421239" cy="1516497"/>
            </a:xfrm>
            <a:prstGeom prst="rect">
              <a:avLst/>
            </a:prstGeom>
          </p:spPr>
        </p:pic>
        <p:sp>
          <p:nvSpPr>
            <p:cNvPr id="51" name="TextBox 50"/>
            <p:cNvSpPr txBox="1"/>
            <p:nvPr/>
          </p:nvSpPr>
          <p:spPr>
            <a:xfrm>
              <a:off x="2653921" y="4443025"/>
              <a:ext cx="558166" cy="230832"/>
            </a:xfrm>
            <a:prstGeom prst="rect">
              <a:avLst/>
            </a:prstGeom>
            <a:noFill/>
          </p:spPr>
          <p:txBody>
            <a:bodyPr wrap="none" rtlCol="0">
              <a:spAutoFit/>
            </a:bodyPr>
            <a:lstStyle/>
            <a:p>
              <a:r>
                <a:rPr lang="fi-FI" sz="900" dirty="0" smtClean="0"/>
                <a:t>CD4 WT</a:t>
              </a:r>
              <a:endParaRPr lang="fi-FI" sz="900" dirty="0"/>
            </a:p>
          </p:txBody>
        </p:sp>
        <p:sp>
          <p:nvSpPr>
            <p:cNvPr id="52" name="TextBox 51"/>
            <p:cNvSpPr txBox="1"/>
            <p:nvPr/>
          </p:nvSpPr>
          <p:spPr>
            <a:xfrm>
              <a:off x="2653921" y="4591912"/>
              <a:ext cx="707245" cy="230832"/>
            </a:xfrm>
            <a:prstGeom prst="rect">
              <a:avLst/>
            </a:prstGeom>
            <a:noFill/>
          </p:spPr>
          <p:txBody>
            <a:bodyPr wrap="none" rtlCol="0">
              <a:spAutoFit/>
            </a:bodyPr>
            <a:lstStyle/>
            <a:p>
              <a:r>
                <a:rPr lang="fi-FI" sz="900" dirty="0" smtClean="0"/>
                <a:t>CD4cre KO</a:t>
              </a:r>
              <a:endParaRPr lang="fi-FI" sz="900" dirty="0"/>
            </a:p>
          </p:txBody>
        </p:sp>
        <p:sp>
          <p:nvSpPr>
            <p:cNvPr id="53" name="TextBox 52"/>
            <p:cNvSpPr txBox="1"/>
            <p:nvPr/>
          </p:nvSpPr>
          <p:spPr>
            <a:xfrm rot="18717445">
              <a:off x="425531" y="5892836"/>
              <a:ext cx="721672" cy="246221"/>
            </a:xfrm>
            <a:prstGeom prst="rect">
              <a:avLst/>
            </a:prstGeom>
            <a:noFill/>
          </p:spPr>
          <p:txBody>
            <a:bodyPr wrap="none" rtlCol="0">
              <a:spAutoFit/>
            </a:bodyPr>
            <a:lstStyle/>
            <a:p>
              <a:r>
                <a:rPr lang="fi-FI" sz="1000" dirty="0" err="1" smtClean="0"/>
                <a:t>Untreated</a:t>
              </a:r>
              <a:endParaRPr lang="fi-FI" sz="1000" dirty="0"/>
            </a:p>
          </p:txBody>
        </p:sp>
        <p:sp>
          <p:nvSpPr>
            <p:cNvPr id="54" name="TextBox 53"/>
            <p:cNvSpPr txBox="1"/>
            <p:nvPr/>
          </p:nvSpPr>
          <p:spPr>
            <a:xfrm rot="18694054">
              <a:off x="606212" y="6097731"/>
              <a:ext cx="1266693" cy="246221"/>
            </a:xfrm>
            <a:prstGeom prst="rect">
              <a:avLst/>
            </a:prstGeom>
            <a:noFill/>
          </p:spPr>
          <p:txBody>
            <a:bodyPr wrap="none" rtlCol="0">
              <a:spAutoFit/>
            </a:bodyPr>
            <a:lstStyle/>
            <a:p>
              <a:r>
                <a:rPr lang="fi-FI" sz="1000" dirty="0" smtClean="0"/>
                <a:t>17 </a:t>
              </a:r>
              <a:r>
                <a:rPr lang="fi-FI" sz="1000" dirty="0" err="1" smtClean="0"/>
                <a:t>weeks</a:t>
              </a:r>
              <a:r>
                <a:rPr lang="fi-FI" sz="1000" dirty="0" smtClean="0"/>
                <a:t> </a:t>
              </a:r>
              <a:r>
                <a:rPr lang="fi-FI" sz="1000" dirty="0" err="1" smtClean="0"/>
                <a:t>non-tumor</a:t>
              </a:r>
              <a:endParaRPr lang="fi-FI" sz="1000" dirty="0"/>
            </a:p>
          </p:txBody>
        </p:sp>
        <p:sp>
          <p:nvSpPr>
            <p:cNvPr id="55" name="TextBox 54"/>
            <p:cNvSpPr txBox="1"/>
            <p:nvPr/>
          </p:nvSpPr>
          <p:spPr>
            <a:xfrm rot="18720000">
              <a:off x="1418657" y="6003638"/>
              <a:ext cx="1020171" cy="246221"/>
            </a:xfrm>
            <a:prstGeom prst="rect">
              <a:avLst/>
            </a:prstGeom>
            <a:noFill/>
          </p:spPr>
          <p:txBody>
            <a:bodyPr wrap="square" rtlCol="0">
              <a:spAutoFit/>
            </a:bodyPr>
            <a:lstStyle/>
            <a:p>
              <a:r>
                <a:rPr lang="fi-FI" sz="1000" dirty="0" smtClean="0"/>
                <a:t>17 </a:t>
              </a:r>
              <a:r>
                <a:rPr lang="fi-FI" sz="1000" dirty="0" err="1" smtClean="0"/>
                <a:t>weeks</a:t>
              </a:r>
              <a:r>
                <a:rPr lang="fi-FI" sz="1000" dirty="0" smtClean="0"/>
                <a:t> </a:t>
              </a:r>
              <a:r>
                <a:rPr lang="fi-FI" sz="1000" dirty="0" err="1" smtClean="0"/>
                <a:t>tumor</a:t>
              </a:r>
              <a:endParaRPr lang="fi-FI" sz="1000" dirty="0"/>
            </a:p>
          </p:txBody>
        </p:sp>
        <p:sp>
          <p:nvSpPr>
            <p:cNvPr id="56" name="TextBox 55"/>
            <p:cNvSpPr txBox="1"/>
            <p:nvPr/>
          </p:nvSpPr>
          <p:spPr>
            <a:xfrm>
              <a:off x="1010959" y="4107698"/>
              <a:ext cx="1152880" cy="276999"/>
            </a:xfrm>
            <a:prstGeom prst="rect">
              <a:avLst/>
            </a:prstGeom>
            <a:noFill/>
          </p:spPr>
          <p:txBody>
            <a:bodyPr wrap="none" rtlCol="0">
              <a:spAutoFit/>
            </a:bodyPr>
            <a:lstStyle/>
            <a:p>
              <a:r>
                <a:rPr lang="fi-FI" sz="1200" b="1" dirty="0" err="1"/>
                <a:t>e</a:t>
              </a:r>
              <a:r>
                <a:rPr lang="fi-FI" sz="1200" b="1" dirty="0" err="1" smtClean="0"/>
                <a:t>pidermal</a:t>
              </a:r>
              <a:r>
                <a:rPr lang="fi-FI" sz="1200" b="1" dirty="0" smtClean="0"/>
                <a:t> Ki67</a:t>
              </a:r>
              <a:endParaRPr lang="fi-FI" sz="1200" b="1" dirty="0"/>
            </a:p>
          </p:txBody>
        </p:sp>
        <p:sp>
          <p:nvSpPr>
            <p:cNvPr id="57" name="TextBox 56"/>
            <p:cNvSpPr txBox="1"/>
            <p:nvPr/>
          </p:nvSpPr>
          <p:spPr>
            <a:xfrm rot="16200000">
              <a:off x="-167355" y="5029303"/>
              <a:ext cx="1093441" cy="276999"/>
            </a:xfrm>
            <a:prstGeom prst="rect">
              <a:avLst/>
            </a:prstGeom>
            <a:noFill/>
          </p:spPr>
          <p:txBody>
            <a:bodyPr wrap="none" rtlCol="0">
              <a:spAutoFit/>
            </a:bodyPr>
            <a:lstStyle/>
            <a:p>
              <a:r>
                <a:rPr lang="fi-FI" sz="1200" dirty="0" smtClean="0"/>
                <a:t>% of </a:t>
              </a:r>
              <a:r>
                <a:rPr lang="fi-FI" sz="1200" dirty="0" err="1" smtClean="0"/>
                <a:t>total</a:t>
              </a:r>
              <a:r>
                <a:rPr lang="fi-FI" sz="1200" dirty="0" smtClean="0"/>
                <a:t> </a:t>
              </a:r>
              <a:r>
                <a:rPr lang="fi-FI" sz="1200" dirty="0" err="1" smtClean="0"/>
                <a:t>cells</a:t>
              </a:r>
              <a:endParaRPr lang="fi-FI" sz="1200" dirty="0"/>
            </a:p>
          </p:txBody>
        </p:sp>
      </p:grpSp>
      <p:grpSp>
        <p:nvGrpSpPr>
          <p:cNvPr id="58" name="Group 57"/>
          <p:cNvGrpSpPr/>
          <p:nvPr/>
        </p:nvGrpSpPr>
        <p:grpSpPr>
          <a:xfrm>
            <a:off x="3743268" y="2882273"/>
            <a:ext cx="2352754" cy="2728091"/>
            <a:chOff x="3556399" y="4086947"/>
            <a:chExt cx="2352754" cy="2728091"/>
          </a:xfrm>
        </p:grpSpPr>
        <p:sp>
          <p:nvSpPr>
            <p:cNvPr id="59" name="TextBox 58"/>
            <p:cNvSpPr txBox="1"/>
            <p:nvPr/>
          </p:nvSpPr>
          <p:spPr>
            <a:xfrm rot="16200000">
              <a:off x="3148178" y="5015149"/>
              <a:ext cx="1093441" cy="276999"/>
            </a:xfrm>
            <a:prstGeom prst="rect">
              <a:avLst/>
            </a:prstGeom>
            <a:noFill/>
          </p:spPr>
          <p:txBody>
            <a:bodyPr wrap="none" rtlCol="0">
              <a:spAutoFit/>
            </a:bodyPr>
            <a:lstStyle/>
            <a:p>
              <a:r>
                <a:rPr lang="fi-FI" sz="1200" dirty="0" smtClean="0"/>
                <a:t>% of </a:t>
              </a:r>
              <a:r>
                <a:rPr lang="fi-FI" sz="1200" dirty="0" err="1" smtClean="0"/>
                <a:t>total</a:t>
              </a:r>
              <a:r>
                <a:rPr lang="fi-FI" sz="1200" dirty="0" smtClean="0"/>
                <a:t> </a:t>
              </a:r>
              <a:r>
                <a:rPr lang="fi-FI" sz="1200" dirty="0" err="1" smtClean="0"/>
                <a:t>cells</a:t>
              </a:r>
              <a:endParaRPr lang="fi-FI" sz="1200" dirty="0"/>
            </a:p>
          </p:txBody>
        </p:sp>
        <p:pic>
          <p:nvPicPr>
            <p:cNvPr id="60" name="Picture 59"/>
            <p:cNvPicPr>
              <a:picLocks noChangeAspect="1"/>
            </p:cNvPicPr>
            <p:nvPr/>
          </p:nvPicPr>
          <p:blipFill>
            <a:blip r:embed="rId7"/>
            <a:stretch>
              <a:fillRect/>
            </a:stretch>
          </p:blipFill>
          <p:spPr>
            <a:xfrm>
              <a:off x="3720745" y="4306212"/>
              <a:ext cx="2188408" cy="1473605"/>
            </a:xfrm>
            <a:prstGeom prst="rect">
              <a:avLst/>
            </a:prstGeom>
          </p:spPr>
        </p:pic>
        <p:sp>
          <p:nvSpPr>
            <p:cNvPr id="61" name="TextBox 60"/>
            <p:cNvSpPr txBox="1"/>
            <p:nvPr/>
          </p:nvSpPr>
          <p:spPr>
            <a:xfrm rot="18717445">
              <a:off x="3800526" y="5853686"/>
              <a:ext cx="721672" cy="246221"/>
            </a:xfrm>
            <a:prstGeom prst="rect">
              <a:avLst/>
            </a:prstGeom>
            <a:noFill/>
          </p:spPr>
          <p:txBody>
            <a:bodyPr wrap="none" rtlCol="0">
              <a:spAutoFit/>
            </a:bodyPr>
            <a:lstStyle/>
            <a:p>
              <a:r>
                <a:rPr lang="fi-FI" sz="1000" dirty="0" err="1" smtClean="0"/>
                <a:t>Untreated</a:t>
              </a:r>
              <a:endParaRPr lang="fi-FI" sz="1000" dirty="0"/>
            </a:p>
          </p:txBody>
        </p:sp>
        <p:sp>
          <p:nvSpPr>
            <p:cNvPr id="62" name="TextBox 61"/>
            <p:cNvSpPr txBox="1"/>
            <p:nvPr/>
          </p:nvSpPr>
          <p:spPr>
            <a:xfrm rot="18694054">
              <a:off x="3981207" y="6058581"/>
              <a:ext cx="1266693" cy="246221"/>
            </a:xfrm>
            <a:prstGeom prst="rect">
              <a:avLst/>
            </a:prstGeom>
            <a:noFill/>
          </p:spPr>
          <p:txBody>
            <a:bodyPr wrap="none" rtlCol="0">
              <a:spAutoFit/>
            </a:bodyPr>
            <a:lstStyle/>
            <a:p>
              <a:r>
                <a:rPr lang="fi-FI" sz="1000" dirty="0" smtClean="0"/>
                <a:t>17 </a:t>
              </a:r>
              <a:r>
                <a:rPr lang="fi-FI" sz="1000" dirty="0" err="1" smtClean="0"/>
                <a:t>weeks</a:t>
              </a:r>
              <a:r>
                <a:rPr lang="fi-FI" sz="1000" dirty="0" smtClean="0"/>
                <a:t> </a:t>
              </a:r>
              <a:r>
                <a:rPr lang="fi-FI" sz="1000" dirty="0" err="1" smtClean="0"/>
                <a:t>non-tumor</a:t>
              </a:r>
              <a:endParaRPr lang="fi-FI" sz="1000" dirty="0"/>
            </a:p>
          </p:txBody>
        </p:sp>
        <p:sp>
          <p:nvSpPr>
            <p:cNvPr id="63" name="TextBox 62"/>
            <p:cNvSpPr txBox="1"/>
            <p:nvPr/>
          </p:nvSpPr>
          <p:spPr>
            <a:xfrm rot="18720000">
              <a:off x="4793652" y="5964488"/>
              <a:ext cx="1020171" cy="246221"/>
            </a:xfrm>
            <a:prstGeom prst="rect">
              <a:avLst/>
            </a:prstGeom>
            <a:noFill/>
          </p:spPr>
          <p:txBody>
            <a:bodyPr wrap="square" rtlCol="0">
              <a:spAutoFit/>
            </a:bodyPr>
            <a:lstStyle/>
            <a:p>
              <a:r>
                <a:rPr lang="fi-FI" sz="1000" dirty="0" smtClean="0"/>
                <a:t>17 </a:t>
              </a:r>
              <a:r>
                <a:rPr lang="fi-FI" sz="1000" dirty="0" err="1" smtClean="0"/>
                <a:t>weeks</a:t>
              </a:r>
              <a:r>
                <a:rPr lang="fi-FI" sz="1000" dirty="0" smtClean="0"/>
                <a:t> </a:t>
              </a:r>
              <a:r>
                <a:rPr lang="fi-FI" sz="1000" dirty="0" err="1" smtClean="0"/>
                <a:t>tumor</a:t>
              </a:r>
              <a:endParaRPr lang="fi-FI" sz="1000" dirty="0"/>
            </a:p>
          </p:txBody>
        </p:sp>
        <p:sp>
          <p:nvSpPr>
            <p:cNvPr id="64" name="TextBox 63"/>
            <p:cNvSpPr txBox="1"/>
            <p:nvPr/>
          </p:nvSpPr>
          <p:spPr>
            <a:xfrm>
              <a:off x="4420916" y="4086947"/>
              <a:ext cx="954107" cy="276999"/>
            </a:xfrm>
            <a:prstGeom prst="rect">
              <a:avLst/>
            </a:prstGeom>
            <a:noFill/>
          </p:spPr>
          <p:txBody>
            <a:bodyPr wrap="none" rtlCol="0">
              <a:spAutoFit/>
            </a:bodyPr>
            <a:lstStyle/>
            <a:p>
              <a:r>
                <a:rPr lang="fi-FI" sz="1200" b="1" dirty="0" err="1" smtClean="0"/>
                <a:t>dermal</a:t>
              </a:r>
              <a:r>
                <a:rPr lang="fi-FI" sz="1200" b="1" dirty="0" smtClean="0"/>
                <a:t> Ki67</a:t>
              </a:r>
              <a:endParaRPr lang="fi-FI" sz="1200" b="1" dirty="0"/>
            </a:p>
          </p:txBody>
        </p:sp>
      </p:grpSp>
      <p:sp>
        <p:nvSpPr>
          <p:cNvPr id="65" name="TextBox 64"/>
          <p:cNvSpPr txBox="1"/>
          <p:nvPr/>
        </p:nvSpPr>
        <p:spPr>
          <a:xfrm>
            <a:off x="952043" y="9468707"/>
            <a:ext cx="2728285" cy="276999"/>
          </a:xfrm>
          <a:prstGeom prst="rect">
            <a:avLst/>
          </a:prstGeom>
          <a:noFill/>
        </p:spPr>
        <p:txBody>
          <a:bodyPr wrap="square" rtlCol="0">
            <a:spAutoFit/>
          </a:bodyPr>
          <a:lstStyle/>
          <a:p>
            <a:r>
              <a:rPr lang="en-US" sz="1200" b="1" dirty="0"/>
              <a:t>Supplementary Figure </a:t>
            </a:r>
            <a:r>
              <a:rPr lang="en-US" sz="1200" b="1" dirty="0" smtClean="0"/>
              <a:t>S3.</a:t>
            </a:r>
            <a:endParaRPr lang="fi-FI" sz="1200" dirty="0"/>
          </a:p>
        </p:txBody>
      </p:sp>
    </p:spTree>
    <p:extLst>
      <p:ext uri="{BB962C8B-B14F-4D97-AF65-F5344CB8AC3E}">
        <p14:creationId xmlns:p14="http://schemas.microsoft.com/office/powerpoint/2010/main" val="350297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9657" y="232229"/>
            <a:ext cx="6458857" cy="2677656"/>
          </a:xfrm>
          <a:prstGeom prst="rect">
            <a:avLst/>
          </a:prstGeom>
          <a:noFill/>
        </p:spPr>
        <p:txBody>
          <a:bodyPr wrap="square" rtlCol="0">
            <a:spAutoFit/>
          </a:bodyPr>
          <a:lstStyle/>
          <a:p>
            <a:pPr algn="just" fontAlgn="base"/>
            <a:r>
              <a:rPr lang="en-US" sz="1200" b="1" dirty="0"/>
              <a:t>Supplementary Figure S3. Thicknesses of epidermis and dermis and skin cell proliferation. </a:t>
            </a:r>
            <a:r>
              <a:rPr lang="en-US" sz="1200" dirty="0"/>
              <a:t>CD4 WT and FURIN CD4cre KO mice were subjected to DMBA/TPA-induced skin carcinogenesis as described in methods. Skin samples were collected, fixed and processed for IHC staining of proliferating nuclei. Quantitative digital pathology analyses of scanned slides were performed. Statistical analyses were performed with </a:t>
            </a:r>
            <a:r>
              <a:rPr lang="en-US" sz="1200" dirty="0" err="1"/>
              <a:t>GraphPad</a:t>
            </a:r>
            <a:r>
              <a:rPr lang="en-US" sz="1200" dirty="0"/>
              <a:t> Prism 6 software. Results are shown as mean ± 95% confidence intervals. The data were analyzed by standard unpaired two-tailed Student’s t-tests. (</a:t>
            </a:r>
            <a:r>
              <a:rPr lang="en-US" sz="1200" b="1" dirty="0"/>
              <a:t>A</a:t>
            </a:r>
            <a:r>
              <a:rPr lang="en-US" sz="1200" dirty="0"/>
              <a:t>) Measurements of epidermal thickness of non-tumor regions of skin from paraffin sections in triplicates from CD4 WT and T-cell-specific FURIN KO mice (CD4cre KO). (</a:t>
            </a:r>
            <a:r>
              <a:rPr lang="en-US" sz="1200" b="1" dirty="0"/>
              <a:t>B</a:t>
            </a:r>
            <a:r>
              <a:rPr lang="en-US" sz="1200" dirty="0"/>
              <a:t>) Measurements of dermal thickness were taken from CD4 WT and CD4cre KO mice. The results are expressed as mean ± 95 % confidence intervals.</a:t>
            </a:r>
            <a:r>
              <a:rPr lang="en-US" sz="1200" b="1" dirty="0"/>
              <a:t> </a:t>
            </a:r>
            <a:r>
              <a:rPr lang="en-US" sz="1200" dirty="0"/>
              <a:t>Proliferating nuclei were stained by IHC with rat anti-Ki67 antibody, and the % of proliferating nuclei determined (</a:t>
            </a:r>
            <a:r>
              <a:rPr lang="en-US" sz="1200" b="1" dirty="0"/>
              <a:t>C</a:t>
            </a:r>
            <a:r>
              <a:rPr lang="en-US" sz="1200" dirty="0"/>
              <a:t>) in epidermis and (</a:t>
            </a:r>
            <a:r>
              <a:rPr lang="en-US" sz="1200" b="1" dirty="0"/>
              <a:t>D</a:t>
            </a:r>
            <a:r>
              <a:rPr lang="en-US" sz="1200" dirty="0"/>
              <a:t>) in dermis. (</a:t>
            </a:r>
            <a:r>
              <a:rPr lang="en-US" sz="1200" b="1" dirty="0"/>
              <a:t>E</a:t>
            </a:r>
            <a:r>
              <a:rPr lang="en-US" sz="1200" dirty="0"/>
              <a:t>) Representative Ki67 staining for proliferating cells in untreated and DMBA/TPA-treated skin is shown for the CD4 WT and FURIN CD4cre KO animals. Black bar in images represents 300 µm. The information of animal numbers and analyzed tissue regions is shown in Supplementary Table 1. (P&lt;0.0001, ****; P&lt;0.001, ***; P&lt;0.01, **)</a:t>
            </a:r>
            <a:endParaRPr lang="fi-FI" sz="1200" dirty="0"/>
          </a:p>
        </p:txBody>
      </p:sp>
    </p:spTree>
    <p:extLst>
      <p:ext uri="{BB962C8B-B14F-4D97-AF65-F5344CB8AC3E}">
        <p14:creationId xmlns:p14="http://schemas.microsoft.com/office/powerpoint/2010/main" val="3169239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800" y="369854"/>
            <a:ext cx="309700" cy="338554"/>
          </a:xfrm>
          <a:prstGeom prst="rect">
            <a:avLst/>
          </a:prstGeom>
          <a:noFill/>
        </p:spPr>
        <p:txBody>
          <a:bodyPr wrap="none" rtlCol="0">
            <a:spAutoFit/>
          </a:bodyPr>
          <a:lstStyle/>
          <a:p>
            <a:r>
              <a:rPr lang="fi-FI" sz="1600" b="1" dirty="0" smtClean="0"/>
              <a:t>A</a:t>
            </a:r>
            <a:endParaRPr lang="fi-FI" sz="1600" b="1" dirty="0"/>
          </a:p>
        </p:txBody>
      </p:sp>
      <p:sp>
        <p:nvSpPr>
          <p:cNvPr id="6" name="TextBox 5"/>
          <p:cNvSpPr txBox="1"/>
          <p:nvPr/>
        </p:nvSpPr>
        <p:spPr>
          <a:xfrm>
            <a:off x="544558" y="3024652"/>
            <a:ext cx="300082" cy="338554"/>
          </a:xfrm>
          <a:prstGeom prst="rect">
            <a:avLst/>
          </a:prstGeom>
          <a:noFill/>
        </p:spPr>
        <p:txBody>
          <a:bodyPr wrap="none" rtlCol="0">
            <a:spAutoFit/>
          </a:bodyPr>
          <a:lstStyle/>
          <a:p>
            <a:r>
              <a:rPr lang="fi-FI" sz="1600" b="1" dirty="0" smtClean="0"/>
              <a:t>B</a:t>
            </a:r>
            <a:endParaRPr lang="fi-FI" sz="1600" b="1" dirty="0"/>
          </a:p>
        </p:txBody>
      </p:sp>
      <p:sp>
        <p:nvSpPr>
          <p:cNvPr id="7" name="TextBox 6"/>
          <p:cNvSpPr txBox="1"/>
          <p:nvPr/>
        </p:nvSpPr>
        <p:spPr>
          <a:xfrm>
            <a:off x="1999466" y="3067346"/>
            <a:ext cx="820930" cy="276999"/>
          </a:xfrm>
          <a:prstGeom prst="rect">
            <a:avLst/>
          </a:prstGeom>
          <a:noFill/>
        </p:spPr>
        <p:txBody>
          <a:bodyPr wrap="none" rtlCol="0">
            <a:spAutoFit/>
          </a:bodyPr>
          <a:lstStyle/>
          <a:p>
            <a:r>
              <a:rPr lang="fi-FI" sz="1200" dirty="0" err="1" smtClean="0"/>
              <a:t>Untreated</a:t>
            </a:r>
            <a:endParaRPr lang="fi-FI" sz="1200" dirty="0"/>
          </a:p>
        </p:txBody>
      </p:sp>
      <p:sp>
        <p:nvSpPr>
          <p:cNvPr id="8" name="TextBox 7"/>
          <p:cNvSpPr txBox="1"/>
          <p:nvPr/>
        </p:nvSpPr>
        <p:spPr>
          <a:xfrm>
            <a:off x="4274600" y="3088851"/>
            <a:ext cx="1195007" cy="276999"/>
          </a:xfrm>
          <a:prstGeom prst="rect">
            <a:avLst/>
          </a:prstGeom>
          <a:noFill/>
        </p:spPr>
        <p:txBody>
          <a:bodyPr wrap="none" rtlCol="0">
            <a:spAutoFit/>
          </a:bodyPr>
          <a:lstStyle/>
          <a:p>
            <a:r>
              <a:rPr lang="fi-FI" sz="1200" dirty="0" smtClean="0"/>
              <a:t>17 </a:t>
            </a:r>
            <a:r>
              <a:rPr lang="fi-FI" sz="1200" dirty="0" err="1" smtClean="0"/>
              <a:t>weeks</a:t>
            </a:r>
            <a:r>
              <a:rPr lang="fi-FI" sz="1200" dirty="0" smtClean="0"/>
              <a:t> </a:t>
            </a:r>
            <a:r>
              <a:rPr lang="fi-FI" sz="1200" dirty="0" err="1" smtClean="0"/>
              <a:t>tumor</a:t>
            </a:r>
            <a:endParaRPr lang="fi-FI" sz="1200" dirty="0"/>
          </a:p>
        </p:txBody>
      </p:sp>
      <p:sp>
        <p:nvSpPr>
          <p:cNvPr id="9" name="TextBox 8"/>
          <p:cNvSpPr txBox="1"/>
          <p:nvPr/>
        </p:nvSpPr>
        <p:spPr>
          <a:xfrm>
            <a:off x="614064" y="4133513"/>
            <a:ext cx="461152" cy="461665"/>
          </a:xfrm>
          <a:prstGeom prst="rect">
            <a:avLst/>
          </a:prstGeom>
          <a:noFill/>
        </p:spPr>
        <p:txBody>
          <a:bodyPr wrap="none" rtlCol="0">
            <a:spAutoFit/>
          </a:bodyPr>
          <a:lstStyle/>
          <a:p>
            <a:r>
              <a:rPr lang="fi-FI" sz="1200" dirty="0" smtClean="0"/>
              <a:t>CD4</a:t>
            </a:r>
          </a:p>
          <a:p>
            <a:pPr algn="ctr"/>
            <a:r>
              <a:rPr lang="fi-FI" sz="1200" dirty="0" smtClean="0"/>
              <a:t>WT</a:t>
            </a:r>
            <a:endParaRPr lang="fi-FI" sz="1200" dirty="0"/>
          </a:p>
        </p:txBody>
      </p:sp>
      <p:sp>
        <p:nvSpPr>
          <p:cNvPr id="10" name="TextBox 9"/>
          <p:cNvSpPr txBox="1"/>
          <p:nvPr/>
        </p:nvSpPr>
        <p:spPr>
          <a:xfrm>
            <a:off x="528111" y="5728541"/>
            <a:ext cx="633058" cy="461665"/>
          </a:xfrm>
          <a:prstGeom prst="rect">
            <a:avLst/>
          </a:prstGeom>
          <a:noFill/>
        </p:spPr>
        <p:txBody>
          <a:bodyPr wrap="none" rtlCol="0">
            <a:spAutoFit/>
          </a:bodyPr>
          <a:lstStyle/>
          <a:p>
            <a:pPr algn="ctr"/>
            <a:r>
              <a:rPr lang="fi-FI" sz="1200" dirty="0" smtClean="0"/>
              <a:t>CD4cre</a:t>
            </a:r>
          </a:p>
          <a:p>
            <a:pPr algn="ctr"/>
            <a:r>
              <a:rPr lang="fi-FI" sz="1200" dirty="0" smtClean="0"/>
              <a:t>KO</a:t>
            </a:r>
            <a:endParaRPr lang="fi-FI" sz="1200"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16" y="3325106"/>
            <a:ext cx="5187696" cy="3496056"/>
          </a:xfrm>
          <a:prstGeom prst="rect">
            <a:avLst/>
          </a:prstGeom>
        </p:spPr>
      </p:pic>
      <p:grpSp>
        <p:nvGrpSpPr>
          <p:cNvPr id="12" name="Group 11"/>
          <p:cNvGrpSpPr/>
          <p:nvPr/>
        </p:nvGrpSpPr>
        <p:grpSpPr>
          <a:xfrm>
            <a:off x="798216" y="214652"/>
            <a:ext cx="3356319" cy="2941876"/>
            <a:chOff x="482388" y="1149308"/>
            <a:chExt cx="3356319" cy="2941876"/>
          </a:xfrm>
        </p:grpSpPr>
        <p:pic>
          <p:nvPicPr>
            <p:cNvPr id="13" name="Picture 12"/>
            <p:cNvPicPr>
              <a:picLocks noChangeAspect="1"/>
            </p:cNvPicPr>
            <p:nvPr/>
          </p:nvPicPr>
          <p:blipFill>
            <a:blip r:embed="rId3"/>
            <a:stretch>
              <a:fillRect/>
            </a:stretch>
          </p:blipFill>
          <p:spPr>
            <a:xfrm>
              <a:off x="730812" y="1531798"/>
              <a:ext cx="2611180" cy="1479733"/>
            </a:xfrm>
            <a:prstGeom prst="rect">
              <a:avLst/>
            </a:prstGeom>
          </p:spPr>
        </p:pic>
        <p:sp>
          <p:nvSpPr>
            <p:cNvPr id="14" name="TextBox 13"/>
            <p:cNvSpPr txBox="1"/>
            <p:nvPr/>
          </p:nvSpPr>
          <p:spPr>
            <a:xfrm>
              <a:off x="1302868" y="1149308"/>
              <a:ext cx="1292341" cy="276999"/>
            </a:xfrm>
            <a:prstGeom prst="rect">
              <a:avLst/>
            </a:prstGeom>
            <a:noFill/>
          </p:spPr>
          <p:txBody>
            <a:bodyPr wrap="none" rtlCol="0">
              <a:spAutoFit/>
            </a:bodyPr>
            <a:lstStyle/>
            <a:p>
              <a:r>
                <a:rPr lang="fi-FI" sz="1200" b="1" dirty="0" err="1"/>
                <a:t>e</a:t>
              </a:r>
              <a:r>
                <a:rPr lang="fi-FI" sz="1200" b="1" dirty="0" err="1" smtClean="0"/>
                <a:t>pidermal</a:t>
              </a:r>
              <a:r>
                <a:rPr lang="fi-FI" sz="1200" b="1" dirty="0" smtClean="0"/>
                <a:t> TUNEL</a:t>
              </a:r>
              <a:endParaRPr lang="fi-FI" sz="1200" b="1" dirty="0"/>
            </a:p>
          </p:txBody>
        </p:sp>
        <p:sp>
          <p:nvSpPr>
            <p:cNvPr id="15" name="TextBox 14"/>
            <p:cNvSpPr txBox="1"/>
            <p:nvPr/>
          </p:nvSpPr>
          <p:spPr>
            <a:xfrm rot="16200000">
              <a:off x="74167" y="2183609"/>
              <a:ext cx="1093441" cy="276999"/>
            </a:xfrm>
            <a:prstGeom prst="rect">
              <a:avLst/>
            </a:prstGeom>
            <a:noFill/>
          </p:spPr>
          <p:txBody>
            <a:bodyPr wrap="none" rtlCol="0">
              <a:spAutoFit/>
            </a:bodyPr>
            <a:lstStyle/>
            <a:p>
              <a:r>
                <a:rPr lang="fi-FI" sz="1200" dirty="0" smtClean="0"/>
                <a:t>% of </a:t>
              </a:r>
              <a:r>
                <a:rPr lang="fi-FI" sz="1200" dirty="0" err="1" smtClean="0"/>
                <a:t>total</a:t>
              </a:r>
              <a:r>
                <a:rPr lang="fi-FI" sz="1200" dirty="0" smtClean="0"/>
                <a:t> </a:t>
              </a:r>
              <a:r>
                <a:rPr lang="fi-FI" sz="1200" dirty="0" err="1" smtClean="0"/>
                <a:t>cells</a:t>
              </a:r>
              <a:endParaRPr lang="fi-FI" sz="1200" dirty="0"/>
            </a:p>
          </p:txBody>
        </p:sp>
        <p:sp>
          <p:nvSpPr>
            <p:cNvPr id="16" name="TextBox 15"/>
            <p:cNvSpPr txBox="1"/>
            <p:nvPr/>
          </p:nvSpPr>
          <p:spPr>
            <a:xfrm rot="18717445">
              <a:off x="721187" y="3129832"/>
              <a:ext cx="721672" cy="246221"/>
            </a:xfrm>
            <a:prstGeom prst="rect">
              <a:avLst/>
            </a:prstGeom>
            <a:noFill/>
          </p:spPr>
          <p:txBody>
            <a:bodyPr wrap="none" rtlCol="0">
              <a:spAutoFit/>
            </a:bodyPr>
            <a:lstStyle/>
            <a:p>
              <a:r>
                <a:rPr lang="fi-FI" sz="1000" dirty="0" err="1" smtClean="0"/>
                <a:t>Untreated</a:t>
              </a:r>
              <a:endParaRPr lang="fi-FI" sz="1000" dirty="0"/>
            </a:p>
          </p:txBody>
        </p:sp>
        <p:sp>
          <p:nvSpPr>
            <p:cNvPr id="17" name="TextBox 16"/>
            <p:cNvSpPr txBox="1"/>
            <p:nvPr/>
          </p:nvSpPr>
          <p:spPr>
            <a:xfrm rot="18720000">
              <a:off x="1413580" y="3014763"/>
              <a:ext cx="412292" cy="246221"/>
            </a:xfrm>
            <a:prstGeom prst="rect">
              <a:avLst/>
            </a:prstGeom>
            <a:noFill/>
          </p:spPr>
          <p:txBody>
            <a:bodyPr wrap="none" rtlCol="0">
              <a:spAutoFit/>
            </a:bodyPr>
            <a:lstStyle/>
            <a:p>
              <a:r>
                <a:rPr lang="fi-FI" sz="1000" dirty="0" smtClean="0"/>
                <a:t>43 h</a:t>
              </a:r>
              <a:endParaRPr lang="fi-FI" sz="1000" dirty="0"/>
            </a:p>
          </p:txBody>
        </p:sp>
        <p:sp>
          <p:nvSpPr>
            <p:cNvPr id="18" name="TextBox 17"/>
            <p:cNvSpPr txBox="1"/>
            <p:nvPr/>
          </p:nvSpPr>
          <p:spPr>
            <a:xfrm rot="18694054">
              <a:off x="1159043" y="3334727"/>
              <a:ext cx="1266693" cy="246221"/>
            </a:xfrm>
            <a:prstGeom prst="rect">
              <a:avLst/>
            </a:prstGeom>
            <a:noFill/>
          </p:spPr>
          <p:txBody>
            <a:bodyPr wrap="none" rtlCol="0">
              <a:spAutoFit/>
            </a:bodyPr>
            <a:lstStyle/>
            <a:p>
              <a:r>
                <a:rPr lang="fi-FI" sz="1000" dirty="0" smtClean="0"/>
                <a:t>17 </a:t>
              </a:r>
              <a:r>
                <a:rPr lang="fi-FI" sz="1000" dirty="0" err="1" smtClean="0"/>
                <a:t>weeks</a:t>
              </a:r>
              <a:r>
                <a:rPr lang="fi-FI" sz="1000" dirty="0" smtClean="0"/>
                <a:t> </a:t>
              </a:r>
              <a:r>
                <a:rPr lang="fi-FI" sz="1000" dirty="0" err="1" smtClean="0"/>
                <a:t>non-tumor</a:t>
              </a:r>
              <a:endParaRPr lang="fi-FI" sz="1000" dirty="0"/>
            </a:p>
          </p:txBody>
        </p:sp>
        <p:sp>
          <p:nvSpPr>
            <p:cNvPr id="19" name="TextBox 18"/>
            <p:cNvSpPr txBox="1"/>
            <p:nvPr/>
          </p:nvSpPr>
          <p:spPr>
            <a:xfrm rot="18720000">
              <a:off x="1800038" y="3240634"/>
              <a:ext cx="1020171" cy="246221"/>
            </a:xfrm>
            <a:prstGeom prst="rect">
              <a:avLst/>
            </a:prstGeom>
            <a:noFill/>
          </p:spPr>
          <p:txBody>
            <a:bodyPr wrap="square" rtlCol="0">
              <a:spAutoFit/>
            </a:bodyPr>
            <a:lstStyle/>
            <a:p>
              <a:r>
                <a:rPr lang="fi-FI" sz="1000" dirty="0" smtClean="0"/>
                <a:t>17 </a:t>
              </a:r>
              <a:r>
                <a:rPr lang="fi-FI" sz="1000" dirty="0" err="1" smtClean="0"/>
                <a:t>weeks</a:t>
              </a:r>
              <a:r>
                <a:rPr lang="fi-FI" sz="1000" dirty="0" smtClean="0"/>
                <a:t> </a:t>
              </a:r>
              <a:r>
                <a:rPr lang="fi-FI" sz="1000" dirty="0" err="1" smtClean="0"/>
                <a:t>tumor</a:t>
              </a:r>
              <a:endParaRPr lang="fi-FI" sz="1000" dirty="0"/>
            </a:p>
          </p:txBody>
        </p:sp>
        <p:sp>
          <p:nvSpPr>
            <p:cNvPr id="20" name="TextBox 19"/>
            <p:cNvSpPr txBox="1"/>
            <p:nvPr/>
          </p:nvSpPr>
          <p:spPr>
            <a:xfrm>
              <a:off x="3131462" y="1659972"/>
              <a:ext cx="558166" cy="230832"/>
            </a:xfrm>
            <a:prstGeom prst="rect">
              <a:avLst/>
            </a:prstGeom>
            <a:noFill/>
          </p:spPr>
          <p:txBody>
            <a:bodyPr wrap="none" rtlCol="0">
              <a:spAutoFit/>
            </a:bodyPr>
            <a:lstStyle/>
            <a:p>
              <a:r>
                <a:rPr lang="fi-FI" sz="900" dirty="0" smtClean="0"/>
                <a:t>CD4 WT</a:t>
              </a:r>
              <a:endParaRPr lang="fi-FI" sz="900" dirty="0"/>
            </a:p>
          </p:txBody>
        </p:sp>
        <p:sp>
          <p:nvSpPr>
            <p:cNvPr id="21" name="TextBox 20"/>
            <p:cNvSpPr txBox="1"/>
            <p:nvPr/>
          </p:nvSpPr>
          <p:spPr>
            <a:xfrm>
              <a:off x="3131462" y="1808859"/>
              <a:ext cx="707245" cy="230832"/>
            </a:xfrm>
            <a:prstGeom prst="rect">
              <a:avLst/>
            </a:prstGeom>
            <a:noFill/>
          </p:spPr>
          <p:txBody>
            <a:bodyPr wrap="none" rtlCol="0">
              <a:spAutoFit/>
            </a:bodyPr>
            <a:lstStyle/>
            <a:p>
              <a:r>
                <a:rPr lang="fi-FI" sz="900" dirty="0" smtClean="0"/>
                <a:t>CD4cre KO</a:t>
              </a:r>
              <a:endParaRPr lang="fi-FI" sz="900" dirty="0"/>
            </a:p>
          </p:txBody>
        </p:sp>
      </p:grpSp>
      <p:grpSp>
        <p:nvGrpSpPr>
          <p:cNvPr id="22" name="Group 21"/>
          <p:cNvGrpSpPr/>
          <p:nvPr/>
        </p:nvGrpSpPr>
        <p:grpSpPr>
          <a:xfrm>
            <a:off x="3947382" y="214652"/>
            <a:ext cx="2353781" cy="2940330"/>
            <a:chOff x="3742783" y="1122571"/>
            <a:chExt cx="2353781" cy="2940330"/>
          </a:xfrm>
        </p:grpSpPr>
        <p:pic>
          <p:nvPicPr>
            <p:cNvPr id="23" name="Picture 22"/>
            <p:cNvPicPr>
              <a:picLocks noChangeAspect="1"/>
            </p:cNvPicPr>
            <p:nvPr/>
          </p:nvPicPr>
          <p:blipFill>
            <a:blip r:embed="rId4"/>
            <a:stretch>
              <a:fillRect/>
            </a:stretch>
          </p:blipFill>
          <p:spPr>
            <a:xfrm>
              <a:off x="3981682" y="1446016"/>
              <a:ext cx="2114882" cy="1565515"/>
            </a:xfrm>
            <a:prstGeom prst="rect">
              <a:avLst/>
            </a:prstGeom>
          </p:spPr>
        </p:pic>
        <p:sp>
          <p:nvSpPr>
            <p:cNvPr id="24" name="TextBox 23"/>
            <p:cNvSpPr txBox="1"/>
            <p:nvPr/>
          </p:nvSpPr>
          <p:spPr>
            <a:xfrm rot="16200000">
              <a:off x="3334562" y="2183609"/>
              <a:ext cx="1093441" cy="276999"/>
            </a:xfrm>
            <a:prstGeom prst="rect">
              <a:avLst/>
            </a:prstGeom>
            <a:noFill/>
          </p:spPr>
          <p:txBody>
            <a:bodyPr wrap="none" rtlCol="0">
              <a:spAutoFit/>
            </a:bodyPr>
            <a:lstStyle/>
            <a:p>
              <a:r>
                <a:rPr lang="fi-FI" sz="1200" dirty="0" smtClean="0"/>
                <a:t>% of </a:t>
              </a:r>
              <a:r>
                <a:rPr lang="fi-FI" sz="1200" dirty="0" err="1" smtClean="0"/>
                <a:t>total</a:t>
              </a:r>
              <a:r>
                <a:rPr lang="fi-FI" sz="1200" dirty="0" smtClean="0"/>
                <a:t> </a:t>
              </a:r>
              <a:r>
                <a:rPr lang="fi-FI" sz="1200" dirty="0" err="1" smtClean="0"/>
                <a:t>cells</a:t>
              </a:r>
              <a:endParaRPr lang="fi-FI" sz="1200" dirty="0"/>
            </a:p>
          </p:txBody>
        </p:sp>
        <p:sp>
          <p:nvSpPr>
            <p:cNvPr id="25" name="TextBox 24"/>
            <p:cNvSpPr txBox="1"/>
            <p:nvPr/>
          </p:nvSpPr>
          <p:spPr>
            <a:xfrm rot="18717445">
              <a:off x="3885025" y="3101549"/>
              <a:ext cx="721672" cy="246221"/>
            </a:xfrm>
            <a:prstGeom prst="rect">
              <a:avLst/>
            </a:prstGeom>
            <a:noFill/>
          </p:spPr>
          <p:txBody>
            <a:bodyPr wrap="none" rtlCol="0">
              <a:spAutoFit/>
            </a:bodyPr>
            <a:lstStyle/>
            <a:p>
              <a:r>
                <a:rPr lang="fi-FI" sz="1000" dirty="0" err="1" smtClean="0"/>
                <a:t>Untreated</a:t>
              </a:r>
              <a:endParaRPr lang="fi-FI" sz="1000" dirty="0"/>
            </a:p>
          </p:txBody>
        </p:sp>
        <p:sp>
          <p:nvSpPr>
            <p:cNvPr id="26" name="TextBox 25"/>
            <p:cNvSpPr txBox="1"/>
            <p:nvPr/>
          </p:nvSpPr>
          <p:spPr>
            <a:xfrm rot="18720000">
              <a:off x="4577418" y="2986480"/>
              <a:ext cx="412292" cy="246221"/>
            </a:xfrm>
            <a:prstGeom prst="rect">
              <a:avLst/>
            </a:prstGeom>
            <a:noFill/>
          </p:spPr>
          <p:txBody>
            <a:bodyPr wrap="none" rtlCol="0">
              <a:spAutoFit/>
            </a:bodyPr>
            <a:lstStyle/>
            <a:p>
              <a:r>
                <a:rPr lang="fi-FI" sz="1000" dirty="0" smtClean="0"/>
                <a:t>43 h</a:t>
              </a:r>
              <a:endParaRPr lang="fi-FI" sz="1000" dirty="0"/>
            </a:p>
          </p:txBody>
        </p:sp>
        <p:sp>
          <p:nvSpPr>
            <p:cNvPr id="27" name="TextBox 26"/>
            <p:cNvSpPr txBox="1"/>
            <p:nvPr/>
          </p:nvSpPr>
          <p:spPr>
            <a:xfrm rot="18694054">
              <a:off x="4322881" y="3306444"/>
              <a:ext cx="1266693" cy="246221"/>
            </a:xfrm>
            <a:prstGeom prst="rect">
              <a:avLst/>
            </a:prstGeom>
            <a:noFill/>
          </p:spPr>
          <p:txBody>
            <a:bodyPr wrap="none" rtlCol="0">
              <a:spAutoFit/>
            </a:bodyPr>
            <a:lstStyle/>
            <a:p>
              <a:r>
                <a:rPr lang="fi-FI" sz="1000" dirty="0" smtClean="0"/>
                <a:t>17 </a:t>
              </a:r>
              <a:r>
                <a:rPr lang="fi-FI" sz="1000" dirty="0" err="1" smtClean="0"/>
                <a:t>weeks</a:t>
              </a:r>
              <a:r>
                <a:rPr lang="fi-FI" sz="1000" dirty="0" smtClean="0"/>
                <a:t> </a:t>
              </a:r>
              <a:r>
                <a:rPr lang="fi-FI" sz="1000" dirty="0" err="1" smtClean="0"/>
                <a:t>non-tumor</a:t>
              </a:r>
              <a:endParaRPr lang="fi-FI" sz="1000" dirty="0"/>
            </a:p>
          </p:txBody>
        </p:sp>
        <p:sp>
          <p:nvSpPr>
            <p:cNvPr id="28" name="TextBox 27"/>
            <p:cNvSpPr txBox="1"/>
            <p:nvPr/>
          </p:nvSpPr>
          <p:spPr>
            <a:xfrm rot="18720000">
              <a:off x="4963876" y="3212351"/>
              <a:ext cx="1020171" cy="246221"/>
            </a:xfrm>
            <a:prstGeom prst="rect">
              <a:avLst/>
            </a:prstGeom>
            <a:noFill/>
          </p:spPr>
          <p:txBody>
            <a:bodyPr wrap="square" rtlCol="0">
              <a:spAutoFit/>
            </a:bodyPr>
            <a:lstStyle/>
            <a:p>
              <a:r>
                <a:rPr lang="fi-FI" sz="1000" dirty="0" smtClean="0"/>
                <a:t>17 </a:t>
              </a:r>
              <a:r>
                <a:rPr lang="fi-FI" sz="1000" dirty="0" err="1" smtClean="0"/>
                <a:t>weeks</a:t>
              </a:r>
              <a:r>
                <a:rPr lang="fi-FI" sz="1000" dirty="0" smtClean="0"/>
                <a:t> </a:t>
              </a:r>
              <a:r>
                <a:rPr lang="fi-FI" sz="1000" dirty="0" err="1" smtClean="0"/>
                <a:t>tumor</a:t>
              </a:r>
              <a:endParaRPr lang="fi-FI" sz="1000" dirty="0"/>
            </a:p>
          </p:txBody>
        </p:sp>
        <p:sp>
          <p:nvSpPr>
            <p:cNvPr id="29" name="TextBox 28"/>
            <p:cNvSpPr txBox="1"/>
            <p:nvPr/>
          </p:nvSpPr>
          <p:spPr>
            <a:xfrm>
              <a:off x="4492338" y="1122571"/>
              <a:ext cx="1093569" cy="276999"/>
            </a:xfrm>
            <a:prstGeom prst="rect">
              <a:avLst/>
            </a:prstGeom>
            <a:noFill/>
          </p:spPr>
          <p:txBody>
            <a:bodyPr wrap="none" rtlCol="0">
              <a:spAutoFit/>
            </a:bodyPr>
            <a:lstStyle/>
            <a:p>
              <a:r>
                <a:rPr lang="fi-FI" sz="1200" b="1" dirty="0" err="1" smtClean="0"/>
                <a:t>dermal</a:t>
              </a:r>
              <a:r>
                <a:rPr lang="fi-FI" sz="1200" b="1" dirty="0" smtClean="0"/>
                <a:t> TUNEL</a:t>
              </a:r>
              <a:endParaRPr lang="fi-FI" sz="1200" b="1" dirty="0"/>
            </a:p>
          </p:txBody>
        </p:sp>
      </p:grpSp>
      <p:sp>
        <p:nvSpPr>
          <p:cNvPr id="30" name="TextBox 29"/>
          <p:cNvSpPr txBox="1"/>
          <p:nvPr/>
        </p:nvSpPr>
        <p:spPr>
          <a:xfrm>
            <a:off x="217861" y="7057417"/>
            <a:ext cx="6458858" cy="2308324"/>
          </a:xfrm>
          <a:prstGeom prst="rect">
            <a:avLst/>
          </a:prstGeom>
          <a:noFill/>
        </p:spPr>
        <p:txBody>
          <a:bodyPr wrap="square" rtlCol="0">
            <a:spAutoFit/>
          </a:bodyPr>
          <a:lstStyle/>
          <a:p>
            <a:pPr algn="just"/>
            <a:r>
              <a:rPr lang="en-US" sz="1200" b="1" dirty="0"/>
              <a:t>Supplementary Figure </a:t>
            </a:r>
            <a:r>
              <a:rPr lang="en-US" sz="1200" b="1" dirty="0" smtClean="0"/>
              <a:t>S4. Quantification </a:t>
            </a:r>
            <a:r>
              <a:rPr lang="en-US" sz="1200" b="1" dirty="0"/>
              <a:t>of apoptotic cells in DMBA/TPA treated WT and T-cell-specific FURIN KO mice. </a:t>
            </a:r>
            <a:r>
              <a:rPr lang="en-US" sz="1200" dirty="0"/>
              <a:t>CD4 WT and FURIN CD4cre KO mice were subjected to DMBA/TPA-induced skin carcinogenesis. Skin samples were collected, fixed and processed for IHC staining of proliferating and apoptotic nuclei as described in supplementary methods. Quantitative digital pathology analyses of scanned slides were performed. Statistical analyses were performed with </a:t>
            </a:r>
            <a:r>
              <a:rPr lang="en-US" sz="1200" dirty="0" err="1"/>
              <a:t>GraphPad</a:t>
            </a:r>
            <a:r>
              <a:rPr lang="en-US" sz="1200" dirty="0"/>
              <a:t> Prism 6 software. Results are shown as mean ± 95% confidence intervals. The data were analyzed using standard unpaired two-tailed Student’s t-tests. (</a:t>
            </a:r>
            <a:r>
              <a:rPr lang="en-US" sz="1200" b="1" dirty="0"/>
              <a:t>A</a:t>
            </a:r>
            <a:r>
              <a:rPr lang="en-US" sz="1200" dirty="0"/>
              <a:t>) Apoptotic cells were stained by </a:t>
            </a:r>
            <a:r>
              <a:rPr lang="en-US" sz="1200" dirty="0" err="1"/>
              <a:t>immunohistochemical</a:t>
            </a:r>
            <a:r>
              <a:rPr lang="en-US" sz="1200" dirty="0"/>
              <a:t> TUNEL staining, and the % of apoptotic nuclei was determined</a:t>
            </a:r>
            <a:r>
              <a:rPr lang="en-GB" sz="1200" dirty="0"/>
              <a:t>.</a:t>
            </a:r>
            <a:r>
              <a:rPr lang="en-GB" sz="1200" b="1" dirty="0"/>
              <a:t> </a:t>
            </a:r>
            <a:r>
              <a:rPr lang="en-US" sz="1200" dirty="0"/>
              <a:t>(P&lt;0.0001, ****; P&lt;0.05,*)</a:t>
            </a:r>
            <a:r>
              <a:rPr lang="en-US" sz="1200" b="1" dirty="0"/>
              <a:t> </a:t>
            </a:r>
            <a:r>
              <a:rPr lang="en-US" sz="1200" dirty="0"/>
              <a:t>(</a:t>
            </a:r>
            <a:r>
              <a:rPr lang="en-US" sz="1200" b="1" dirty="0"/>
              <a:t>B</a:t>
            </a:r>
            <a:r>
              <a:rPr lang="en-US" sz="1200" dirty="0"/>
              <a:t>) Representative photographs of apoptotic cells in untreated and DMBA/TPA treated CD4 WT and CD4cre KO skin. Nuclei are stained turquoise, and apoptotic nuclei brown/black. The black bar in images represents 300 µm. The information of animal numbers and analyzed tissue regions is shown in Supplementary Table 1.</a:t>
            </a:r>
            <a:endParaRPr lang="fi-FI" sz="1200" dirty="0"/>
          </a:p>
        </p:txBody>
      </p:sp>
    </p:spTree>
    <p:extLst>
      <p:ext uri="{BB962C8B-B14F-4D97-AF65-F5344CB8AC3E}">
        <p14:creationId xmlns:p14="http://schemas.microsoft.com/office/powerpoint/2010/main" val="2117539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21473" y="220905"/>
            <a:ext cx="309700" cy="338554"/>
          </a:xfrm>
          <a:prstGeom prst="rect">
            <a:avLst/>
          </a:prstGeom>
          <a:noFill/>
        </p:spPr>
        <p:txBody>
          <a:bodyPr wrap="none" rtlCol="0">
            <a:spAutoFit/>
          </a:bodyPr>
          <a:lstStyle/>
          <a:p>
            <a:r>
              <a:rPr lang="fi-FI" sz="1600" b="1" dirty="0" smtClean="0"/>
              <a:t>A</a:t>
            </a:r>
            <a:endParaRPr lang="fi-FI" sz="1600" b="1" dirty="0"/>
          </a:p>
        </p:txBody>
      </p:sp>
      <p:sp>
        <p:nvSpPr>
          <p:cNvPr id="4" name="TextBox 3"/>
          <p:cNvSpPr txBox="1"/>
          <p:nvPr/>
        </p:nvSpPr>
        <p:spPr>
          <a:xfrm>
            <a:off x="630998" y="2887905"/>
            <a:ext cx="300082" cy="338554"/>
          </a:xfrm>
          <a:prstGeom prst="rect">
            <a:avLst/>
          </a:prstGeom>
          <a:noFill/>
        </p:spPr>
        <p:txBody>
          <a:bodyPr wrap="none" rtlCol="0">
            <a:spAutoFit/>
          </a:bodyPr>
          <a:lstStyle/>
          <a:p>
            <a:r>
              <a:rPr lang="fi-FI" sz="1600" b="1" dirty="0"/>
              <a:t>B</a:t>
            </a:r>
          </a:p>
        </p:txBody>
      </p:sp>
      <p:sp>
        <p:nvSpPr>
          <p:cNvPr id="5" name="TextBox 4"/>
          <p:cNvSpPr txBox="1"/>
          <p:nvPr/>
        </p:nvSpPr>
        <p:spPr>
          <a:xfrm>
            <a:off x="2081139" y="2918397"/>
            <a:ext cx="820930" cy="276999"/>
          </a:xfrm>
          <a:prstGeom prst="rect">
            <a:avLst/>
          </a:prstGeom>
          <a:noFill/>
        </p:spPr>
        <p:txBody>
          <a:bodyPr wrap="none" rtlCol="0">
            <a:spAutoFit/>
          </a:bodyPr>
          <a:lstStyle/>
          <a:p>
            <a:r>
              <a:rPr lang="fi-FI" sz="1200" dirty="0" err="1" smtClean="0"/>
              <a:t>Untreated</a:t>
            </a:r>
            <a:endParaRPr lang="fi-FI" sz="1200" dirty="0"/>
          </a:p>
        </p:txBody>
      </p:sp>
      <p:sp>
        <p:nvSpPr>
          <p:cNvPr id="7" name="TextBox 6"/>
          <p:cNvSpPr txBox="1"/>
          <p:nvPr/>
        </p:nvSpPr>
        <p:spPr>
          <a:xfrm>
            <a:off x="700504" y="3984564"/>
            <a:ext cx="461152" cy="461665"/>
          </a:xfrm>
          <a:prstGeom prst="rect">
            <a:avLst/>
          </a:prstGeom>
          <a:noFill/>
        </p:spPr>
        <p:txBody>
          <a:bodyPr wrap="none" rtlCol="0">
            <a:spAutoFit/>
          </a:bodyPr>
          <a:lstStyle/>
          <a:p>
            <a:r>
              <a:rPr lang="fi-FI" sz="1200" dirty="0" smtClean="0"/>
              <a:t>CD4</a:t>
            </a:r>
          </a:p>
          <a:p>
            <a:pPr algn="ctr"/>
            <a:r>
              <a:rPr lang="fi-FI" sz="1200" dirty="0" smtClean="0"/>
              <a:t>WT</a:t>
            </a:r>
            <a:endParaRPr lang="fi-FI" sz="1200" dirty="0"/>
          </a:p>
        </p:txBody>
      </p:sp>
      <p:sp>
        <p:nvSpPr>
          <p:cNvPr id="8" name="TextBox 7"/>
          <p:cNvSpPr txBox="1"/>
          <p:nvPr/>
        </p:nvSpPr>
        <p:spPr>
          <a:xfrm>
            <a:off x="614551" y="5510566"/>
            <a:ext cx="633058" cy="461665"/>
          </a:xfrm>
          <a:prstGeom prst="rect">
            <a:avLst/>
          </a:prstGeom>
          <a:noFill/>
        </p:spPr>
        <p:txBody>
          <a:bodyPr wrap="none" rtlCol="0">
            <a:spAutoFit/>
          </a:bodyPr>
          <a:lstStyle/>
          <a:p>
            <a:pPr algn="ctr"/>
            <a:r>
              <a:rPr lang="fi-FI" sz="1200" dirty="0" smtClean="0"/>
              <a:t>CD4cre</a:t>
            </a:r>
          </a:p>
          <a:p>
            <a:pPr algn="ctr"/>
            <a:r>
              <a:rPr lang="fi-FI" sz="1200" dirty="0" smtClean="0"/>
              <a:t>KO</a:t>
            </a:r>
            <a:endParaRPr lang="fi-FI" sz="1200"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9133" y="3170507"/>
            <a:ext cx="5187696" cy="3496056"/>
          </a:xfrm>
          <a:prstGeom prst="rect">
            <a:avLst/>
          </a:prstGeom>
        </p:spPr>
      </p:pic>
      <p:sp>
        <p:nvSpPr>
          <p:cNvPr id="12" name="TextBox 11"/>
          <p:cNvSpPr txBox="1"/>
          <p:nvPr/>
        </p:nvSpPr>
        <p:spPr>
          <a:xfrm>
            <a:off x="4236356" y="2918397"/>
            <a:ext cx="1483548" cy="276999"/>
          </a:xfrm>
          <a:prstGeom prst="rect">
            <a:avLst/>
          </a:prstGeom>
          <a:noFill/>
        </p:spPr>
        <p:txBody>
          <a:bodyPr wrap="none" rtlCol="0">
            <a:spAutoFit/>
          </a:bodyPr>
          <a:lstStyle/>
          <a:p>
            <a:r>
              <a:rPr lang="fi-FI" sz="1200" dirty="0" smtClean="0"/>
              <a:t>17 </a:t>
            </a:r>
            <a:r>
              <a:rPr lang="fi-FI" sz="1200" dirty="0" err="1" smtClean="0"/>
              <a:t>weeks</a:t>
            </a:r>
            <a:r>
              <a:rPr lang="fi-FI" sz="1200" dirty="0" smtClean="0"/>
              <a:t> </a:t>
            </a:r>
            <a:r>
              <a:rPr lang="fi-FI" sz="1200" dirty="0" err="1" smtClean="0"/>
              <a:t>non-tumor</a:t>
            </a:r>
            <a:endParaRPr lang="fi-FI" sz="1200" dirty="0"/>
          </a:p>
        </p:txBody>
      </p:sp>
      <p:grpSp>
        <p:nvGrpSpPr>
          <p:cNvPr id="13" name="Group 12"/>
          <p:cNvGrpSpPr/>
          <p:nvPr/>
        </p:nvGrpSpPr>
        <p:grpSpPr>
          <a:xfrm>
            <a:off x="982053" y="238495"/>
            <a:ext cx="3254303" cy="2839443"/>
            <a:chOff x="374854" y="177350"/>
            <a:chExt cx="3254303" cy="2839443"/>
          </a:xfrm>
        </p:grpSpPr>
        <p:pic>
          <p:nvPicPr>
            <p:cNvPr id="14" name="Picture 13"/>
            <p:cNvPicPr>
              <a:picLocks noChangeAspect="1"/>
            </p:cNvPicPr>
            <p:nvPr/>
          </p:nvPicPr>
          <p:blipFill>
            <a:blip r:embed="rId3"/>
            <a:stretch>
              <a:fillRect/>
            </a:stretch>
          </p:blipFill>
          <p:spPr>
            <a:xfrm>
              <a:off x="597557" y="445158"/>
              <a:ext cx="2562163" cy="1541005"/>
            </a:xfrm>
            <a:prstGeom prst="rect">
              <a:avLst/>
            </a:prstGeom>
          </p:spPr>
        </p:pic>
        <p:sp>
          <p:nvSpPr>
            <p:cNvPr id="15" name="TextBox 14"/>
            <p:cNvSpPr txBox="1"/>
            <p:nvPr/>
          </p:nvSpPr>
          <p:spPr>
            <a:xfrm rot="18717445">
              <a:off x="648472" y="2055441"/>
              <a:ext cx="721672" cy="246221"/>
            </a:xfrm>
            <a:prstGeom prst="rect">
              <a:avLst/>
            </a:prstGeom>
            <a:noFill/>
          </p:spPr>
          <p:txBody>
            <a:bodyPr wrap="none" rtlCol="0">
              <a:spAutoFit/>
            </a:bodyPr>
            <a:lstStyle/>
            <a:p>
              <a:r>
                <a:rPr lang="fi-FI" sz="1000" dirty="0" err="1" smtClean="0"/>
                <a:t>Untreated</a:t>
              </a:r>
              <a:endParaRPr lang="fi-FI" sz="1000" dirty="0"/>
            </a:p>
          </p:txBody>
        </p:sp>
        <p:sp>
          <p:nvSpPr>
            <p:cNvPr id="16" name="TextBox 15"/>
            <p:cNvSpPr txBox="1"/>
            <p:nvPr/>
          </p:nvSpPr>
          <p:spPr>
            <a:xfrm rot="18694054">
              <a:off x="772003" y="2260336"/>
              <a:ext cx="1266693" cy="246221"/>
            </a:xfrm>
            <a:prstGeom prst="rect">
              <a:avLst/>
            </a:prstGeom>
            <a:noFill/>
          </p:spPr>
          <p:txBody>
            <a:bodyPr wrap="none" rtlCol="0">
              <a:spAutoFit/>
            </a:bodyPr>
            <a:lstStyle/>
            <a:p>
              <a:r>
                <a:rPr lang="fi-FI" sz="1000" dirty="0" smtClean="0"/>
                <a:t>17 </a:t>
              </a:r>
              <a:r>
                <a:rPr lang="fi-FI" sz="1000" dirty="0" err="1" smtClean="0"/>
                <a:t>weeks</a:t>
              </a:r>
              <a:r>
                <a:rPr lang="fi-FI" sz="1000" dirty="0" smtClean="0"/>
                <a:t> </a:t>
              </a:r>
              <a:r>
                <a:rPr lang="fi-FI" sz="1000" dirty="0" err="1" smtClean="0"/>
                <a:t>non-tumor</a:t>
              </a:r>
              <a:endParaRPr lang="fi-FI" sz="1000" dirty="0"/>
            </a:p>
          </p:txBody>
        </p:sp>
        <p:sp>
          <p:nvSpPr>
            <p:cNvPr id="17" name="TextBox 16"/>
            <p:cNvSpPr txBox="1"/>
            <p:nvPr/>
          </p:nvSpPr>
          <p:spPr>
            <a:xfrm rot="18720000">
              <a:off x="1584448" y="2166243"/>
              <a:ext cx="1020171" cy="246221"/>
            </a:xfrm>
            <a:prstGeom prst="rect">
              <a:avLst/>
            </a:prstGeom>
            <a:noFill/>
          </p:spPr>
          <p:txBody>
            <a:bodyPr wrap="square" rtlCol="0">
              <a:spAutoFit/>
            </a:bodyPr>
            <a:lstStyle/>
            <a:p>
              <a:r>
                <a:rPr lang="fi-FI" sz="1000" dirty="0" smtClean="0"/>
                <a:t>17 </a:t>
              </a:r>
              <a:r>
                <a:rPr lang="fi-FI" sz="1000" dirty="0" err="1" smtClean="0"/>
                <a:t>weeks</a:t>
              </a:r>
              <a:r>
                <a:rPr lang="fi-FI" sz="1000" dirty="0" smtClean="0"/>
                <a:t> </a:t>
              </a:r>
              <a:r>
                <a:rPr lang="fi-FI" sz="1000" dirty="0" err="1" smtClean="0"/>
                <a:t>tumor</a:t>
              </a:r>
              <a:endParaRPr lang="fi-FI" sz="1000" dirty="0"/>
            </a:p>
          </p:txBody>
        </p:sp>
        <p:sp>
          <p:nvSpPr>
            <p:cNvPr id="18" name="TextBox 17"/>
            <p:cNvSpPr txBox="1"/>
            <p:nvPr/>
          </p:nvSpPr>
          <p:spPr>
            <a:xfrm>
              <a:off x="2921912" y="631272"/>
              <a:ext cx="558166" cy="230832"/>
            </a:xfrm>
            <a:prstGeom prst="rect">
              <a:avLst/>
            </a:prstGeom>
            <a:noFill/>
          </p:spPr>
          <p:txBody>
            <a:bodyPr wrap="none" rtlCol="0">
              <a:spAutoFit/>
            </a:bodyPr>
            <a:lstStyle/>
            <a:p>
              <a:r>
                <a:rPr lang="fi-FI" sz="900" dirty="0" smtClean="0"/>
                <a:t>CD4 WT</a:t>
              </a:r>
              <a:endParaRPr lang="fi-FI" sz="900" dirty="0"/>
            </a:p>
          </p:txBody>
        </p:sp>
        <p:sp>
          <p:nvSpPr>
            <p:cNvPr id="19" name="TextBox 18"/>
            <p:cNvSpPr txBox="1"/>
            <p:nvPr/>
          </p:nvSpPr>
          <p:spPr>
            <a:xfrm>
              <a:off x="2921912" y="780159"/>
              <a:ext cx="707245" cy="230832"/>
            </a:xfrm>
            <a:prstGeom prst="rect">
              <a:avLst/>
            </a:prstGeom>
            <a:noFill/>
          </p:spPr>
          <p:txBody>
            <a:bodyPr wrap="none" rtlCol="0">
              <a:spAutoFit/>
            </a:bodyPr>
            <a:lstStyle/>
            <a:p>
              <a:r>
                <a:rPr lang="fi-FI" sz="900" dirty="0" smtClean="0"/>
                <a:t>CD4cre KO</a:t>
              </a:r>
              <a:endParaRPr lang="fi-FI" sz="900" dirty="0"/>
            </a:p>
          </p:txBody>
        </p:sp>
        <p:sp>
          <p:nvSpPr>
            <p:cNvPr id="20" name="TextBox 19"/>
            <p:cNvSpPr txBox="1"/>
            <p:nvPr/>
          </p:nvSpPr>
          <p:spPr>
            <a:xfrm>
              <a:off x="1114945" y="177350"/>
              <a:ext cx="1010213" cy="276999"/>
            </a:xfrm>
            <a:prstGeom prst="rect">
              <a:avLst/>
            </a:prstGeom>
            <a:noFill/>
          </p:spPr>
          <p:txBody>
            <a:bodyPr wrap="none" rtlCol="0">
              <a:spAutoFit/>
            </a:bodyPr>
            <a:lstStyle/>
            <a:p>
              <a:r>
                <a:rPr lang="fi-FI" sz="1200" b="1" dirty="0" err="1" smtClean="0"/>
                <a:t>dermal</a:t>
              </a:r>
              <a:r>
                <a:rPr lang="fi-FI" sz="1200" b="1" dirty="0" smtClean="0"/>
                <a:t> CD31</a:t>
              </a:r>
              <a:endParaRPr lang="fi-FI" sz="1200" b="1" dirty="0"/>
            </a:p>
          </p:txBody>
        </p:sp>
        <p:sp>
          <p:nvSpPr>
            <p:cNvPr id="21" name="TextBox 20"/>
            <p:cNvSpPr txBox="1"/>
            <p:nvPr/>
          </p:nvSpPr>
          <p:spPr>
            <a:xfrm rot="16200000">
              <a:off x="-204792" y="1188380"/>
              <a:ext cx="1436291" cy="276999"/>
            </a:xfrm>
            <a:prstGeom prst="rect">
              <a:avLst/>
            </a:prstGeom>
            <a:noFill/>
          </p:spPr>
          <p:txBody>
            <a:bodyPr wrap="none" rtlCol="0">
              <a:spAutoFit/>
            </a:bodyPr>
            <a:lstStyle/>
            <a:p>
              <a:r>
                <a:rPr lang="fi-FI" sz="1200" dirty="0" smtClean="0"/>
                <a:t>% </a:t>
              </a:r>
              <a:r>
                <a:rPr lang="fi-FI" sz="1200" dirty="0" err="1" smtClean="0"/>
                <a:t>area</a:t>
              </a:r>
              <a:r>
                <a:rPr lang="fi-FI" sz="1200" dirty="0" smtClean="0"/>
                <a:t> </a:t>
              </a:r>
              <a:r>
                <a:rPr lang="fi-FI" sz="1200" dirty="0" err="1" smtClean="0"/>
                <a:t>microvessels</a:t>
              </a:r>
              <a:endParaRPr lang="fi-FI" sz="1200" dirty="0"/>
            </a:p>
          </p:txBody>
        </p:sp>
      </p:grpSp>
      <p:sp>
        <p:nvSpPr>
          <p:cNvPr id="22" name="TextBox 21"/>
          <p:cNvSpPr txBox="1"/>
          <p:nvPr/>
        </p:nvSpPr>
        <p:spPr>
          <a:xfrm>
            <a:off x="159804" y="7036568"/>
            <a:ext cx="6458858" cy="2308324"/>
          </a:xfrm>
          <a:prstGeom prst="rect">
            <a:avLst/>
          </a:prstGeom>
          <a:noFill/>
        </p:spPr>
        <p:txBody>
          <a:bodyPr wrap="square" rtlCol="0">
            <a:spAutoFit/>
          </a:bodyPr>
          <a:lstStyle/>
          <a:p>
            <a:pPr algn="just" fontAlgn="base"/>
            <a:r>
              <a:rPr lang="en-US" sz="1200" b="1" dirty="0"/>
              <a:t>Supplementary Figure </a:t>
            </a:r>
            <a:r>
              <a:rPr lang="en-US" sz="1200" b="1" dirty="0" smtClean="0"/>
              <a:t>S5. </a:t>
            </a:r>
            <a:r>
              <a:rPr lang="en-US" sz="1200" b="1" dirty="0" err="1"/>
              <a:t>Microvessel</a:t>
            </a:r>
            <a:r>
              <a:rPr lang="en-US" sz="1200" b="1" dirty="0"/>
              <a:t> density in the dermis in DMBA/TPA treated WT and T-cell-specific FURIN KO mice.  </a:t>
            </a:r>
            <a:r>
              <a:rPr lang="en-US" sz="1200" dirty="0"/>
              <a:t>FURIN CD4cre KO and CD4 WT littermates were subjected to DMBA/TPA-induced skin carcinogenesis as described in methods. Skin samples were collected, fixed and processed for IHC. (</a:t>
            </a:r>
            <a:r>
              <a:rPr lang="en-US" sz="1200" b="1" dirty="0"/>
              <a:t>A</a:t>
            </a:r>
            <a:r>
              <a:rPr lang="en-US" sz="1200" dirty="0"/>
              <a:t>) The percentage area of dermis with microvasculature was determined by </a:t>
            </a:r>
            <a:r>
              <a:rPr lang="en-US" sz="1200" dirty="0" err="1"/>
              <a:t>immunohistochemical</a:t>
            </a:r>
            <a:r>
              <a:rPr lang="en-US" sz="1200" dirty="0"/>
              <a:t> staining for CD31 of 4% paraformaldehyde fixed, paraffin embedded sections of back skin. Quantitative analysis of blood vessel density in dermis was performed by Spectrum digital pathology system/Image Scope analysis software as described in supplementary methods. The values are shown as mean ± 95% confidence interval. The data were analyzed using standard unpaired two-tailed Student’s t-tests </a:t>
            </a:r>
            <a:r>
              <a:rPr lang="en-GB" sz="1200" dirty="0"/>
              <a:t>(P&lt;0.0001, ****)</a:t>
            </a:r>
            <a:r>
              <a:rPr lang="en-US" sz="1200" dirty="0"/>
              <a:t>. </a:t>
            </a:r>
            <a:r>
              <a:rPr lang="en-US" sz="1200" b="1" dirty="0"/>
              <a:t>B</a:t>
            </a:r>
            <a:r>
              <a:rPr lang="en-US" sz="1200" dirty="0"/>
              <a:t>) Representative CD31 staining for blood vessels in untreated and DMBA/TPA-treated skin is shown for the CD4 WT and FURIN CD4cre KO animals. Black bar in images represents 300 µm. The information of animal numbers and analyzed tissue regions is shown in Supplementary Table 1.</a:t>
            </a:r>
            <a:endParaRPr lang="fi-FI" sz="1200" dirty="0"/>
          </a:p>
        </p:txBody>
      </p:sp>
    </p:spTree>
    <p:extLst>
      <p:ext uri="{BB962C8B-B14F-4D97-AF65-F5344CB8AC3E}">
        <p14:creationId xmlns:p14="http://schemas.microsoft.com/office/powerpoint/2010/main" val="428755006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26</TotalTime>
  <Words>2354</Words>
  <Application>Microsoft Office PowerPoint</Application>
  <PresentationFormat>A4 Paper (210x297 mm)</PresentationFormat>
  <Paragraphs>236</Paragraphs>
  <Slides>12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Tampereen yliopisto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Vahatupa</dc:creator>
  <cp:lastModifiedBy>Saara Aittomaki</cp:lastModifiedBy>
  <cp:revision>5</cp:revision>
  <dcterms:created xsi:type="dcterms:W3CDTF">2016-09-22T10:51:42Z</dcterms:created>
  <dcterms:modified xsi:type="dcterms:W3CDTF">2016-09-22T11:28:49Z</dcterms:modified>
</cp:coreProperties>
</file>