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19" d="100"/>
          <a:sy n="119" d="100"/>
        </p:scale>
        <p:origin x="-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259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83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4148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82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8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2702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319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395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48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522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004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998AA-6CC1-4E42-ADA7-C2EB4D8364FE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7D330-3962-AB4C-80D3-E05FC9EEF3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805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図形グループ 11"/>
          <p:cNvGrpSpPr/>
          <p:nvPr/>
        </p:nvGrpSpPr>
        <p:grpSpPr>
          <a:xfrm>
            <a:off x="1562655" y="1090817"/>
            <a:ext cx="5870121" cy="1648143"/>
            <a:chOff x="184968" y="1069729"/>
            <a:chExt cx="5870121" cy="1648143"/>
          </a:xfrm>
        </p:grpSpPr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2660359" y="1069731"/>
              <a:ext cx="1959768" cy="147599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900"/>
            </a:p>
          </p:txBody>
        </p:sp>
        <p:sp>
          <p:nvSpPr>
            <p:cNvPr id="6" name="Rectangle 26"/>
            <p:cNvSpPr>
              <a:spLocks noChangeArrowheads="1"/>
            </p:cNvSpPr>
            <p:nvPr/>
          </p:nvSpPr>
          <p:spPr bwMode="auto">
            <a:xfrm>
              <a:off x="1286373" y="1069729"/>
              <a:ext cx="4768716" cy="1648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PDR1 (36)RKPRSKVSKA</a:t>
              </a:r>
              <a:r>
                <a:rPr lang="en-US" altLang="ja-JP" sz="900" b="1" dirty="0">
                  <a:solidFill>
                    <a:srgbClr val="FFFF00"/>
                  </a:solidFill>
                  <a:latin typeface="Courier New" pitchFamily="49" charset="0"/>
                  <a:cs typeface="Courier New" pitchFamily="49" charset="0"/>
                </a:rPr>
                <a:t>CDNCRKRKIKCNGKFP-CASCEIYSCEC</a:t>
              </a: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TFSTRQGGARIKNLH(87)</a:t>
              </a:r>
            </a:p>
            <a:p>
              <a:pPr>
                <a:lnSpc>
                  <a:spcPct val="80000"/>
                </a:lnSpc>
              </a:pPr>
              <a:endParaRPr lang="en-US" altLang="ja-JP" sz="900" b="1" dirty="0"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PDR3  (5)KSTRSKVSTA</a:t>
              </a:r>
              <a:r>
                <a:rPr lang="en-US" altLang="ja-JP" sz="900" b="1" dirty="0">
                  <a:solidFill>
                    <a:srgbClr val="FFFF00"/>
                  </a:solidFill>
                  <a:latin typeface="Courier New" pitchFamily="49" charset="0"/>
                  <a:cs typeface="Courier New" pitchFamily="49" charset="0"/>
                </a:rPr>
                <a:t>CVNCRKRKIKCTGKYP-CTNCISYDCTC</a:t>
              </a: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VFLKKHLPQKED-SS(51) </a:t>
              </a:r>
            </a:p>
            <a:p>
              <a:pPr>
                <a:lnSpc>
                  <a:spcPct val="80000"/>
                </a:lnSpc>
              </a:pPr>
              <a:endParaRPr lang="en-US" altLang="ja-JP" sz="900" b="1" dirty="0"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TF01 (11)IRTRQRAKRA</a:t>
              </a:r>
              <a:r>
                <a:rPr lang="en-US" altLang="ja-JP" sz="900" b="1" dirty="0">
                  <a:solidFill>
                    <a:srgbClr val="FFFF00"/>
                  </a:solidFill>
                  <a:latin typeface="Courier New" pitchFamily="49" charset="0"/>
                  <a:cs typeface="Courier New" pitchFamily="49" charset="0"/>
                </a:rPr>
                <a:t>CETCKLRKRKCDGHEP-CTYCLRYEYQC</a:t>
              </a: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TFKP-----------(51)</a:t>
              </a:r>
            </a:p>
            <a:p>
              <a:pPr>
                <a:lnSpc>
                  <a:spcPct val="80000"/>
                </a:lnSpc>
              </a:pPr>
              <a:endParaRPr lang="en-US" altLang="ja-JP" sz="900" b="1" dirty="0"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TF02 (57)MQKRRRVTRA</a:t>
              </a:r>
              <a:r>
                <a:rPr lang="en-US" altLang="ja-JP" sz="900" b="1" dirty="0">
                  <a:solidFill>
                    <a:srgbClr val="FFFF00"/>
                  </a:solidFill>
                  <a:latin typeface="Courier New" pitchFamily="49" charset="0"/>
                  <a:cs typeface="Courier New" pitchFamily="49" charset="0"/>
                </a:rPr>
                <a:t>CDECRRKKIKCDGKQP-CTHCTVYSYEC</a:t>
              </a: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TYDQPSNRRRNPAP(107) </a:t>
              </a:r>
            </a:p>
            <a:p>
              <a:pPr>
                <a:lnSpc>
                  <a:spcPct val="80000"/>
                </a:lnSpc>
              </a:pPr>
              <a:endParaRPr lang="en-US" altLang="ja-JP" sz="900" b="1" dirty="0"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80000"/>
                </a:lnSpc>
              </a:pP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TF03 (61)DAKRRRIARA</a:t>
              </a:r>
              <a:r>
                <a:rPr lang="en-US" altLang="ja-JP" sz="900" b="1" dirty="0">
                  <a:solidFill>
                    <a:srgbClr val="FFFF00"/>
                  </a:solidFill>
                  <a:latin typeface="Courier New" pitchFamily="49" charset="0"/>
                  <a:cs typeface="Courier New" pitchFamily="49" charset="0"/>
                </a:rPr>
                <a:t>CDMCRKKKIKCDGKMPKCSHCINYRTDC</a:t>
              </a: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VFTQVE--------(104)</a:t>
              </a:r>
            </a:p>
            <a:p>
              <a:pPr>
                <a:lnSpc>
                  <a:spcPct val="80000"/>
                </a:lnSpc>
              </a:pP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 </a:t>
              </a:r>
            </a:p>
            <a:p>
              <a:pPr>
                <a:lnSpc>
                  <a:spcPct val="80000"/>
                </a:lnSpc>
              </a:pP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TF04 (14)VKERVRVTRA</a:t>
              </a:r>
              <a:r>
                <a:rPr lang="en-US" altLang="ja-JP" sz="900" b="1" dirty="0">
                  <a:solidFill>
                    <a:srgbClr val="FFFF00"/>
                  </a:solidFill>
                  <a:latin typeface="Courier New" pitchFamily="49" charset="0"/>
                  <a:cs typeface="Courier New" pitchFamily="49" charset="0"/>
                </a:rPr>
                <a:t>CDACKRKKLRCSGTLP-CSLCQRSSQEC</a:t>
              </a: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EYTTSYTRGRLP---(62)</a:t>
              </a:r>
            </a:p>
            <a:p>
              <a:pPr>
                <a:lnSpc>
                  <a:spcPct val="80000"/>
                </a:lnSpc>
              </a:pP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 </a:t>
              </a:r>
            </a:p>
            <a:p>
              <a:pPr>
                <a:lnSpc>
                  <a:spcPct val="80000"/>
                </a:lnSpc>
              </a:pP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TF05 (32)HASQDNGQRS</a:t>
              </a:r>
              <a:r>
                <a:rPr lang="en-US" altLang="ja-JP" sz="900" b="1" dirty="0">
                  <a:solidFill>
                    <a:srgbClr val="FFFF00"/>
                  </a:solidFill>
                  <a:latin typeface="Courier New" pitchFamily="49" charset="0"/>
                  <a:cs typeface="Courier New" pitchFamily="49" charset="0"/>
                </a:rPr>
                <a:t>CITCRRRKVRCNKKCP-CVNCVKAGIEC</a:t>
              </a: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VFPPPG---------(74) </a:t>
              </a:r>
            </a:p>
            <a:p>
              <a:pPr>
                <a:lnSpc>
                  <a:spcPct val="80000"/>
                </a:lnSpc>
              </a:pPr>
              <a:r>
                <a:rPr lang="en-US" altLang="ja-JP" sz="900" b="1" dirty="0">
                  <a:latin typeface="Courier New" pitchFamily="49" charset="0"/>
                  <a:cs typeface="Courier New" pitchFamily="49" charset="0"/>
                </a:rPr>
                <a:t>            : .   :*  *: :* :*    * *  *      * : </a:t>
              </a: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184968" y="1474022"/>
              <a:ext cx="1531188" cy="1134541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sz="1050" b="1" dirty="0" smtClean="0">
                  <a:latin typeface="Courier New" pitchFamily="49" charset="0"/>
                  <a:cs typeface="Courier New" pitchFamily="49" charset="0"/>
                </a:rPr>
                <a:t>TF1:</a:t>
              </a:r>
              <a:r>
                <a:rPr lang="en-US" altLang="ja-JP" sz="1050" dirty="0"/>
                <a:t> AO090113000137</a:t>
              </a:r>
              <a:endParaRPr lang="en-US" altLang="ja-JP" sz="1050" b="1" dirty="0" smtClean="0"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130000"/>
                </a:lnSpc>
              </a:pPr>
              <a:r>
                <a:rPr lang="en-US" altLang="ja-JP" sz="1050" b="1" dirty="0" smtClean="0">
                  <a:latin typeface="Courier New" pitchFamily="49" charset="0"/>
                  <a:cs typeface="Courier New" pitchFamily="49" charset="0"/>
                </a:rPr>
                <a:t>TF2:</a:t>
              </a:r>
              <a:r>
                <a:rPr lang="en-US" altLang="ja-JP" sz="1050" dirty="0"/>
                <a:t> AO090003000762</a:t>
              </a:r>
              <a:endParaRPr lang="en-US" altLang="ja-JP" sz="1050" b="1" dirty="0" smtClean="0"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130000"/>
                </a:lnSpc>
              </a:pPr>
              <a:r>
                <a:rPr lang="en-US" altLang="ja-JP" sz="1050" b="1" dirty="0" smtClean="0">
                  <a:latin typeface="Courier New" pitchFamily="49" charset="0"/>
                  <a:cs typeface="Courier New" pitchFamily="49" charset="0"/>
                </a:rPr>
                <a:t>TF3:</a:t>
              </a:r>
              <a:r>
                <a:rPr lang="en-US" altLang="ja-JP" sz="1050" dirty="0"/>
                <a:t> AO090026000614</a:t>
              </a:r>
              <a:endParaRPr lang="en-US" altLang="ja-JP" sz="1050" b="1" dirty="0" smtClean="0"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130000"/>
                </a:lnSpc>
              </a:pPr>
              <a:r>
                <a:rPr lang="en-US" altLang="ja-JP" sz="1050" b="1" dirty="0" smtClean="0">
                  <a:latin typeface="Courier New" pitchFamily="49" charset="0"/>
                  <a:cs typeface="Courier New" pitchFamily="49" charset="0"/>
                </a:rPr>
                <a:t>TF4:</a:t>
              </a:r>
              <a:r>
                <a:rPr lang="en-US" altLang="ja-JP" sz="1050" dirty="0"/>
                <a:t> </a:t>
              </a:r>
              <a:r>
                <a:rPr lang="en-US" altLang="ja-JP" sz="1050" dirty="0" smtClean="0"/>
                <a:t>AO090166000092</a:t>
              </a:r>
              <a:endParaRPr lang="en-US" altLang="ja-JP" sz="1050" b="1" dirty="0" smtClean="0"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130000"/>
                </a:lnSpc>
              </a:pPr>
              <a:r>
                <a:rPr lang="en-US" altLang="ja-JP" sz="1050" b="1" dirty="0" smtClean="0">
                  <a:latin typeface="Courier New" pitchFamily="49" charset="0"/>
                  <a:cs typeface="Courier New" pitchFamily="49" charset="0"/>
                </a:rPr>
                <a:t>TF5:</a:t>
              </a:r>
              <a:r>
                <a:rPr lang="en-US" altLang="ja-JP" sz="1050" dirty="0"/>
                <a:t> AO090003000967</a:t>
              </a:r>
              <a:endParaRPr lang="ja-JP" altLang="en-US" sz="1050" dirty="0"/>
            </a:p>
          </p:txBody>
        </p:sp>
        <p:cxnSp>
          <p:nvCxnSpPr>
            <p:cNvPr id="7" name="直線コネクタ 2057"/>
            <p:cNvCxnSpPr>
              <a:cxnSpLocks noChangeShapeType="1"/>
            </p:cNvCxnSpPr>
            <p:nvPr/>
          </p:nvCxnSpPr>
          <p:spPr bwMode="auto">
            <a:xfrm>
              <a:off x="185536" y="1506486"/>
              <a:ext cx="5759992" cy="116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2" name="テキスト ボックス 1"/>
          <p:cNvSpPr txBox="1"/>
          <p:nvPr/>
        </p:nvSpPr>
        <p:spPr>
          <a:xfrm>
            <a:off x="1244994" y="731488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44994" y="293965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grpSp>
        <p:nvGrpSpPr>
          <p:cNvPr id="42" name="図形グループ 41"/>
          <p:cNvGrpSpPr/>
          <p:nvPr/>
        </p:nvGrpSpPr>
        <p:grpSpPr>
          <a:xfrm>
            <a:off x="1609649" y="3258662"/>
            <a:ext cx="5207993" cy="2563449"/>
            <a:chOff x="1579649" y="3378674"/>
            <a:chExt cx="5207993" cy="2563449"/>
          </a:xfrm>
        </p:grpSpPr>
        <p:sp>
          <p:nvSpPr>
            <p:cNvPr id="8" name="正方形/長方形 7"/>
            <p:cNvSpPr/>
            <p:nvPr/>
          </p:nvSpPr>
          <p:spPr>
            <a:xfrm>
              <a:off x="2600054" y="3630263"/>
              <a:ext cx="4007760" cy="280020"/>
            </a:xfrm>
            <a:prstGeom prst="rect">
              <a:avLst/>
            </a:prstGeom>
            <a:solidFill>
              <a:srgbClr val="FFFFFF"/>
            </a:solidFill>
            <a:ln w="63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6407986" y="3384041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894</a:t>
              </a:r>
              <a:endParaRPr kumimoji="1" lang="ja-JP" altLang="en-US" sz="10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2475222" y="3384041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1</a:t>
              </a:r>
              <a:endParaRPr kumimoji="1" lang="ja-JP" altLang="en-US" sz="10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587777" y="3575605"/>
              <a:ext cx="109982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/>
                <a:t>AoAtrR</a:t>
              </a:r>
              <a:endParaRPr kumimoji="1" lang="en-US" altLang="ja-JP" dirty="0" smtClean="0"/>
            </a:p>
            <a:p>
              <a:r>
                <a:rPr lang="en-US" altLang="ja-JP" sz="900" dirty="0" smtClean="0"/>
                <a:t>(AO090026000614)</a:t>
              </a:r>
              <a:endParaRPr kumimoji="1" lang="ja-JP" altLang="en-US" sz="900" dirty="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980081" y="3630262"/>
              <a:ext cx="380011" cy="280021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822751" y="3379388"/>
              <a:ext cx="3146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65</a:t>
              </a:r>
              <a:endParaRPr kumimoji="1" lang="ja-JP" altLang="en-US" sz="1000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3157410" y="3379388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109</a:t>
              </a:r>
              <a:endParaRPr kumimoji="1" lang="ja-JP" altLang="en-US" sz="1000" dirty="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2594379" y="4356700"/>
              <a:ext cx="4007760" cy="280020"/>
            </a:xfrm>
            <a:prstGeom prst="rect">
              <a:avLst/>
            </a:prstGeom>
            <a:solidFill>
              <a:srgbClr val="FFFFFF"/>
            </a:solidFill>
            <a:ln w="63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6402311" y="4110478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882</a:t>
              </a:r>
              <a:endParaRPr kumimoji="1" lang="ja-JP" altLang="en-US" sz="1000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469547" y="4110478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1</a:t>
              </a:r>
              <a:endParaRPr kumimoji="1" lang="ja-JP" altLang="en-US" sz="1000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582102" y="4302042"/>
              <a:ext cx="881841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/>
                <a:t>AnAtrR</a:t>
              </a:r>
              <a:endParaRPr kumimoji="1" lang="en-US" altLang="ja-JP" dirty="0" smtClean="0"/>
            </a:p>
            <a:p>
              <a:r>
                <a:rPr lang="en-US" altLang="ja-JP" sz="900" dirty="0" smtClean="0"/>
                <a:t>(AN4558)</a:t>
              </a:r>
              <a:endParaRPr kumimoji="1" lang="ja-JP" altLang="en-US" sz="900" dirty="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974406" y="4356699"/>
              <a:ext cx="380011" cy="280021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817076" y="4105825"/>
              <a:ext cx="3146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65</a:t>
              </a:r>
              <a:endParaRPr kumimoji="1" lang="ja-JP" altLang="en-US" sz="1000" dirty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151735" y="4105825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109</a:t>
              </a:r>
              <a:endParaRPr kumimoji="1" lang="ja-JP" altLang="en-US" sz="1000" dirty="0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2591926" y="5098104"/>
              <a:ext cx="4007760" cy="280020"/>
            </a:xfrm>
            <a:prstGeom prst="rect">
              <a:avLst/>
            </a:prstGeom>
            <a:solidFill>
              <a:srgbClr val="FFFFFF"/>
            </a:solidFill>
            <a:ln w="63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6399858" y="4851882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895</a:t>
              </a:r>
              <a:endParaRPr kumimoji="1" lang="ja-JP" altLang="en-US" sz="1000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2467094" y="4851882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1</a:t>
              </a:r>
              <a:endParaRPr kumimoji="1" lang="ja-JP" altLang="en-US" sz="1000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579649" y="5013443"/>
              <a:ext cx="822611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/>
                <a:t>AfAtrR</a:t>
              </a:r>
              <a:endParaRPr kumimoji="1" lang="en-US" altLang="ja-JP" dirty="0" smtClean="0"/>
            </a:p>
            <a:p>
              <a:r>
                <a:rPr lang="en-US" altLang="ja-JP" sz="900" dirty="0" smtClean="0"/>
                <a:t>(Afu2g02690)</a:t>
              </a:r>
              <a:endParaRPr kumimoji="1" lang="ja-JP" altLang="en-US" sz="900" dirty="0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2971953" y="5098103"/>
              <a:ext cx="380011" cy="280021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2814623" y="4847229"/>
              <a:ext cx="3146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63</a:t>
              </a:r>
              <a:endParaRPr kumimoji="1" lang="ja-JP" altLang="en-US" sz="1000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3149282" y="4847229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107</a:t>
              </a:r>
              <a:endParaRPr kumimoji="1" lang="ja-JP" altLang="en-US" sz="1000" dirty="0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4545194" y="3378674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417</a:t>
              </a:r>
              <a:endParaRPr kumimoji="1" lang="ja-JP" altLang="en-US" sz="1000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879853" y="3378674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smtClean="0"/>
                <a:t>4</a:t>
              </a:r>
              <a:r>
                <a:rPr kumimoji="1" lang="en-US" altLang="ja-JP" sz="1000" dirty="0" smtClean="0"/>
                <a:t>90</a:t>
              </a:r>
              <a:endParaRPr kumimoji="1" lang="ja-JP" altLang="en-US" sz="1000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4540191" y="4847230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416</a:t>
              </a:r>
              <a:endParaRPr kumimoji="1" lang="ja-JP" altLang="en-US" sz="1000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4874850" y="4847230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smtClean="0"/>
                <a:t>48</a:t>
              </a:r>
              <a:r>
                <a:rPr kumimoji="1" lang="en-US" altLang="ja-JP" sz="1000" dirty="0" smtClean="0"/>
                <a:t>9</a:t>
              </a:r>
              <a:endParaRPr kumimoji="1" lang="ja-JP" altLang="en-US" sz="1000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552763" y="4103438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412</a:t>
              </a:r>
              <a:endParaRPr kumimoji="1" lang="ja-JP" altLang="en-US" sz="1000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4887422" y="4103438"/>
              <a:ext cx="3796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smtClean="0"/>
                <a:t>485</a:t>
              </a:r>
              <a:endParaRPr kumimoji="1" lang="ja-JP" altLang="en-US" sz="1000" dirty="0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4709847" y="3632650"/>
              <a:ext cx="380011" cy="280021"/>
            </a:xfrm>
            <a:prstGeom prst="rect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4709847" y="4356700"/>
              <a:ext cx="380011" cy="280021"/>
            </a:xfrm>
            <a:prstGeom prst="rect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4709847" y="5094485"/>
              <a:ext cx="380011" cy="280021"/>
            </a:xfrm>
            <a:prstGeom prst="rect">
              <a:avLst/>
            </a:prstGeom>
            <a:pattFill prst="pct20">
              <a:fgClr>
                <a:schemeClr val="tx1"/>
              </a:fgClr>
              <a:bgClr>
                <a:schemeClr val="bg1"/>
              </a:bgClr>
            </a:patt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2470054" y="5388125"/>
              <a:ext cx="143799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 smtClean="0"/>
                <a:t>GAL4-like Zn(II)</a:t>
              </a:r>
              <a:r>
                <a:rPr kumimoji="1" lang="en-US" altLang="ja-JP" sz="1000" baseline="-25000" dirty="0" smtClean="0"/>
                <a:t>2</a:t>
              </a:r>
              <a:r>
                <a:rPr kumimoji="1" lang="en-US" altLang="ja-JP" sz="1000" dirty="0" smtClean="0"/>
                <a:t>/Cys</a:t>
              </a:r>
              <a:r>
                <a:rPr kumimoji="1" lang="en-US" altLang="ja-JP" sz="1000" baseline="-25000" dirty="0" smtClean="0"/>
                <a:t>6</a:t>
              </a:r>
              <a:r>
                <a:rPr kumimoji="1" lang="en-US" altLang="ja-JP" sz="1000" dirty="0" smtClean="0"/>
                <a:t> binuclear cluster DNA-binding domain</a:t>
              </a:r>
              <a:endParaRPr kumimoji="1" lang="ja-JP" altLang="en-US" sz="1000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4180781" y="5388125"/>
              <a:ext cx="143799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 smtClean="0"/>
                <a:t>Fungal specific transcription factor domain</a:t>
              </a:r>
              <a:endParaRPr kumimoji="1" lang="ja-JP" alt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81890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Macintosh PowerPoint</Application>
  <PresentationFormat>画面に合わせる (4:3)</PresentationFormat>
  <Paragraphs>47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千葉大学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萩原 大祐</dc:creator>
  <cp:lastModifiedBy>萩原 大祐</cp:lastModifiedBy>
  <cp:revision>1</cp:revision>
  <dcterms:created xsi:type="dcterms:W3CDTF">2016-12-06T05:44:27Z</dcterms:created>
  <dcterms:modified xsi:type="dcterms:W3CDTF">2016-12-06T05:44:42Z</dcterms:modified>
</cp:coreProperties>
</file>