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17" d="100"/>
          <a:sy n="117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81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62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997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13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91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43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97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1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13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14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673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EAF16-3538-534B-9314-14108FB472A3}" type="datetimeFigureOut">
              <a:rPr kumimoji="1" lang="ja-JP" altLang="en-US" smtClean="0"/>
              <a:t>16/12/06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01630-A7EF-614F-B0D1-1027590AE1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714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図形グループ 10"/>
          <p:cNvGrpSpPr/>
          <p:nvPr/>
        </p:nvGrpSpPr>
        <p:grpSpPr>
          <a:xfrm>
            <a:off x="879537" y="413936"/>
            <a:ext cx="7325404" cy="5867568"/>
            <a:chOff x="163431" y="335280"/>
            <a:chExt cx="7325404" cy="5867568"/>
          </a:xfrm>
        </p:grpSpPr>
        <p:grpSp>
          <p:nvGrpSpPr>
            <p:cNvPr id="9" name="図形グループ 8"/>
            <p:cNvGrpSpPr/>
            <p:nvPr/>
          </p:nvGrpSpPr>
          <p:grpSpPr>
            <a:xfrm>
              <a:off x="163431" y="335280"/>
              <a:ext cx="5366919" cy="2944930"/>
              <a:chOff x="163431" y="335280"/>
              <a:chExt cx="5366919" cy="2944930"/>
            </a:xfrm>
          </p:grpSpPr>
          <p:sp>
            <p:nvSpPr>
              <p:cNvPr id="116" name="Line 6"/>
              <p:cNvSpPr>
                <a:spLocks noChangeShapeType="1"/>
              </p:cNvSpPr>
              <p:nvPr/>
            </p:nvSpPr>
            <p:spPr bwMode="auto">
              <a:xfrm>
                <a:off x="1575187" y="2574492"/>
                <a:ext cx="3638826" cy="103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14" name="Line 2"/>
              <p:cNvSpPr>
                <a:spLocks noChangeShapeType="1"/>
              </p:cNvSpPr>
              <p:nvPr/>
            </p:nvSpPr>
            <p:spPr bwMode="auto">
              <a:xfrm>
                <a:off x="1342973" y="1332375"/>
                <a:ext cx="408744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cxnSp>
            <p:nvCxnSpPr>
              <p:cNvPr id="49" name="直線コネクタ 48"/>
              <p:cNvCxnSpPr/>
              <p:nvPr/>
            </p:nvCxnSpPr>
            <p:spPr>
              <a:xfrm>
                <a:off x="3789107" y="1349770"/>
                <a:ext cx="0" cy="2373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コネクタ 58"/>
              <p:cNvCxnSpPr/>
              <p:nvPr/>
            </p:nvCxnSpPr>
            <p:spPr>
              <a:xfrm>
                <a:off x="5108039" y="2574492"/>
                <a:ext cx="0" cy="2373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線コネクタ 59"/>
              <p:cNvCxnSpPr/>
              <p:nvPr/>
            </p:nvCxnSpPr>
            <p:spPr>
              <a:xfrm>
                <a:off x="5276721" y="1331720"/>
                <a:ext cx="0" cy="2373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テキスト ボックス 60"/>
              <p:cNvSpPr txBox="1"/>
              <p:nvPr/>
            </p:nvSpPr>
            <p:spPr>
              <a:xfrm>
                <a:off x="3548666" y="1532310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>
                <a:off x="1639020" y="1331632"/>
                <a:ext cx="0" cy="2373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/>
              <p:cNvCxnSpPr/>
              <p:nvPr/>
            </p:nvCxnSpPr>
            <p:spPr>
              <a:xfrm flipH="1">
                <a:off x="4488733" y="680746"/>
                <a:ext cx="144177" cy="651613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/>
              <p:cNvCxnSpPr/>
              <p:nvPr/>
            </p:nvCxnSpPr>
            <p:spPr>
              <a:xfrm>
                <a:off x="4497122" y="675716"/>
                <a:ext cx="141233" cy="64801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2187548" y="1443979"/>
                <a:ext cx="385514" cy="0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矢印コネクタ 78"/>
              <p:cNvCxnSpPr/>
              <p:nvPr/>
            </p:nvCxnSpPr>
            <p:spPr>
              <a:xfrm>
                <a:off x="3318060" y="1962131"/>
                <a:ext cx="0" cy="281828"/>
              </a:xfrm>
              <a:prstGeom prst="straightConnector1">
                <a:avLst/>
              </a:prstGeom>
              <a:ln w="76200" cmpd="sng">
                <a:solidFill>
                  <a:srgbClr val="00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テキスト ボックス 79"/>
              <p:cNvSpPr txBox="1"/>
              <p:nvPr/>
            </p:nvSpPr>
            <p:spPr>
              <a:xfrm>
                <a:off x="171156" y="1114246"/>
                <a:ext cx="11721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latin typeface="Arial"/>
                    <a:cs typeface="Arial"/>
                  </a:rPr>
                  <a:t>Genomic DNA</a:t>
                </a:r>
              </a:p>
              <a:p>
                <a:pPr algn="ctr"/>
                <a:r>
                  <a:rPr lang="en-US" altLang="ja-JP" sz="1200" dirty="0" smtClean="0">
                    <a:latin typeface="Arial"/>
                    <a:cs typeface="Arial"/>
                  </a:rPr>
                  <a:t>(Host strain)</a:t>
                </a:r>
                <a:endParaRPr kumimoji="1" lang="ja-JP" alt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>
                <a:off x="212918" y="2480283"/>
                <a:ext cx="11965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latin typeface="Arial"/>
                    <a:cs typeface="Arial"/>
                  </a:rPr>
                  <a:t>Genomic DNA</a:t>
                </a:r>
              </a:p>
              <a:p>
                <a:pPr algn="ctr"/>
                <a:r>
                  <a:rPr lang="en-US" altLang="ja-JP" sz="1200" dirty="0" smtClean="0">
                    <a:latin typeface="Arial"/>
                    <a:cs typeface="Arial"/>
                  </a:rPr>
                  <a:t>(</a:t>
                </a:r>
                <a:r>
                  <a:rPr lang="en-US" altLang="ja-JP" sz="1200" dirty="0" err="1" smtClean="0">
                    <a:latin typeface="Arial"/>
                    <a:cs typeface="Arial"/>
                  </a:rPr>
                  <a:t>Transformant</a:t>
                </a:r>
                <a:r>
                  <a:rPr lang="en-US" altLang="ja-JP" sz="1200" dirty="0" smtClean="0">
                    <a:latin typeface="Arial"/>
                    <a:cs typeface="Arial"/>
                  </a:rPr>
                  <a:t>)</a:t>
                </a:r>
                <a:endParaRPr kumimoji="1" lang="ja-JP" alt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82" name="テキスト ボックス 52"/>
              <p:cNvSpPr txBox="1">
                <a:spLocks noChangeArrowheads="1"/>
              </p:cNvSpPr>
              <p:nvPr/>
            </p:nvSpPr>
            <p:spPr bwMode="auto">
              <a:xfrm>
                <a:off x="2157554" y="2101836"/>
                <a:ext cx="526869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altLang="ja-JP" sz="1000" dirty="0" smtClean="0">
                    <a:latin typeface="Arial" charset="0"/>
                    <a:cs typeface="Arial" charset="0"/>
                  </a:rPr>
                  <a:t>Probe</a:t>
                </a:r>
                <a:endParaRPr lang="ja-JP" alt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85" name="Rectangle 3"/>
              <p:cNvSpPr>
                <a:spLocks noChangeArrowheads="1"/>
              </p:cNvSpPr>
              <p:nvPr/>
            </p:nvSpPr>
            <p:spPr bwMode="auto">
              <a:xfrm>
                <a:off x="2611490" y="1208456"/>
                <a:ext cx="1545255" cy="199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86" name="Rectangle 9"/>
              <p:cNvSpPr>
                <a:spLocks noChangeArrowheads="1"/>
              </p:cNvSpPr>
              <p:nvPr/>
            </p:nvSpPr>
            <p:spPr bwMode="auto">
              <a:xfrm>
                <a:off x="3045816" y="1157352"/>
                <a:ext cx="7303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 smtClean="0">
                    <a:latin typeface="Helvetica" charset="0"/>
                    <a:ea typeface="Osaka" charset="-128"/>
                  </a:rPr>
                  <a:t>AoatrR</a:t>
                </a:r>
                <a:endParaRPr lang="en-US" altLang="ja-JP" sz="1200" b="1" i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98" name="Rectangle 7"/>
              <p:cNvSpPr>
                <a:spLocks noChangeArrowheads="1"/>
              </p:cNvSpPr>
              <p:nvPr/>
            </p:nvSpPr>
            <p:spPr bwMode="auto">
              <a:xfrm>
                <a:off x="2783618" y="453174"/>
                <a:ext cx="1246173" cy="199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99" name="Rectangle 8"/>
              <p:cNvSpPr>
                <a:spLocks noChangeArrowheads="1"/>
              </p:cNvSpPr>
              <p:nvPr/>
            </p:nvSpPr>
            <p:spPr bwMode="auto">
              <a:xfrm>
                <a:off x="3137819" y="392010"/>
                <a:ext cx="5134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>
                    <a:latin typeface="Helvetica"/>
                    <a:ea typeface="Osaka" charset="-128"/>
                    <a:cs typeface="Helvetica"/>
                  </a:rPr>
                  <a:t>ptrA</a:t>
                </a:r>
                <a:endParaRPr lang="en-US" altLang="ja-JP" sz="1200" b="1" dirty="0">
                  <a:latin typeface="Helvetica"/>
                  <a:ea typeface="Osaka" charset="-128"/>
                  <a:cs typeface="Helvetica"/>
                </a:endParaRPr>
              </a:p>
            </p:txBody>
          </p:sp>
          <p:sp>
            <p:nvSpPr>
              <p:cNvPr id="100" name="Rectangle 7"/>
              <p:cNvSpPr>
                <a:spLocks noChangeArrowheads="1"/>
              </p:cNvSpPr>
              <p:nvPr/>
            </p:nvSpPr>
            <p:spPr bwMode="auto">
              <a:xfrm>
                <a:off x="2171257" y="453174"/>
                <a:ext cx="612361" cy="1993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4008340" y="453174"/>
                <a:ext cx="612361" cy="1993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cxnSp>
            <p:nvCxnSpPr>
              <p:cNvPr id="108" name="直線コネクタ 107"/>
              <p:cNvCxnSpPr/>
              <p:nvPr/>
            </p:nvCxnSpPr>
            <p:spPr>
              <a:xfrm flipH="1">
                <a:off x="2184968" y="672357"/>
                <a:ext cx="144177" cy="651613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/>
              <p:cNvCxnSpPr/>
              <p:nvPr/>
            </p:nvCxnSpPr>
            <p:spPr>
              <a:xfrm>
                <a:off x="2193357" y="667327"/>
                <a:ext cx="141233" cy="64801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Rectangle 7"/>
              <p:cNvSpPr>
                <a:spLocks noChangeArrowheads="1"/>
              </p:cNvSpPr>
              <p:nvPr/>
            </p:nvSpPr>
            <p:spPr bwMode="auto">
              <a:xfrm>
                <a:off x="2658595" y="2480282"/>
                <a:ext cx="1246173" cy="1993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11" name="Rectangle 8"/>
              <p:cNvSpPr>
                <a:spLocks noChangeArrowheads="1"/>
              </p:cNvSpPr>
              <p:nvPr/>
            </p:nvSpPr>
            <p:spPr bwMode="auto">
              <a:xfrm>
                <a:off x="3043367" y="2426291"/>
                <a:ext cx="5134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>
                    <a:latin typeface="Helvetica" charset="0"/>
                    <a:ea typeface="Osaka" charset="-128"/>
                  </a:rPr>
                  <a:t>ptrA</a:t>
                </a:r>
                <a:endParaRPr lang="en-US" altLang="ja-JP" sz="1200" b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12" name="Rectangle 7"/>
              <p:cNvSpPr>
                <a:spLocks noChangeArrowheads="1"/>
              </p:cNvSpPr>
              <p:nvPr/>
            </p:nvSpPr>
            <p:spPr bwMode="auto">
              <a:xfrm>
                <a:off x="2046234" y="2480282"/>
                <a:ext cx="612361" cy="1993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13" name="Rectangle 7"/>
              <p:cNvSpPr>
                <a:spLocks noChangeArrowheads="1"/>
              </p:cNvSpPr>
              <p:nvPr/>
            </p:nvSpPr>
            <p:spPr bwMode="auto">
              <a:xfrm>
                <a:off x="3883317" y="2480282"/>
                <a:ext cx="612361" cy="19938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26" name="Line 16"/>
              <p:cNvSpPr>
                <a:spLocks noChangeShapeType="1"/>
              </p:cNvSpPr>
              <p:nvPr/>
            </p:nvSpPr>
            <p:spPr bwMode="auto">
              <a:xfrm>
                <a:off x="1677963" y="3132495"/>
                <a:ext cx="1296020" cy="10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27" name="Rectangle 17"/>
              <p:cNvSpPr>
                <a:spLocks noChangeArrowheads="1"/>
              </p:cNvSpPr>
              <p:nvPr/>
            </p:nvSpPr>
            <p:spPr bwMode="auto">
              <a:xfrm>
                <a:off x="2140296" y="3003211"/>
                <a:ext cx="569387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Helvetica" charset="0"/>
                    <a:ea typeface="Osaka" charset="-128"/>
                  </a:rPr>
                  <a:t>3.4kb</a:t>
                </a:r>
              </a:p>
            </p:txBody>
          </p:sp>
          <p:sp>
            <p:nvSpPr>
              <p:cNvPr id="128" name="Line 18"/>
              <p:cNvSpPr>
                <a:spLocks noChangeShapeType="1"/>
              </p:cNvSpPr>
              <p:nvPr/>
            </p:nvSpPr>
            <p:spPr bwMode="auto">
              <a:xfrm>
                <a:off x="1622292" y="1820817"/>
                <a:ext cx="214341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29" name="Rectangle 19"/>
              <p:cNvSpPr>
                <a:spLocks noChangeArrowheads="1"/>
              </p:cNvSpPr>
              <p:nvPr/>
            </p:nvSpPr>
            <p:spPr bwMode="auto">
              <a:xfrm>
                <a:off x="2423071" y="1685967"/>
                <a:ext cx="569387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latin typeface="Helvetica" charset="0"/>
                    <a:ea typeface="Osaka" charset="-128"/>
                  </a:rPr>
                  <a:t>5.7kb</a:t>
                </a:r>
              </a:p>
            </p:txBody>
          </p:sp>
          <p:sp>
            <p:nvSpPr>
              <p:cNvPr id="144" name="テキスト ボックス 143"/>
              <p:cNvSpPr txBox="1"/>
              <p:nvPr/>
            </p:nvSpPr>
            <p:spPr>
              <a:xfrm>
                <a:off x="5060526" y="1517465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45" name="テキスト ボックス 144"/>
              <p:cNvSpPr txBox="1"/>
              <p:nvPr/>
            </p:nvSpPr>
            <p:spPr>
              <a:xfrm>
                <a:off x="1423713" y="1528029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cxnSp>
            <p:nvCxnSpPr>
              <p:cNvPr id="146" name="直線コネクタ 145"/>
              <p:cNvCxnSpPr/>
              <p:nvPr/>
            </p:nvCxnSpPr>
            <p:spPr>
              <a:xfrm>
                <a:off x="1686823" y="2566022"/>
                <a:ext cx="0" cy="237356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>
                <a:off x="2988328" y="2678862"/>
                <a:ext cx="0" cy="215999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テキスト ボックス 147"/>
              <p:cNvSpPr txBox="1"/>
              <p:nvPr/>
            </p:nvSpPr>
            <p:spPr>
              <a:xfrm>
                <a:off x="1496634" y="2760968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49" name="テキスト ボックス 148"/>
              <p:cNvSpPr txBox="1"/>
              <p:nvPr/>
            </p:nvSpPr>
            <p:spPr>
              <a:xfrm>
                <a:off x="2767730" y="2834786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50" name="テキスト ボックス 149"/>
              <p:cNvSpPr txBox="1"/>
              <p:nvPr/>
            </p:nvSpPr>
            <p:spPr>
              <a:xfrm>
                <a:off x="4896707" y="2760421"/>
                <a:ext cx="46982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Sph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cxnSp>
            <p:nvCxnSpPr>
              <p:cNvPr id="151" name="直線コネクタ 150"/>
              <p:cNvCxnSpPr/>
              <p:nvPr/>
            </p:nvCxnSpPr>
            <p:spPr>
              <a:xfrm>
                <a:off x="2234653" y="2386073"/>
                <a:ext cx="385514" cy="0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テキスト ボックス 52"/>
              <p:cNvSpPr txBox="1">
                <a:spLocks noChangeArrowheads="1"/>
              </p:cNvSpPr>
              <p:nvPr/>
            </p:nvSpPr>
            <p:spPr bwMode="auto">
              <a:xfrm>
                <a:off x="2105855" y="1462134"/>
                <a:ext cx="526869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altLang="ja-JP" sz="1000" dirty="0" smtClean="0">
                    <a:latin typeface="Arial" charset="0"/>
                    <a:cs typeface="Arial" charset="0"/>
                  </a:rPr>
                  <a:t>Probe</a:t>
                </a:r>
                <a:endParaRPr lang="ja-JP" alt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153" name="Rectangle 47"/>
              <p:cNvSpPr>
                <a:spLocks noChangeArrowheads="1"/>
              </p:cNvSpPr>
              <p:nvPr/>
            </p:nvSpPr>
            <p:spPr bwMode="auto">
              <a:xfrm>
                <a:off x="163431" y="335280"/>
                <a:ext cx="31822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dirty="0" smtClean="0"/>
                  <a:t>A</a:t>
                </a:r>
                <a:endParaRPr lang="en-US" altLang="ja-JP" dirty="0"/>
              </a:p>
            </p:txBody>
          </p:sp>
        </p:grpSp>
        <p:sp>
          <p:nvSpPr>
            <p:cNvPr id="154" name="Rectangle 47"/>
            <p:cNvSpPr>
              <a:spLocks noChangeArrowheads="1"/>
            </p:cNvSpPr>
            <p:nvPr/>
          </p:nvSpPr>
          <p:spPr bwMode="auto">
            <a:xfrm>
              <a:off x="5577429" y="335280"/>
              <a:ext cx="31290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B</a:t>
              </a:r>
              <a:endParaRPr lang="en-US" altLang="ja-JP" dirty="0"/>
            </a:p>
          </p:txBody>
        </p:sp>
        <p:grpSp>
          <p:nvGrpSpPr>
            <p:cNvPr id="4" name="図形グループ 3"/>
            <p:cNvGrpSpPr/>
            <p:nvPr/>
          </p:nvGrpSpPr>
          <p:grpSpPr>
            <a:xfrm>
              <a:off x="5745587" y="762132"/>
              <a:ext cx="1743248" cy="1297323"/>
              <a:chOff x="2321667" y="3166238"/>
              <a:chExt cx="1743248" cy="1297323"/>
            </a:xfrm>
          </p:grpSpPr>
          <p:sp>
            <p:nvSpPr>
              <p:cNvPr id="156" name="Line 27"/>
              <p:cNvSpPr>
                <a:spLocks noChangeShapeType="1"/>
              </p:cNvSpPr>
              <p:nvPr/>
            </p:nvSpPr>
            <p:spPr bwMode="auto">
              <a:xfrm>
                <a:off x="2662608" y="3727784"/>
                <a:ext cx="14954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57" name="Line 28"/>
              <p:cNvSpPr>
                <a:spLocks noChangeShapeType="1"/>
              </p:cNvSpPr>
              <p:nvPr/>
            </p:nvSpPr>
            <p:spPr bwMode="auto">
              <a:xfrm>
                <a:off x="2657818" y="4154700"/>
                <a:ext cx="14954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58" name="Rectangle 29"/>
              <p:cNvSpPr>
                <a:spLocks noChangeArrowheads="1"/>
              </p:cNvSpPr>
              <p:nvPr/>
            </p:nvSpPr>
            <p:spPr bwMode="auto">
              <a:xfrm>
                <a:off x="2327667" y="3598223"/>
                <a:ext cx="371851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>
                    <a:latin typeface="Helvetica" charset="0"/>
                    <a:ea typeface="Osaka" charset="-128"/>
                  </a:rPr>
                  <a:t>5.7</a:t>
                </a:r>
                <a:endParaRPr lang="en-US" altLang="ja-JP" sz="1050" dirty="0">
                  <a:solidFill>
                    <a:srgbClr val="FF0000"/>
                  </a:solidFill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59" name="Rectangle 30"/>
              <p:cNvSpPr>
                <a:spLocks noChangeArrowheads="1"/>
              </p:cNvSpPr>
              <p:nvPr/>
            </p:nvSpPr>
            <p:spPr bwMode="auto">
              <a:xfrm>
                <a:off x="2321667" y="4030487"/>
                <a:ext cx="371851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50">
                    <a:latin typeface="Helvetica" charset="0"/>
                    <a:ea typeface="Osaka" charset="-128"/>
                  </a:rPr>
                  <a:t>3.4</a:t>
                </a:r>
              </a:p>
            </p:txBody>
          </p:sp>
          <p:sp>
            <p:nvSpPr>
              <p:cNvPr id="161" name="Rectangle 35"/>
              <p:cNvSpPr>
                <a:spLocks noChangeArrowheads="1"/>
              </p:cNvSpPr>
              <p:nvPr/>
            </p:nvSpPr>
            <p:spPr bwMode="auto">
              <a:xfrm>
                <a:off x="3378632" y="3166238"/>
                <a:ext cx="651778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900" i="1" dirty="0" err="1" smtClean="0">
                    <a:latin typeface="Helvetica" charset="0"/>
                    <a:ea typeface="Osaka" charset="-128"/>
                  </a:rPr>
                  <a:t>ΔAoatrR</a:t>
                </a:r>
                <a:endParaRPr lang="en-US" altLang="ja-JP" sz="900" i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65" name="Rectangle 55"/>
              <p:cNvSpPr>
                <a:spLocks noChangeArrowheads="1"/>
              </p:cNvSpPr>
              <p:nvPr/>
            </p:nvSpPr>
            <p:spPr bwMode="auto">
              <a:xfrm>
                <a:off x="2456185" y="3346900"/>
                <a:ext cx="35137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Helvetica" charset="0"/>
                  </a:rPr>
                  <a:t>kb</a:t>
                </a:r>
                <a:endParaRPr lang="en-US" altLang="ja-JP" sz="1200" dirty="0"/>
              </a:p>
            </p:txBody>
          </p:sp>
          <p:sp>
            <p:nvSpPr>
              <p:cNvPr id="168" name="テキスト ボックス 167"/>
              <p:cNvSpPr txBox="1"/>
              <p:nvPr/>
            </p:nvSpPr>
            <p:spPr>
              <a:xfrm>
                <a:off x="2788186" y="3169678"/>
                <a:ext cx="65929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900" dirty="0" smtClean="0">
                    <a:latin typeface="Arial"/>
                    <a:cs typeface="Arial"/>
                  </a:rPr>
                  <a:t>Wild type</a:t>
                </a:r>
                <a:endParaRPr kumimoji="1" lang="ja-JP" altLang="en-US" sz="900" baseline="30000" dirty="0" smtClean="0">
                  <a:latin typeface="Arial"/>
                  <a:cs typeface="Arial"/>
                </a:endParaRPr>
              </a:p>
            </p:txBody>
          </p:sp>
          <p:pic>
            <p:nvPicPr>
              <p:cNvPr id="8397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07440" y="3398066"/>
                <a:ext cx="1257475" cy="1065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2" name="図形グループ 121"/>
            <p:cNvGrpSpPr/>
            <p:nvPr/>
          </p:nvGrpSpPr>
          <p:grpSpPr>
            <a:xfrm>
              <a:off x="5803612" y="4074101"/>
              <a:ext cx="1648355" cy="1850054"/>
              <a:chOff x="2535287" y="3232574"/>
              <a:chExt cx="1648355" cy="1850054"/>
            </a:xfrm>
          </p:grpSpPr>
          <p:sp>
            <p:nvSpPr>
              <p:cNvPr id="123" name="Line 27"/>
              <p:cNvSpPr>
                <a:spLocks noChangeShapeType="1"/>
              </p:cNvSpPr>
              <p:nvPr/>
            </p:nvSpPr>
            <p:spPr bwMode="auto">
              <a:xfrm>
                <a:off x="2932761" y="3918323"/>
                <a:ext cx="1482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24" name="Line 28"/>
              <p:cNvSpPr>
                <a:spLocks noChangeShapeType="1"/>
              </p:cNvSpPr>
              <p:nvPr/>
            </p:nvSpPr>
            <p:spPr bwMode="auto">
              <a:xfrm>
                <a:off x="2958324" y="4835026"/>
                <a:ext cx="1482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25" name="Rectangle 29"/>
              <p:cNvSpPr>
                <a:spLocks noChangeArrowheads="1"/>
              </p:cNvSpPr>
              <p:nvPr/>
            </p:nvSpPr>
            <p:spPr bwMode="auto">
              <a:xfrm>
                <a:off x="2535287" y="3767611"/>
                <a:ext cx="436810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 smtClean="0">
                    <a:latin typeface="Helvetica" charset="0"/>
                    <a:ea typeface="Osaka" charset="-128"/>
                  </a:rPr>
                  <a:t>11.3</a:t>
                </a:r>
                <a:endParaRPr lang="en-US" altLang="ja-JP" sz="1050" dirty="0">
                  <a:solidFill>
                    <a:srgbClr val="FF0000"/>
                  </a:solidFill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30" name="Rectangle 30"/>
              <p:cNvSpPr>
                <a:spLocks noChangeArrowheads="1"/>
              </p:cNvSpPr>
              <p:nvPr/>
            </p:nvSpPr>
            <p:spPr bwMode="auto">
              <a:xfrm>
                <a:off x="2633952" y="4672980"/>
                <a:ext cx="371851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50" dirty="0" smtClean="0">
                    <a:latin typeface="Helvetica" charset="0"/>
                    <a:ea typeface="Osaka" charset="-128"/>
                  </a:rPr>
                  <a:t>2.8</a:t>
                </a:r>
                <a:endParaRPr lang="en-US" altLang="ja-JP" sz="1050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31" name="Rectangle 35"/>
              <p:cNvSpPr>
                <a:spLocks noChangeArrowheads="1"/>
              </p:cNvSpPr>
              <p:nvPr/>
            </p:nvSpPr>
            <p:spPr bwMode="auto">
              <a:xfrm>
                <a:off x="3499375" y="3232574"/>
                <a:ext cx="651778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900" i="1" dirty="0" err="1" smtClean="0">
                    <a:latin typeface="Helvetica" charset="0"/>
                    <a:ea typeface="Osaka" charset="-128"/>
                  </a:rPr>
                  <a:t>ΔAnatrR</a:t>
                </a:r>
                <a:endParaRPr lang="en-US" altLang="ja-JP" sz="900" i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32" name="Rectangle 55"/>
              <p:cNvSpPr>
                <a:spLocks noChangeArrowheads="1"/>
              </p:cNvSpPr>
              <p:nvPr/>
            </p:nvSpPr>
            <p:spPr bwMode="auto">
              <a:xfrm>
                <a:off x="2703363" y="3598312"/>
                <a:ext cx="35137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Helvetica" charset="0"/>
                  </a:rPr>
                  <a:t>kb</a:t>
                </a:r>
                <a:endParaRPr lang="en-US" altLang="ja-JP" sz="1200" dirty="0"/>
              </a:p>
            </p:txBody>
          </p:sp>
          <p:sp>
            <p:nvSpPr>
              <p:cNvPr id="133" name="テキスト ボックス 132"/>
              <p:cNvSpPr txBox="1"/>
              <p:nvPr/>
            </p:nvSpPr>
            <p:spPr>
              <a:xfrm>
                <a:off x="3087879" y="3293092"/>
                <a:ext cx="4218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900" dirty="0" smtClean="0">
                    <a:latin typeface="Arial"/>
                    <a:cs typeface="Arial"/>
                  </a:rPr>
                  <a:t>Wild</a:t>
                </a:r>
              </a:p>
              <a:p>
                <a:pPr algn="ctr"/>
                <a:r>
                  <a:rPr lang="en-US" altLang="ja-JP" sz="900" dirty="0" smtClean="0">
                    <a:latin typeface="Arial"/>
                    <a:cs typeface="Arial"/>
                  </a:rPr>
                  <a:t>type</a:t>
                </a:r>
                <a:endParaRPr kumimoji="1" lang="ja-JP" altLang="en-US" sz="900" baseline="30000" dirty="0" smtClean="0">
                  <a:latin typeface="Arial"/>
                  <a:cs typeface="Arial"/>
                </a:endParaRPr>
              </a:p>
            </p:txBody>
          </p:sp>
          <p:pic>
            <p:nvPicPr>
              <p:cNvPr id="13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75956" y="3663405"/>
                <a:ext cx="1107686" cy="1419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35" name="直線コネクタ 134"/>
              <p:cNvCxnSpPr/>
              <p:nvPr/>
            </p:nvCxnSpPr>
            <p:spPr>
              <a:xfrm>
                <a:off x="3518000" y="3475703"/>
                <a:ext cx="60720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Rectangle 30"/>
              <p:cNvSpPr>
                <a:spLocks noChangeArrowheads="1"/>
              </p:cNvSpPr>
              <p:nvPr/>
            </p:nvSpPr>
            <p:spPr bwMode="auto">
              <a:xfrm>
                <a:off x="3544636" y="3450581"/>
                <a:ext cx="596315" cy="253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00" dirty="0" smtClean="0">
                    <a:latin typeface="Helvetica" charset="0"/>
                    <a:ea typeface="Osaka" charset="-128"/>
                  </a:rPr>
                  <a:t>1       2</a:t>
                </a:r>
                <a:endParaRPr lang="en-US" altLang="ja-JP" sz="1000" dirty="0">
                  <a:latin typeface="Helvetica" charset="0"/>
                  <a:ea typeface="Osaka" charset="-128"/>
                </a:endParaRPr>
              </a:p>
            </p:txBody>
          </p:sp>
        </p:grpSp>
        <p:grpSp>
          <p:nvGrpSpPr>
            <p:cNvPr id="10" name="図形グループ 9"/>
            <p:cNvGrpSpPr/>
            <p:nvPr/>
          </p:nvGrpSpPr>
          <p:grpSpPr>
            <a:xfrm>
              <a:off x="163431" y="3623380"/>
              <a:ext cx="5187641" cy="2579468"/>
              <a:chOff x="163431" y="3623380"/>
              <a:chExt cx="5187641" cy="2579468"/>
            </a:xfrm>
          </p:grpSpPr>
          <p:grpSp>
            <p:nvGrpSpPr>
              <p:cNvPr id="5" name="図形グループ 4"/>
              <p:cNvGrpSpPr/>
              <p:nvPr/>
            </p:nvGrpSpPr>
            <p:grpSpPr>
              <a:xfrm>
                <a:off x="2343237" y="3866169"/>
                <a:ext cx="2169688" cy="216000"/>
                <a:chOff x="2343237" y="3602009"/>
                <a:chExt cx="2169688" cy="151078"/>
              </a:xfrm>
            </p:grpSpPr>
            <p:sp>
              <p:nvSpPr>
                <p:cNvPr id="77" name="Rectangle 7"/>
                <p:cNvSpPr>
                  <a:spLocks noChangeArrowheads="1"/>
                </p:cNvSpPr>
                <p:nvPr/>
              </p:nvSpPr>
              <p:spPr bwMode="auto">
                <a:xfrm>
                  <a:off x="2885659" y="3602009"/>
                  <a:ext cx="1103846" cy="15107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  <p:sp>
              <p:nvSpPr>
                <p:cNvPr id="83" name="Rectangle 7"/>
                <p:cNvSpPr>
                  <a:spLocks noChangeArrowheads="1"/>
                </p:cNvSpPr>
                <p:nvPr/>
              </p:nvSpPr>
              <p:spPr bwMode="auto">
                <a:xfrm>
                  <a:off x="2343237" y="3602009"/>
                  <a:ext cx="542422" cy="15107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  <p:sp>
              <p:nvSpPr>
                <p:cNvPr id="84" name="Rectangle 7"/>
                <p:cNvSpPr>
                  <a:spLocks noChangeArrowheads="1"/>
                </p:cNvSpPr>
                <p:nvPr/>
              </p:nvSpPr>
              <p:spPr bwMode="auto">
                <a:xfrm>
                  <a:off x="3970503" y="3602009"/>
                  <a:ext cx="542422" cy="15107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</p:grpSp>
          <p:sp>
            <p:nvSpPr>
              <p:cNvPr id="56" name="テキスト ボックス 55"/>
              <p:cNvSpPr txBox="1"/>
              <p:nvPr/>
            </p:nvSpPr>
            <p:spPr>
              <a:xfrm>
                <a:off x="426594" y="4436759"/>
                <a:ext cx="117211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latin typeface="Arial"/>
                    <a:cs typeface="Arial"/>
                  </a:rPr>
                  <a:t>Genomic DNA</a:t>
                </a:r>
              </a:p>
              <a:p>
                <a:pPr algn="ctr"/>
                <a:r>
                  <a:rPr lang="en-US" altLang="ja-JP" sz="1200" dirty="0" smtClean="0">
                    <a:latin typeface="Arial"/>
                    <a:cs typeface="Arial"/>
                  </a:rPr>
                  <a:t>(Host strain)</a:t>
                </a:r>
                <a:endParaRPr kumimoji="1" lang="ja-JP" alt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520532" y="5277500"/>
                <a:ext cx="11965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1200" dirty="0" smtClean="0">
                    <a:latin typeface="Arial"/>
                    <a:cs typeface="Arial"/>
                  </a:rPr>
                  <a:t>Genomic DNA</a:t>
                </a:r>
              </a:p>
              <a:p>
                <a:pPr algn="ctr"/>
                <a:r>
                  <a:rPr lang="en-US" altLang="ja-JP" sz="1200" dirty="0" smtClean="0">
                    <a:latin typeface="Arial"/>
                    <a:cs typeface="Arial"/>
                  </a:rPr>
                  <a:t>(</a:t>
                </a:r>
                <a:r>
                  <a:rPr lang="en-US" altLang="ja-JP" sz="1200" dirty="0" err="1" smtClean="0">
                    <a:latin typeface="Arial"/>
                    <a:cs typeface="Arial"/>
                  </a:rPr>
                  <a:t>Transformant</a:t>
                </a:r>
                <a:r>
                  <a:rPr lang="en-US" altLang="ja-JP" sz="1200" dirty="0" smtClean="0">
                    <a:latin typeface="Arial"/>
                    <a:cs typeface="Arial"/>
                  </a:rPr>
                  <a:t>)</a:t>
                </a:r>
                <a:endParaRPr kumimoji="1" lang="ja-JP" altLang="en-US" sz="1200" dirty="0">
                  <a:latin typeface="Arial"/>
                  <a:cs typeface="Arial"/>
                </a:endParaRPr>
              </a:p>
            </p:txBody>
          </p:sp>
          <p:sp>
            <p:nvSpPr>
              <p:cNvPr id="58" name="Line 6"/>
              <p:cNvSpPr>
                <a:spLocks noChangeShapeType="1"/>
              </p:cNvSpPr>
              <p:nvPr/>
            </p:nvSpPr>
            <p:spPr bwMode="auto">
              <a:xfrm>
                <a:off x="1829948" y="5605881"/>
                <a:ext cx="3223229" cy="7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62" name="Line 2"/>
              <p:cNvSpPr>
                <a:spLocks noChangeShapeType="1"/>
              </p:cNvSpPr>
              <p:nvPr/>
            </p:nvSpPr>
            <p:spPr bwMode="auto">
              <a:xfrm>
                <a:off x="1624256" y="4624076"/>
                <a:ext cx="362061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cxnSp>
            <p:nvCxnSpPr>
              <p:cNvPr id="63" name="直線コネクタ 62"/>
              <p:cNvCxnSpPr/>
              <p:nvPr/>
            </p:nvCxnSpPr>
            <p:spPr>
              <a:xfrm>
                <a:off x="4908834" y="5611480"/>
                <a:ext cx="0" cy="179847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5084010" y="4631818"/>
                <a:ext cx="0" cy="179847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2004351" y="4623590"/>
                <a:ext cx="0" cy="179847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/>
              <p:cNvCxnSpPr/>
              <p:nvPr/>
            </p:nvCxnSpPr>
            <p:spPr>
              <a:xfrm flipH="1">
                <a:off x="4383966" y="4135753"/>
                <a:ext cx="127710" cy="49373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4391397" y="4131942"/>
                <a:ext cx="125103" cy="49100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/>
              <p:cNvCxnSpPr/>
              <p:nvPr/>
            </p:nvCxnSpPr>
            <p:spPr>
              <a:xfrm>
                <a:off x="2372370" y="4708640"/>
                <a:ext cx="341483" cy="0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矢印コネクタ 69"/>
              <p:cNvCxnSpPr/>
              <p:nvPr/>
            </p:nvCxnSpPr>
            <p:spPr>
              <a:xfrm>
                <a:off x="3419181" y="5154254"/>
                <a:ext cx="1131" cy="265233"/>
              </a:xfrm>
              <a:prstGeom prst="straightConnector1">
                <a:avLst/>
              </a:prstGeom>
              <a:ln w="76200" cmpd="sng">
                <a:solidFill>
                  <a:srgbClr val="000000"/>
                </a:solidFill>
                <a:headEnd type="none" w="med" len="med"/>
                <a:tailEnd type="triangl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テキスト ボックス 52"/>
              <p:cNvSpPr txBox="1">
                <a:spLocks noChangeArrowheads="1"/>
              </p:cNvSpPr>
              <p:nvPr/>
            </p:nvSpPr>
            <p:spPr bwMode="auto">
              <a:xfrm>
                <a:off x="2332161" y="5174163"/>
                <a:ext cx="526869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altLang="ja-JP" sz="1000" dirty="0" smtClean="0">
                    <a:latin typeface="Arial" charset="0"/>
                    <a:cs typeface="Arial" charset="0"/>
                  </a:rPr>
                  <a:t>Probe</a:t>
                </a:r>
                <a:endParaRPr lang="ja-JP" altLang="en-US" sz="10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74" name="Rectangle 3"/>
              <p:cNvSpPr>
                <a:spLocks noChangeArrowheads="1"/>
              </p:cNvSpPr>
              <p:nvPr/>
            </p:nvSpPr>
            <p:spPr bwMode="auto">
              <a:xfrm>
                <a:off x="2747894" y="4530181"/>
                <a:ext cx="1368768" cy="15107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75" name="Rectangle 9"/>
              <p:cNvSpPr>
                <a:spLocks noChangeArrowheads="1"/>
              </p:cNvSpPr>
              <p:nvPr/>
            </p:nvSpPr>
            <p:spPr bwMode="auto">
              <a:xfrm>
                <a:off x="3119739" y="4464748"/>
                <a:ext cx="7303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 smtClean="0">
                    <a:latin typeface="Helvetica" charset="0"/>
                    <a:ea typeface="Osaka" charset="-128"/>
                  </a:rPr>
                  <a:t>AnatrR</a:t>
                </a:r>
                <a:endParaRPr lang="en-US" altLang="ja-JP" sz="1200" b="1" i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78" name="Rectangle 8"/>
              <p:cNvSpPr>
                <a:spLocks noChangeArrowheads="1"/>
              </p:cNvSpPr>
              <p:nvPr/>
            </p:nvSpPr>
            <p:spPr bwMode="auto">
              <a:xfrm>
                <a:off x="3229453" y="3808046"/>
                <a:ext cx="5134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>
                    <a:latin typeface="Helvetica"/>
                    <a:ea typeface="Osaka" charset="-128"/>
                    <a:cs typeface="Helvetica"/>
                  </a:rPr>
                  <a:t>ptrA</a:t>
                </a:r>
                <a:endParaRPr lang="en-US" altLang="ja-JP" sz="1200" b="1" dirty="0">
                  <a:latin typeface="Helvetica"/>
                  <a:ea typeface="Osaka" charset="-128"/>
                  <a:cs typeface="Helvetica"/>
                </a:endParaRPr>
              </a:p>
            </p:txBody>
          </p:sp>
          <p:cxnSp>
            <p:nvCxnSpPr>
              <p:cNvPr id="87" name="直線コネクタ 86"/>
              <p:cNvCxnSpPr/>
              <p:nvPr/>
            </p:nvCxnSpPr>
            <p:spPr>
              <a:xfrm flipH="1">
                <a:off x="2349215" y="4122031"/>
                <a:ext cx="127710" cy="49373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/>
              <p:cNvCxnSpPr/>
              <p:nvPr/>
            </p:nvCxnSpPr>
            <p:spPr>
              <a:xfrm>
                <a:off x="2356646" y="4118220"/>
                <a:ext cx="125103" cy="491004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Line 16"/>
              <p:cNvSpPr>
                <a:spLocks noChangeShapeType="1"/>
              </p:cNvSpPr>
              <p:nvPr/>
            </p:nvSpPr>
            <p:spPr bwMode="auto">
              <a:xfrm>
                <a:off x="1964851" y="6040590"/>
                <a:ext cx="984774" cy="27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95" name="Rectangle 17"/>
              <p:cNvSpPr>
                <a:spLocks noChangeArrowheads="1"/>
              </p:cNvSpPr>
              <p:nvPr/>
            </p:nvSpPr>
            <p:spPr bwMode="auto">
              <a:xfrm>
                <a:off x="2210150" y="5925849"/>
                <a:ext cx="607859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Helvetica" charset="0"/>
                    <a:ea typeface="Osaka" charset="-128"/>
                  </a:rPr>
                  <a:t>2.8 kb</a:t>
                </a:r>
                <a:endParaRPr lang="en-US" altLang="ja-JP" sz="1200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97" name="Line 18"/>
              <p:cNvSpPr>
                <a:spLocks noChangeShapeType="1"/>
              </p:cNvSpPr>
              <p:nvPr/>
            </p:nvSpPr>
            <p:spPr bwMode="auto">
              <a:xfrm flipV="1">
                <a:off x="2010513" y="4997252"/>
                <a:ext cx="3076554" cy="4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ja-JP" altLang="en-US" sz="1200"/>
              </a:p>
            </p:txBody>
          </p:sp>
          <p:sp>
            <p:nvSpPr>
              <p:cNvPr id="102" name="Rectangle 19"/>
              <p:cNvSpPr>
                <a:spLocks noChangeArrowheads="1"/>
              </p:cNvSpPr>
              <p:nvPr/>
            </p:nvSpPr>
            <p:spPr bwMode="auto">
              <a:xfrm>
                <a:off x="3182923" y="4865930"/>
                <a:ext cx="684803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 smtClean="0">
                    <a:latin typeface="Helvetica" charset="0"/>
                    <a:ea typeface="Osaka" charset="-128"/>
                  </a:rPr>
                  <a:t>11.3 kb</a:t>
                </a:r>
                <a:endParaRPr lang="en-US" altLang="ja-JP" sz="1200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103" name="テキスト ボックス 102"/>
              <p:cNvSpPr txBox="1"/>
              <p:nvPr/>
            </p:nvSpPr>
            <p:spPr>
              <a:xfrm>
                <a:off x="4926220" y="4772020"/>
                <a:ext cx="4248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Sal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04" name="テキスト ボックス 103"/>
              <p:cNvSpPr txBox="1"/>
              <p:nvPr/>
            </p:nvSpPr>
            <p:spPr>
              <a:xfrm>
                <a:off x="1816112" y="4762035"/>
                <a:ext cx="4248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Sal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cxnSp>
            <p:nvCxnSpPr>
              <p:cNvPr id="105" name="直線コネクタ 104"/>
              <p:cNvCxnSpPr/>
              <p:nvPr/>
            </p:nvCxnSpPr>
            <p:spPr>
              <a:xfrm>
                <a:off x="2002974" y="5599463"/>
                <a:ext cx="0" cy="179847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>
                <a:off x="2985215" y="5691802"/>
                <a:ext cx="0" cy="179847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テキスト ボックス 106"/>
              <p:cNvSpPr txBox="1"/>
              <p:nvPr/>
            </p:nvSpPr>
            <p:spPr>
              <a:xfrm>
                <a:off x="1769366" y="5731780"/>
                <a:ext cx="4248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Sal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15" name="テキスト ボックス 114"/>
              <p:cNvSpPr txBox="1"/>
              <p:nvPr/>
            </p:nvSpPr>
            <p:spPr>
              <a:xfrm>
                <a:off x="2814940" y="5820969"/>
                <a:ext cx="4248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Sal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sp>
            <p:nvSpPr>
              <p:cNvPr id="117" name="テキスト ボックス 116"/>
              <p:cNvSpPr txBox="1"/>
              <p:nvPr/>
            </p:nvSpPr>
            <p:spPr>
              <a:xfrm>
                <a:off x="4725119" y="5778175"/>
                <a:ext cx="424852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i="1" dirty="0" err="1" smtClean="0">
                    <a:latin typeface="Arial"/>
                    <a:cs typeface="Arial"/>
                  </a:rPr>
                  <a:t>Sal</a:t>
                </a:r>
                <a:r>
                  <a:rPr kumimoji="1" lang="en-US" altLang="ja-JP" sz="1050" dirty="0" err="1" smtClean="0">
                    <a:latin typeface="Arial"/>
                    <a:cs typeface="Arial"/>
                  </a:rPr>
                  <a:t>I</a:t>
                </a:r>
                <a:r>
                  <a:rPr kumimoji="1" lang="en-US" altLang="ja-JP" sz="1050" dirty="0" smtClean="0">
                    <a:latin typeface="Arial"/>
                    <a:cs typeface="Arial"/>
                  </a:rPr>
                  <a:t> </a:t>
                </a:r>
                <a:endParaRPr kumimoji="1" lang="ja-JP" altLang="en-US" sz="1050" dirty="0" smtClean="0">
                  <a:latin typeface="Arial"/>
                  <a:cs typeface="Arial"/>
                </a:endParaRPr>
              </a:p>
            </p:txBody>
          </p:sp>
          <p:cxnSp>
            <p:nvCxnSpPr>
              <p:cNvPr id="118" name="直線コネクタ 117"/>
              <p:cNvCxnSpPr/>
              <p:nvPr/>
            </p:nvCxnSpPr>
            <p:spPr>
              <a:xfrm>
                <a:off x="2414095" y="5422474"/>
                <a:ext cx="341483" cy="0"/>
              </a:xfrm>
              <a:prstGeom prst="line">
                <a:avLst/>
              </a:prstGeom>
              <a:ln w="762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テキスト ボックス 52"/>
              <p:cNvSpPr txBox="1">
                <a:spLocks noChangeArrowheads="1"/>
              </p:cNvSpPr>
              <p:nvPr/>
            </p:nvSpPr>
            <p:spPr bwMode="auto">
              <a:xfrm>
                <a:off x="2295366" y="4689454"/>
                <a:ext cx="526869" cy="2462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en-US" altLang="ja-JP" sz="1000" dirty="0" smtClean="0">
                    <a:latin typeface="Arial" charset="0"/>
                    <a:cs typeface="Arial" charset="0"/>
                  </a:rPr>
                  <a:t>Probe</a:t>
                </a:r>
                <a:endParaRPr lang="ja-JP" altLang="en-US" sz="1000" dirty="0">
                  <a:latin typeface="Arial" charset="0"/>
                  <a:cs typeface="Arial" charset="0"/>
                </a:endParaRPr>
              </a:p>
            </p:txBody>
          </p:sp>
          <p:grpSp>
            <p:nvGrpSpPr>
              <p:cNvPr id="6" name="図形グループ 5"/>
              <p:cNvGrpSpPr/>
              <p:nvPr/>
            </p:nvGrpSpPr>
            <p:grpSpPr>
              <a:xfrm>
                <a:off x="2247196" y="5493858"/>
                <a:ext cx="2169688" cy="216000"/>
                <a:chOff x="2247196" y="5148418"/>
                <a:chExt cx="2169688" cy="151078"/>
              </a:xfrm>
            </p:grpSpPr>
            <p:sp>
              <p:nvSpPr>
                <p:cNvPr id="90" name="Rectangle 7"/>
                <p:cNvSpPr>
                  <a:spLocks noChangeArrowheads="1"/>
                </p:cNvSpPr>
                <p:nvPr/>
              </p:nvSpPr>
              <p:spPr bwMode="auto">
                <a:xfrm>
                  <a:off x="2789618" y="5148418"/>
                  <a:ext cx="1103846" cy="15107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  <p:sp>
              <p:nvSpPr>
                <p:cNvPr id="92" name="Rectangle 7"/>
                <p:cNvSpPr>
                  <a:spLocks noChangeArrowheads="1"/>
                </p:cNvSpPr>
                <p:nvPr/>
              </p:nvSpPr>
              <p:spPr bwMode="auto">
                <a:xfrm>
                  <a:off x="2247196" y="5148418"/>
                  <a:ext cx="542422" cy="15107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  <p:sp>
              <p:nvSpPr>
                <p:cNvPr id="93" name="Rectangle 7"/>
                <p:cNvSpPr>
                  <a:spLocks noChangeArrowheads="1"/>
                </p:cNvSpPr>
                <p:nvPr/>
              </p:nvSpPr>
              <p:spPr bwMode="auto">
                <a:xfrm>
                  <a:off x="3874462" y="5148418"/>
                  <a:ext cx="542422" cy="15107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200"/>
                </a:p>
              </p:txBody>
            </p:sp>
          </p:grpSp>
          <p:sp>
            <p:nvSpPr>
              <p:cNvPr id="91" name="Rectangle 8"/>
              <p:cNvSpPr>
                <a:spLocks noChangeArrowheads="1"/>
              </p:cNvSpPr>
              <p:nvPr/>
            </p:nvSpPr>
            <p:spPr bwMode="auto">
              <a:xfrm>
                <a:off x="3105933" y="5447090"/>
                <a:ext cx="513438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i="1" dirty="0" err="1">
                    <a:latin typeface="Helvetica" charset="0"/>
                    <a:ea typeface="Osaka" charset="-128"/>
                  </a:rPr>
                  <a:t>ptrA</a:t>
                </a:r>
                <a:endParaRPr lang="en-US" altLang="ja-JP" sz="1200" b="1" dirty="0">
                  <a:latin typeface="Helvetica" charset="0"/>
                  <a:ea typeface="Osaka" charset="-128"/>
                </a:endParaRPr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163431" y="362338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C</a:t>
                </a:r>
                <a:endParaRPr kumimoji="1" lang="ja-JP" altLang="en-US" dirty="0"/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>
              <a:off x="5577429" y="3623380"/>
              <a:ext cx="3266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3187622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Macintosh PowerPoint</Application>
  <PresentationFormat>画面に合わせる (4:3)</PresentationFormat>
  <Paragraphs>49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千葉大学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萩原 大祐</dc:creator>
  <cp:lastModifiedBy>萩原 大祐</cp:lastModifiedBy>
  <cp:revision>1</cp:revision>
  <dcterms:created xsi:type="dcterms:W3CDTF">2016-12-06T05:44:50Z</dcterms:created>
  <dcterms:modified xsi:type="dcterms:W3CDTF">2016-12-06T05:45:06Z</dcterms:modified>
</cp:coreProperties>
</file>