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570F"/>
    <a:srgbClr val="DBDC01"/>
    <a:srgbClr val="491B1A"/>
    <a:srgbClr val="B4560B"/>
    <a:srgbClr val="A84F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819" autoAdjust="0"/>
    <p:restoredTop sz="99274" autoAdjust="0"/>
  </p:normalViewPr>
  <p:slideViewPr>
    <p:cSldViewPr snapToGrid="0">
      <p:cViewPr varScale="1">
        <p:scale>
          <a:sx n="78" d="100"/>
          <a:sy n="78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D3124-CD5E-4EF5-BDD4-0C45B5EE37E0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A67FC-8A97-4353-8A10-BFA396C46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9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922747" y="1185949"/>
            <a:ext cx="17793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730387" y="1952020"/>
            <a:ext cx="37029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5403306" y="2632362"/>
            <a:ext cx="4889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2792519" y="289974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2976052" y="289974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1144199" y="289974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2788172" y="3232374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2971705" y="3232374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1144199" y="3232374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2788172" y="355327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2971705" y="355327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44199" y="355327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2788172" y="386831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2971705" y="3868317"/>
            <a:ext cx="18288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144199" y="386831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723975" y="2914243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723975" y="3246870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723975" y="3567773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723975" y="3882813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3160028" y="2899747"/>
            <a:ext cx="248465" cy="18288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154991" y="3232056"/>
            <a:ext cx="248466" cy="18288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3153159" y="3553277"/>
            <a:ext cx="248466" cy="18288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3154439" y="3868317"/>
            <a:ext cx="248466" cy="18288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 flipV="1">
            <a:off x="3983734" y="1877599"/>
            <a:ext cx="91440" cy="4572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Isosceles Triangle 237"/>
          <p:cNvSpPr/>
          <p:nvPr/>
        </p:nvSpPr>
        <p:spPr>
          <a:xfrm flipV="1">
            <a:off x="3167737" y="2852718"/>
            <a:ext cx="91440" cy="4572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Isosceles Triangle 238"/>
          <p:cNvSpPr/>
          <p:nvPr/>
        </p:nvSpPr>
        <p:spPr>
          <a:xfrm flipV="1">
            <a:off x="3156851" y="3186336"/>
            <a:ext cx="91440" cy="4572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Isosceles Triangle 239"/>
          <p:cNvSpPr/>
          <p:nvPr/>
        </p:nvSpPr>
        <p:spPr>
          <a:xfrm flipV="1">
            <a:off x="3162294" y="3499351"/>
            <a:ext cx="91440" cy="4572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Isosceles Triangle 240"/>
          <p:cNvSpPr/>
          <p:nvPr/>
        </p:nvSpPr>
        <p:spPr>
          <a:xfrm flipV="1">
            <a:off x="3156851" y="3821288"/>
            <a:ext cx="91440" cy="4572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6415078" y="2899747"/>
            <a:ext cx="36576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4771124" y="289974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15078" y="3232374"/>
            <a:ext cx="36576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4771124" y="3232374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6412234" y="3553277"/>
            <a:ext cx="36576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4771124" y="355327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6413695" y="3868317"/>
            <a:ext cx="365760" cy="18288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771124" y="3868317"/>
            <a:ext cx="1645920" cy="18288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6796168" y="3571386"/>
            <a:ext cx="8814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AGSRVS   stop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6796168" y="3879757"/>
            <a:ext cx="175547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EKFRVGNCKHLKMTRP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stop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6796168" y="3234812"/>
            <a:ext cx="136111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GFFRMNKLKES   stop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6796168" y="2905190"/>
            <a:ext cx="19386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AVVVSERILRVFGVSEWLP   stop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4208" y="2632362"/>
            <a:ext cx="589905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ranscripts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4352171" y="2921521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4352171" y="3254148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4352171" y="3575051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4352171" y="3890091"/>
            <a:ext cx="3767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44199" y="1177139"/>
            <a:ext cx="1005840" cy="2286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138656" y="1291439"/>
            <a:ext cx="6400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458696" y="1177139"/>
            <a:ext cx="91440" cy="22860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133951" y="1177139"/>
            <a:ext cx="118872" cy="228600"/>
          </a:xfrm>
          <a:prstGeom prst="rect">
            <a:avLst/>
          </a:prstGeom>
          <a:solidFill>
            <a:srgbClr val="98DE7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467053" y="1177139"/>
            <a:ext cx="91440" cy="22860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512681" y="1177139"/>
            <a:ext cx="9144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691133" y="1177139"/>
            <a:ext cx="9144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885255" y="1177139"/>
            <a:ext cx="9144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8107395" y="1177139"/>
            <a:ext cx="164592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532122" y="1177139"/>
            <a:ext cx="91440" cy="2286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647764" y="1177139"/>
            <a:ext cx="64008" cy="2286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5800164" y="1177139"/>
            <a:ext cx="64008" cy="2286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967742" y="1177139"/>
            <a:ext cx="64008" cy="2286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0119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469150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477507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158121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523135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701587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7895709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154425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542576" y="996261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1225" y="1433447"/>
            <a:ext cx="2484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728910" y="1552700"/>
            <a:ext cx="2484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970423" y="1433447"/>
            <a:ext cx="2484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832168" y="1371104"/>
            <a:ext cx="0" cy="18288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5674339" y="1364183"/>
            <a:ext cx="0" cy="9144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6004042" y="1360618"/>
            <a:ext cx="0" cy="9144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2787767" y="1925799"/>
            <a:ext cx="182880" cy="22860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2971300" y="1925799"/>
            <a:ext cx="182880" cy="228600"/>
          </a:xfrm>
          <a:prstGeom prst="rect">
            <a:avLst/>
          </a:prstGeom>
          <a:solidFill>
            <a:srgbClr val="DBE989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3155325" y="1925799"/>
            <a:ext cx="228600" cy="228600"/>
          </a:xfrm>
          <a:prstGeom prst="rect">
            <a:avLst/>
          </a:prstGeom>
          <a:solidFill>
            <a:srgbClr val="98DE7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384412" y="1925799"/>
            <a:ext cx="18288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144199" y="1925799"/>
            <a:ext cx="1645920" cy="2286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3566857" y="1925799"/>
            <a:ext cx="18288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3747185" y="1925799"/>
            <a:ext cx="18288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930533" y="1925799"/>
            <a:ext cx="182880" cy="228600"/>
          </a:xfrm>
          <a:prstGeom prst="rect">
            <a:avLst/>
          </a:prstGeom>
          <a:solidFill>
            <a:srgbClr val="8BC2E7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78403" y="1695711"/>
            <a:ext cx="2644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2821014" y="1695711"/>
            <a:ext cx="27090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3117547" y="1695711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inge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3612595" y="1695711"/>
            <a:ext cx="24846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957246" y="2286015"/>
            <a:ext cx="2773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AF-1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592986" y="2265234"/>
            <a:ext cx="100584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/>
          <p:nvPr/>
        </p:nvCxnSpPr>
        <p:spPr>
          <a:xfrm>
            <a:off x="3748262" y="2265234"/>
            <a:ext cx="36576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3792482" y="2286015"/>
            <a:ext cx="2773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AF-2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301988" y="1177139"/>
            <a:ext cx="64008" cy="2286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209759" y="1527514"/>
            <a:ext cx="2484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5332042" y="1360618"/>
            <a:ext cx="0" cy="18288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890129" y="2232258"/>
            <a:ext cx="34144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D-box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354" y="913661"/>
            <a:ext cx="929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81354" y="1666720"/>
            <a:ext cx="929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81354" y="2626680"/>
            <a:ext cx="929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960" y="5079220"/>
            <a:ext cx="8316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</a:t>
            </a:r>
            <a:r>
              <a:rPr lang="en-US" sz="1100" b="1" dirty="0" smtClean="0">
                <a:latin typeface="Arial"/>
                <a:cs typeface="Arial"/>
              </a:rPr>
              <a:t>S1.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b="1" dirty="0">
                <a:latin typeface="Arial"/>
                <a:cs typeface="Arial"/>
              </a:rPr>
              <a:t>Schematic representation of the structure of AR-FL and AR-V transcripts and proteins</a:t>
            </a:r>
            <a:r>
              <a:rPr lang="en-US" sz="1100" b="1" dirty="0" smtClean="0">
                <a:latin typeface="Arial"/>
                <a:cs typeface="Arial"/>
              </a:rPr>
              <a:t>. A</a:t>
            </a:r>
            <a:r>
              <a:rPr lang="en-US" sz="1100" b="1" dirty="0">
                <a:latin typeface="Arial"/>
                <a:cs typeface="Arial"/>
              </a:rPr>
              <a:t>. </a:t>
            </a:r>
            <a:r>
              <a:rPr lang="en-US" sz="1100" dirty="0" smtClean="0">
                <a:latin typeface="Arial"/>
                <a:cs typeface="Arial"/>
              </a:rPr>
              <a:t>AR </a:t>
            </a:r>
            <a:r>
              <a:rPr lang="en-US" sz="1100" dirty="0">
                <a:latin typeface="Arial"/>
                <a:cs typeface="Arial"/>
              </a:rPr>
              <a:t>gene </a:t>
            </a:r>
            <a:r>
              <a:rPr lang="en-US" sz="1100" dirty="0" smtClean="0">
                <a:latin typeface="Arial"/>
                <a:cs typeface="Arial"/>
              </a:rPr>
              <a:t>structure </a:t>
            </a:r>
            <a:r>
              <a:rPr lang="en-US" sz="1100" dirty="0">
                <a:latin typeface="Arial"/>
                <a:cs typeface="Arial"/>
              </a:rPr>
              <a:t>with canonical </a:t>
            </a:r>
            <a:r>
              <a:rPr lang="en-US" sz="1100" dirty="0" smtClean="0">
                <a:latin typeface="Arial"/>
                <a:cs typeface="Arial"/>
              </a:rPr>
              <a:t>exons </a:t>
            </a:r>
            <a:r>
              <a:rPr lang="en-US" sz="1100" dirty="0">
                <a:latin typeface="Arial"/>
                <a:cs typeface="Arial"/>
              </a:rPr>
              <a:t>and </a:t>
            </a:r>
            <a:r>
              <a:rPr lang="en-US" sz="1100" dirty="0" smtClean="0">
                <a:latin typeface="Arial"/>
                <a:cs typeface="Arial"/>
              </a:rPr>
              <a:t>the cryptic exons (CE) in AR-V1, -V4, -V6, and -V7. </a:t>
            </a:r>
            <a:r>
              <a:rPr lang="en-US" sz="1100" b="1" dirty="0" smtClean="0">
                <a:latin typeface="Arial"/>
                <a:cs typeface="Arial"/>
              </a:rPr>
              <a:t>B</a:t>
            </a:r>
            <a:r>
              <a:rPr lang="en-US" sz="1100" b="1" dirty="0">
                <a:latin typeface="Arial"/>
                <a:cs typeface="Arial"/>
              </a:rPr>
              <a:t>. </a:t>
            </a:r>
            <a:r>
              <a:rPr lang="en-US" sz="1100" dirty="0" smtClean="0">
                <a:latin typeface="Arial"/>
                <a:cs typeface="Arial"/>
              </a:rPr>
              <a:t>AR-FL mRNA </a:t>
            </a:r>
            <a:r>
              <a:rPr lang="en-US" sz="1100" dirty="0">
                <a:latin typeface="Arial"/>
                <a:cs typeface="Arial"/>
              </a:rPr>
              <a:t>structure showing exons encoding the </a:t>
            </a:r>
            <a:r>
              <a:rPr lang="en-US" sz="1100" dirty="0" smtClean="0">
                <a:latin typeface="Arial"/>
                <a:cs typeface="Arial"/>
              </a:rPr>
              <a:t>N-terminal domain (NTD), DNA-binding domain (DBD), hinge region, and ligand-binding domain (LBD). AF-1 and AF-2 are two activation function (AF) domains. Filled triangle depicts D-box, which mediates AR-V/AR-V and AR-V/AR-FL dimerization. </a:t>
            </a:r>
            <a:r>
              <a:rPr lang="en-US" sz="1100" b="1" dirty="0" smtClean="0">
                <a:latin typeface="Arial"/>
                <a:cs typeface="Arial"/>
              </a:rPr>
              <a:t>C. </a:t>
            </a:r>
            <a:r>
              <a:rPr lang="en-US" sz="1100" dirty="0">
                <a:latin typeface="Arial"/>
                <a:cs typeface="Arial"/>
              </a:rPr>
              <a:t>mRNA </a:t>
            </a:r>
            <a:r>
              <a:rPr lang="en-US" sz="1100" dirty="0" smtClean="0">
                <a:latin typeface="Arial"/>
                <a:cs typeface="Arial"/>
              </a:rPr>
              <a:t>and protein structures of </a:t>
            </a:r>
            <a:r>
              <a:rPr lang="en-US" sz="1100" dirty="0">
                <a:latin typeface="Arial"/>
                <a:cs typeface="Arial"/>
              </a:rPr>
              <a:t>AR-V1, -V4, -V6, and -</a:t>
            </a:r>
            <a:r>
              <a:rPr lang="en-US" sz="1100" dirty="0" smtClean="0">
                <a:latin typeface="Arial"/>
                <a:cs typeface="Arial"/>
              </a:rPr>
              <a:t>V7. The amino acid sequences are the </a:t>
            </a:r>
            <a:r>
              <a:rPr lang="en-US" sz="1100" dirty="0">
                <a:latin typeface="Arial"/>
                <a:cs typeface="Arial"/>
              </a:rPr>
              <a:t>unique C-terminal peptide sequences </a:t>
            </a:r>
            <a:r>
              <a:rPr lang="en-US" sz="1100" dirty="0" smtClean="0">
                <a:latin typeface="Arial"/>
                <a:cs typeface="Arial"/>
              </a:rPr>
              <a:t>of AR-Vs. Inverted open triangle</a:t>
            </a:r>
            <a:r>
              <a:rPr lang="en-US" sz="1100" dirty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depicts </a:t>
            </a:r>
            <a:r>
              <a:rPr lang="en-US" sz="1100" dirty="0">
                <a:latin typeface="Arial"/>
                <a:cs typeface="Arial"/>
              </a:rPr>
              <a:t>t</a:t>
            </a:r>
            <a:r>
              <a:rPr lang="en-US" sz="1100" dirty="0" smtClean="0">
                <a:latin typeface="Arial"/>
                <a:cs typeface="Arial"/>
              </a:rPr>
              <a:t>ranslation stop. </a:t>
            </a:r>
          </a:p>
        </p:txBody>
      </p:sp>
      <p:sp>
        <p:nvSpPr>
          <p:cNvPr id="2" name="Isosceles Triangle 1"/>
          <p:cNvSpPr/>
          <p:nvPr/>
        </p:nvSpPr>
        <p:spPr>
          <a:xfrm>
            <a:off x="3013564" y="2157063"/>
            <a:ext cx="91440" cy="9144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6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6576</TotalTime>
  <Words>275</Words>
  <Application>Microsoft Macintosh PowerPoint</Application>
  <PresentationFormat>On-screen Show (4:3)</PresentationFormat>
  <Paragraphs>72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Zhan</dc:creator>
  <cp:lastModifiedBy>Yan Dong</cp:lastModifiedBy>
  <cp:revision>396</cp:revision>
  <dcterms:created xsi:type="dcterms:W3CDTF">2006-08-16T00:00:00Z</dcterms:created>
  <dcterms:modified xsi:type="dcterms:W3CDTF">2016-09-06T07:56:01Z</dcterms:modified>
</cp:coreProperties>
</file>