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570F"/>
    <a:srgbClr val="DBDC01"/>
    <a:srgbClr val="491B1A"/>
    <a:srgbClr val="B4560B"/>
    <a:srgbClr val="A84F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9819" autoAdjust="0"/>
    <p:restoredTop sz="99274" autoAdjust="0"/>
  </p:normalViewPr>
  <p:slideViewPr>
    <p:cSldViewPr snapToGrid="0">
      <p:cViewPr varScale="1">
        <p:scale>
          <a:sx n="78" d="100"/>
          <a:sy n="78" d="100"/>
        </p:scale>
        <p:origin x="-8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g\Desktop\for%20MCR%20reviewer\08142016%20C4-2%20UBE2C-Luc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g\Desktop\for%20MCR%20reviewer\08142016%20C4-2%20UBE2C-Luc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272501335563"/>
          <c:y val="0.0380228136882129"/>
          <c:w val="0.819145394436315"/>
          <c:h val="0.7207448878776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Sheet1!$I$70</c:f>
              <c:strCache>
                <c:ptCount val="1"/>
                <c:pt idx="0">
                  <c:v>average</c:v>
                </c:pt>
              </c:strCache>
            </c:strRef>
          </c:tx>
          <c:spPr>
            <a:gradFill flip="none" rotWithShape="1">
              <a:gsLst>
                <a:gs pos="0">
                  <a:schemeClr val="tx2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Sheet1!$J$71:$O$71</c:f>
                <c:numCache>
                  <c:formatCode>General</c:formatCode>
                  <c:ptCount val="6"/>
                  <c:pt idx="0">
                    <c:v>8.10504281823902E-5</c:v>
                  </c:pt>
                  <c:pt idx="1">
                    <c:v>0.00682873574747413</c:v>
                  </c:pt>
                  <c:pt idx="2">
                    <c:v>2.250469401542836</c:v>
                  </c:pt>
                  <c:pt idx="3">
                    <c:v>11.63681425018685</c:v>
                  </c:pt>
                  <c:pt idx="4">
                    <c:v>23.75744431541627</c:v>
                  </c:pt>
                  <c:pt idx="5">
                    <c:v>21.70621783720532</c:v>
                  </c:pt>
                </c:numCache>
              </c:numRef>
            </c:plus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c:spPr>
          </c:errBars>
          <c:cat>
            <c:multiLvlStrRef>
              <c:f>Sheet1!$J$68:$O$69</c:f>
              <c:multiLvlStrCache>
                <c:ptCount val="6"/>
                <c:lvl>
                  <c:pt idx="0">
                    <c:v>Ctrl</c:v>
                  </c:pt>
                  <c:pt idx="1">
                    <c:v>DHT</c:v>
                  </c:pt>
                  <c:pt idx="2">
                    <c:v>Ctrl</c:v>
                  </c:pt>
                  <c:pt idx="3">
                    <c:v>DHT</c:v>
                  </c:pt>
                  <c:pt idx="4">
                    <c:v>Ctrl</c:v>
                  </c:pt>
                  <c:pt idx="5">
                    <c:v>DHT</c:v>
                  </c:pt>
                </c:lvl>
                <c:lvl>
                  <c:pt idx="0">
                    <c:v>mock</c:v>
                  </c:pt>
                  <c:pt idx="2">
                    <c:v>AR-V6</c:v>
                  </c:pt>
                  <c:pt idx="4">
                    <c:v>NLS-AR-V6</c:v>
                  </c:pt>
                </c:lvl>
              </c:multiLvlStrCache>
            </c:multiLvlStrRef>
          </c:cat>
          <c:val>
            <c:numRef>
              <c:f>Sheet1!$J$70:$O$70</c:f>
              <c:numCache>
                <c:formatCode>General</c:formatCode>
                <c:ptCount val="6"/>
                <c:pt idx="0">
                  <c:v>1.000214159280348</c:v>
                </c:pt>
                <c:pt idx="1">
                  <c:v>1.21910018038267</c:v>
                </c:pt>
                <c:pt idx="2">
                  <c:v>36.9505416931008</c:v>
                </c:pt>
                <c:pt idx="3">
                  <c:v>68.1626894370915</c:v>
                </c:pt>
                <c:pt idx="4">
                  <c:v>146.6567677860214</c:v>
                </c:pt>
                <c:pt idx="5">
                  <c:v>156.7019995853506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3252344"/>
        <c:axId val="-2133259672"/>
      </c:barChart>
      <c:catAx>
        <c:axId val="-2133252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133259672"/>
        <c:crosses val="autoZero"/>
        <c:auto val="1"/>
        <c:lblAlgn val="ctr"/>
        <c:lblOffset val="100"/>
        <c:noMultiLvlLbl val="0"/>
      </c:catAx>
      <c:valAx>
        <c:axId val="-2133259672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133252344"/>
        <c:crosses val="autoZero"/>
        <c:crossBetween val="between"/>
        <c:majorUnit val="50.0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250461923307"/>
          <c:y val="0.0387467806357625"/>
          <c:w val="0.742564219183793"/>
          <c:h val="0.7210126544536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Sheet1!$I$61</c:f>
              <c:strCache>
                <c:ptCount val="1"/>
                <c:pt idx="0">
                  <c:v>average</c:v>
                </c:pt>
              </c:strCache>
            </c:strRef>
          </c:tx>
          <c:spPr>
            <a:gradFill flip="none" rotWithShape="1">
              <a:gsLst>
                <a:gs pos="0">
                  <a:schemeClr val="tx2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Sheet1!$J$62:$M$62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0.0844519054393325</c:v>
                  </c:pt>
                  <c:pt idx="2">
                    <c:v>4.174827333188487</c:v>
                  </c:pt>
                  <c:pt idx="3">
                    <c:v>8.913178472930761</c:v>
                  </c:pt>
                </c:numCache>
              </c:numRef>
            </c:plus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c:spPr>
          </c:errBars>
          <c:cat>
            <c:multiLvlStrRef>
              <c:f>Sheet1!$J$59:$M$60</c:f>
              <c:multiLvlStrCache>
                <c:ptCount val="4"/>
                <c:lvl>
                  <c:pt idx="0">
                    <c:v>Ctrl</c:v>
                  </c:pt>
                  <c:pt idx="1">
                    <c:v>DHT</c:v>
                  </c:pt>
                  <c:pt idx="2">
                    <c:v>Ctrl</c:v>
                  </c:pt>
                  <c:pt idx="3">
                    <c:v>DHT</c:v>
                  </c:pt>
                </c:lvl>
                <c:lvl>
                  <c:pt idx="0">
                    <c:v>mock</c:v>
                  </c:pt>
                  <c:pt idx="2">
                    <c:v>AR-V4</c:v>
                  </c:pt>
                </c:lvl>
              </c:multiLvlStrCache>
            </c:multiLvlStrRef>
          </c:cat>
          <c:val>
            <c:numRef>
              <c:f>Sheet1!$J$61:$M$61</c:f>
              <c:numCache>
                <c:formatCode>0.00</c:formatCode>
                <c:ptCount val="4"/>
                <c:pt idx="0">
                  <c:v>1.0</c:v>
                </c:pt>
                <c:pt idx="1">
                  <c:v>1.210736966629594</c:v>
                </c:pt>
                <c:pt idx="2">
                  <c:v>83.97720221312098</c:v>
                </c:pt>
                <c:pt idx="3">
                  <c:v>180.9079664240054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3300200"/>
        <c:axId val="-2133305192"/>
      </c:barChart>
      <c:catAx>
        <c:axId val="-2133300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133305192"/>
        <c:crosses val="autoZero"/>
        <c:auto val="1"/>
        <c:lblAlgn val="ctr"/>
        <c:lblOffset val="100"/>
        <c:noMultiLvlLbl val="0"/>
      </c:catAx>
      <c:valAx>
        <c:axId val="-2133305192"/>
        <c:scaling>
          <c:orientation val="minMax"/>
          <c:max val="200.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crossAx val="-2133300200"/>
        <c:crosses val="autoZero"/>
        <c:crossBetween val="between"/>
        <c:majorUnit val="50.0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D3124-CD5E-4EF5-BDD4-0C45B5EE37E0}" type="datetimeFigureOut">
              <a:rPr lang="en-US" smtClean="0"/>
              <a:t>9/6/16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A67FC-8A97-4353-8A10-BFA396C46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98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5870374"/>
              </p:ext>
            </p:extLst>
          </p:nvPr>
        </p:nvGraphicFramePr>
        <p:xfrm>
          <a:off x="4800600" y="1523999"/>
          <a:ext cx="2583180" cy="200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 rot="16200000">
            <a:off x="3988997" y="2302451"/>
            <a:ext cx="1526059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Relative Luciferase Activity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5949199" y="2565399"/>
            <a:ext cx="277305" cy="2923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*</a:t>
            </a:r>
            <a:endParaRPr lang="en-US" sz="1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077660" y="2092396"/>
            <a:ext cx="0" cy="4572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6069849" y="2071989"/>
            <a:ext cx="36576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20715" y="1887343"/>
            <a:ext cx="253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6291717" y="2287029"/>
            <a:ext cx="277305" cy="2923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*</a:t>
            </a:r>
            <a:endParaRPr lang="en-US" sz="1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435609" y="2071989"/>
            <a:ext cx="0" cy="18288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flipH="1">
            <a:off x="6651060" y="1616091"/>
            <a:ext cx="277305" cy="2923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6999816" y="1555467"/>
            <a:ext cx="277305" cy="2923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*</a:t>
            </a:r>
            <a:endParaRPr lang="en-US" sz="14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7151968"/>
              </p:ext>
            </p:extLst>
          </p:nvPr>
        </p:nvGraphicFramePr>
        <p:xfrm>
          <a:off x="1905000" y="1523999"/>
          <a:ext cx="2110740" cy="2012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 flipH="1">
            <a:off x="3145235" y="2191527"/>
            <a:ext cx="277305" cy="2923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*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281963" y="1498944"/>
            <a:ext cx="0" cy="64008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271286" y="1504433"/>
            <a:ext cx="39319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76907" y="1327087"/>
            <a:ext cx="253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3539442" y="1483262"/>
            <a:ext cx="277305" cy="2923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*</a:t>
            </a:r>
            <a:endParaRPr lang="en-US" sz="14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664478" y="1502214"/>
            <a:ext cx="0" cy="640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1083834" y="2302451"/>
            <a:ext cx="1526059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Relative Luciferase Activity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54761" y="4726813"/>
            <a:ext cx="7751285" cy="8463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100" b="1" dirty="0">
                <a:latin typeface="Arial"/>
                <a:cs typeface="Arial"/>
              </a:rPr>
              <a:t>Figure S2. AR-V4/V6 nuclear translocation leads to induced AR </a:t>
            </a:r>
            <a:r>
              <a:rPr lang="en-US" sz="1100" b="1" dirty="0" smtClean="0">
                <a:latin typeface="Arial"/>
                <a:cs typeface="Arial"/>
              </a:rPr>
              <a:t>transactivation in C4-2 cells.</a:t>
            </a:r>
            <a:r>
              <a:rPr lang="en-US" sz="1100" dirty="0" smtClean="0">
                <a:latin typeface="Arial"/>
                <a:cs typeface="Arial"/>
              </a:rPr>
              <a:t>  </a:t>
            </a:r>
            <a:r>
              <a:rPr lang="en-US" sz="1100" b="1" dirty="0" smtClean="0">
                <a:latin typeface="Arial"/>
                <a:cs typeface="Arial"/>
              </a:rPr>
              <a:t>A.</a:t>
            </a:r>
            <a:r>
              <a:rPr lang="en-US" sz="1100" dirty="0" smtClean="0">
                <a:latin typeface="Arial"/>
                <a:cs typeface="Arial"/>
              </a:rPr>
              <a:t> </a:t>
            </a:r>
            <a:r>
              <a:rPr lang="en-US" sz="1100" dirty="0">
                <a:latin typeface="Arial"/>
                <a:cs typeface="Arial"/>
              </a:rPr>
              <a:t>Luciferase assay showing androgen inducing AR-V transactivation </a:t>
            </a:r>
            <a:r>
              <a:rPr lang="en-US" sz="1100" dirty="0" smtClean="0">
                <a:latin typeface="Arial"/>
                <a:cs typeface="Arial"/>
              </a:rPr>
              <a:t>in C4-2 </a:t>
            </a:r>
            <a:r>
              <a:rPr lang="en-US" sz="1100" dirty="0">
                <a:latin typeface="Arial"/>
                <a:cs typeface="Arial"/>
              </a:rPr>
              <a:t>cells co-transfected with AR-V4 </a:t>
            </a:r>
            <a:r>
              <a:rPr lang="en-US" sz="1100" dirty="0" smtClean="0">
                <a:latin typeface="Arial"/>
                <a:cs typeface="Arial"/>
              </a:rPr>
              <a:t>and </a:t>
            </a:r>
            <a:r>
              <a:rPr lang="en-US" sz="1100" dirty="0">
                <a:latin typeface="Arial"/>
                <a:cs typeface="Arial"/>
              </a:rPr>
              <a:t>the UBE2C-luc construct. </a:t>
            </a:r>
            <a:r>
              <a:rPr lang="en-US" sz="1100" b="1" dirty="0" smtClean="0">
                <a:latin typeface="Arial"/>
                <a:cs typeface="Arial"/>
              </a:rPr>
              <a:t>B. </a:t>
            </a:r>
            <a:r>
              <a:rPr lang="en-US" sz="1100" dirty="0" smtClean="0">
                <a:latin typeface="Arial"/>
                <a:cs typeface="Arial"/>
              </a:rPr>
              <a:t>Luciferase </a:t>
            </a:r>
            <a:r>
              <a:rPr lang="en-US" sz="1100" dirty="0">
                <a:latin typeface="Arial"/>
                <a:cs typeface="Arial"/>
              </a:rPr>
              <a:t>assay showing </a:t>
            </a:r>
            <a:r>
              <a:rPr lang="en-US" sz="1100" dirty="0" smtClean="0">
                <a:latin typeface="Arial"/>
                <a:cs typeface="Arial"/>
              </a:rPr>
              <a:t>the </a:t>
            </a:r>
            <a:r>
              <a:rPr lang="en-US" sz="1100" dirty="0">
                <a:latin typeface="Arial"/>
                <a:cs typeface="Arial"/>
              </a:rPr>
              <a:t>addition of </a:t>
            </a:r>
            <a:r>
              <a:rPr lang="en-US" sz="1100" dirty="0" smtClean="0">
                <a:latin typeface="Arial"/>
                <a:cs typeface="Arial"/>
              </a:rPr>
              <a:t>NLS </a:t>
            </a:r>
            <a:r>
              <a:rPr lang="en-US" sz="1100" dirty="0">
                <a:latin typeface="Arial"/>
                <a:cs typeface="Arial"/>
              </a:rPr>
              <a:t>increasing AR-</a:t>
            </a:r>
            <a:r>
              <a:rPr lang="en-US" sz="1100" dirty="0" smtClean="0">
                <a:latin typeface="Arial"/>
                <a:cs typeface="Arial"/>
              </a:rPr>
              <a:t>V6 transactivation in C4-2 cells. AR</a:t>
            </a:r>
            <a:r>
              <a:rPr lang="en-US" sz="1100" dirty="0">
                <a:latin typeface="Arial"/>
                <a:cs typeface="Arial"/>
              </a:rPr>
              <a:t>-V6 or NLS-AR-V6 was co-transfected </a:t>
            </a:r>
            <a:r>
              <a:rPr lang="en-US" sz="1100" dirty="0" smtClean="0">
                <a:latin typeface="Arial"/>
                <a:cs typeface="Arial"/>
              </a:rPr>
              <a:t>with </a:t>
            </a:r>
            <a:r>
              <a:rPr lang="en-US" sz="1100" dirty="0">
                <a:latin typeface="Arial"/>
                <a:cs typeface="Arial"/>
              </a:rPr>
              <a:t>the UBE2C-luc construct in </a:t>
            </a:r>
            <a:r>
              <a:rPr lang="en-US" sz="1100" dirty="0" smtClean="0">
                <a:latin typeface="Arial"/>
                <a:cs typeface="Arial"/>
              </a:rPr>
              <a:t>C4-2 </a:t>
            </a:r>
            <a:r>
              <a:rPr lang="en-US" sz="1100" dirty="0">
                <a:latin typeface="Arial"/>
                <a:cs typeface="Arial"/>
              </a:rPr>
              <a:t>cells. </a:t>
            </a:r>
            <a:r>
              <a:rPr lang="en-US" sz="1100" dirty="0" smtClean="0">
                <a:latin typeface="Arial"/>
                <a:cs typeface="Arial"/>
              </a:rPr>
              <a:t>Western </a:t>
            </a:r>
            <a:r>
              <a:rPr lang="en-US" sz="1100" dirty="0">
                <a:latin typeface="Arial"/>
                <a:cs typeface="Arial"/>
              </a:rPr>
              <a:t>blotting confirmed AR-V expression. Cells were cultured under androgen-deprived condition unless specified. DHT, 1 </a:t>
            </a:r>
            <a:r>
              <a:rPr lang="en-US" sz="1100" dirty="0" err="1">
                <a:latin typeface="Arial"/>
                <a:cs typeface="Arial"/>
              </a:rPr>
              <a:t>nM</a:t>
            </a:r>
            <a:r>
              <a:rPr lang="en-US" sz="1100" dirty="0">
                <a:latin typeface="Arial"/>
                <a:cs typeface="Arial"/>
              </a:rPr>
              <a:t> for 24 hr. *, </a:t>
            </a:r>
            <a:r>
              <a:rPr lang="en-US" sz="1100" i="1" dirty="0">
                <a:latin typeface="Arial"/>
                <a:cs typeface="Arial"/>
              </a:rPr>
              <a:t>P</a:t>
            </a:r>
            <a:r>
              <a:rPr lang="en-US" sz="1100" dirty="0">
                <a:latin typeface="Arial"/>
                <a:cs typeface="Arial"/>
              </a:rPr>
              <a:t> &lt; 0.05 from </a:t>
            </a:r>
            <a:r>
              <a:rPr lang="en-US" sz="1100" dirty="0" smtClean="0">
                <a:latin typeface="Arial"/>
                <a:cs typeface="Arial"/>
              </a:rPr>
              <a:t>mock control</a:t>
            </a:r>
            <a:r>
              <a:rPr lang="en-US" sz="1100" dirty="0">
                <a:latin typeface="Arial"/>
                <a:cs typeface="Arial"/>
              </a:rPr>
              <a:t>. </a:t>
            </a:r>
            <a:r>
              <a:rPr lang="en-US" sz="1100" dirty="0" err="1">
                <a:latin typeface="Arial"/>
                <a:cs typeface="Arial"/>
              </a:rPr>
              <a:t>Δ</a:t>
            </a:r>
            <a:r>
              <a:rPr lang="en-US" sz="1100" b="1" dirty="0">
                <a:latin typeface="Arial"/>
                <a:cs typeface="Arial"/>
              </a:rPr>
              <a:t>, </a:t>
            </a:r>
            <a:r>
              <a:rPr lang="en-US" sz="1100" i="1" dirty="0">
                <a:latin typeface="Arial"/>
                <a:cs typeface="Arial"/>
              </a:rPr>
              <a:t>P</a:t>
            </a:r>
            <a:r>
              <a:rPr lang="en-US" sz="1100" dirty="0">
                <a:latin typeface="Arial"/>
                <a:cs typeface="Arial"/>
              </a:rPr>
              <a:t> &lt; 0.05. </a:t>
            </a:r>
            <a:endParaRPr lang="en-US" sz="1100" dirty="0" smtClean="0">
              <a:latin typeface="Arial"/>
              <a:cs typeface="Arial"/>
            </a:endParaRPr>
          </a:p>
        </p:txBody>
      </p: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1741634" y="1368025"/>
            <a:ext cx="10636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dirty="0" smtClean="0">
                <a:cs typeface="Arial" charset="0"/>
              </a:rPr>
              <a:t>A</a:t>
            </a:r>
            <a:endParaRPr lang="zh-CN" altLang="en-US" sz="1000" b="1" dirty="0">
              <a:cs typeface="Arial" charset="0"/>
            </a:endParaRPr>
          </a:p>
        </p:txBody>
      </p:sp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4621503" y="1368025"/>
            <a:ext cx="10636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dirty="0" smtClean="0">
                <a:cs typeface="Arial" charset="0"/>
              </a:rPr>
              <a:t>B</a:t>
            </a:r>
            <a:endParaRPr lang="zh-CN" altLang="en-US" sz="1000" b="1" dirty="0"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31750" y="3538506"/>
            <a:ext cx="371897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AR-FL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85479" y="3702717"/>
            <a:ext cx="307777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47605" y="3865340"/>
            <a:ext cx="456042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91676" y="3572374"/>
            <a:ext cx="371897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AR-FL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55796" y="3722341"/>
            <a:ext cx="307777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AR-V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17922" y="3910365"/>
            <a:ext cx="456042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331" y="3566888"/>
            <a:ext cx="14986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035" y="3564093"/>
            <a:ext cx="2011363" cy="502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8411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6589</TotalTime>
  <Words>168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Zhan</dc:creator>
  <cp:lastModifiedBy>Yan Dong</cp:lastModifiedBy>
  <cp:revision>395</cp:revision>
  <dcterms:created xsi:type="dcterms:W3CDTF">2006-08-16T00:00:00Z</dcterms:created>
  <dcterms:modified xsi:type="dcterms:W3CDTF">2016-09-06T07:18:42Z</dcterms:modified>
</cp:coreProperties>
</file>