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570F"/>
    <a:srgbClr val="DBDC01"/>
    <a:srgbClr val="491B1A"/>
    <a:srgbClr val="B4560B"/>
    <a:srgbClr val="A84F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>
    <p:restoredLeft sz="9819" autoAdjust="0"/>
    <p:restoredTop sz="99274" autoAdjust="0"/>
  </p:normalViewPr>
  <p:slideViewPr>
    <p:cSldViewPr snapToGrid="0">
      <p:cViewPr varScale="1">
        <p:scale>
          <a:sx n="78" d="100"/>
          <a:sy n="78" d="100"/>
        </p:scale>
        <p:origin x="-88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ang\Desktop\for%20MCR%20reviewer\08142016%20C4-2%20UBE2C-Luc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ang\Desktop\for%20MCR%20reviewer\08142016%20C4-2%20UBE2C-Luc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4949883981894"/>
          <c:y val="0.092933036427949"/>
          <c:w val="0.726547700559169"/>
          <c:h val="0.8641747929129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Sheet1!$J$80</c:f>
              <c:strCache>
                <c:ptCount val="1"/>
                <c:pt idx="0">
                  <c:v>average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Sheet1!$K$81:$K$83</c:f>
                <c:numCache>
                  <c:formatCode>General</c:formatCode>
                  <c:ptCount val="3"/>
                  <c:pt idx="0">
                    <c:v>0.0</c:v>
                  </c:pt>
                  <c:pt idx="1">
                    <c:v>26.87616163126101</c:v>
                  </c:pt>
                  <c:pt idx="2">
                    <c:v>17.88240197764565</c:v>
                  </c:pt>
                </c:numCache>
              </c:numRef>
            </c:plus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c:spPr>
          </c:errBars>
          <c:cat>
            <c:strRef>
              <c:f>Sheet1!$I$81:$I$83</c:f>
              <c:strCache>
                <c:ptCount val="3"/>
                <c:pt idx="0">
                  <c:v>Mock</c:v>
                </c:pt>
                <c:pt idx="1">
                  <c:v>AR-V7</c:v>
                </c:pt>
                <c:pt idx="2">
                  <c:v>AR-V7+AR-V1</c:v>
                </c:pt>
              </c:strCache>
            </c:strRef>
          </c:cat>
          <c:val>
            <c:numRef>
              <c:f>Sheet1!$J$81:$J$83</c:f>
              <c:numCache>
                <c:formatCode>General</c:formatCode>
                <c:ptCount val="3"/>
                <c:pt idx="0">
                  <c:v>1.0</c:v>
                </c:pt>
                <c:pt idx="1">
                  <c:v>301.4432058143482</c:v>
                </c:pt>
                <c:pt idx="2">
                  <c:v>160.7343550627824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2550728"/>
        <c:axId val="-2132555208"/>
      </c:barChart>
      <c:catAx>
        <c:axId val="-2132550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>
            <a:solidFill>
              <a:schemeClr val="tx1"/>
            </a:solidFill>
          </a:ln>
        </c:spPr>
        <c:crossAx val="-2132555208"/>
        <c:crosses val="autoZero"/>
        <c:auto val="1"/>
        <c:lblAlgn val="ctr"/>
        <c:lblOffset val="100"/>
        <c:noMultiLvlLbl val="0"/>
      </c:catAx>
      <c:valAx>
        <c:axId val="-21325552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-2132550728"/>
        <c:crosses val="autoZero"/>
        <c:crossBetween val="between"/>
        <c:majorUnit val="100.0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Sheet1!$I$52</c:f>
              <c:strCache>
                <c:ptCount val="1"/>
                <c:pt idx="0">
                  <c:v>average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Sheet1!$J$53:$M$53</c:f>
                <c:numCache>
                  <c:formatCode>General</c:formatCode>
                  <c:ptCount val="4"/>
                  <c:pt idx="0">
                    <c:v>0.000105300407771156</c:v>
                  </c:pt>
                  <c:pt idx="1">
                    <c:v>0.00887186748911876</c:v>
                  </c:pt>
                  <c:pt idx="2">
                    <c:v>0.123728259715467</c:v>
                  </c:pt>
                  <c:pt idx="3">
                    <c:v>0.0661317821268192</c:v>
                  </c:pt>
                </c:numCache>
              </c:numRef>
            </c:plus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c:spPr>
          </c:errBars>
          <c:cat>
            <c:multiLvlStrRef>
              <c:f>Sheet1!$J$50:$M$51</c:f>
              <c:multiLvlStrCache>
                <c:ptCount val="4"/>
                <c:lvl>
                  <c:pt idx="0">
                    <c:v>Ctrl</c:v>
                  </c:pt>
                  <c:pt idx="1">
                    <c:v>DHT</c:v>
                  </c:pt>
                  <c:pt idx="2">
                    <c:v>Ctrl</c:v>
                  </c:pt>
                  <c:pt idx="3">
                    <c:v>DHT</c:v>
                  </c:pt>
                </c:lvl>
                <c:lvl>
                  <c:pt idx="0">
                    <c:v>mock</c:v>
                  </c:pt>
                  <c:pt idx="2">
                    <c:v>AR-V1</c:v>
                  </c:pt>
                </c:lvl>
              </c:multiLvlStrCache>
            </c:multiLvlStrRef>
          </c:cat>
          <c:val>
            <c:numRef>
              <c:f>Sheet1!$J$52:$M$52</c:f>
              <c:numCache>
                <c:formatCode>General</c:formatCode>
                <c:ptCount val="4"/>
                <c:pt idx="0">
                  <c:v>1.000164527688151</c:v>
                </c:pt>
                <c:pt idx="1">
                  <c:v>1.223281787259207</c:v>
                </c:pt>
                <c:pt idx="2">
                  <c:v>1.571806290185816</c:v>
                </c:pt>
                <c:pt idx="3">
                  <c:v>1.918248387391796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2575912"/>
        <c:axId val="-2132586136"/>
      </c:barChart>
      <c:catAx>
        <c:axId val="-2132575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-2132586136"/>
        <c:crosses val="autoZero"/>
        <c:auto val="1"/>
        <c:lblAlgn val="ctr"/>
        <c:lblOffset val="100"/>
        <c:noMultiLvlLbl val="0"/>
      </c:catAx>
      <c:valAx>
        <c:axId val="-2132586136"/>
        <c:scaling>
          <c:orientation val="minMax"/>
          <c:max val="4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-2132575912"/>
        <c:crosses val="autoZero"/>
        <c:crossBetween val="between"/>
        <c:majorUnit val="1.0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6D3124-CD5E-4EF5-BDD4-0C45B5EE37E0}" type="datetimeFigureOut">
              <a:rPr lang="en-US" smtClean="0"/>
              <a:t>9/6/16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A67FC-8A97-4353-8A10-BFA396C46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298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4354230"/>
              </p:ext>
            </p:extLst>
          </p:nvPr>
        </p:nvGraphicFramePr>
        <p:xfrm>
          <a:off x="4784573" y="861358"/>
          <a:ext cx="2103120" cy="1776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232373" y="2648020"/>
            <a:ext cx="499627" cy="263142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AR-V7</a:t>
            </a:r>
          </a:p>
          <a:p>
            <a:pPr algn="ctr"/>
            <a:r>
              <a:rPr lang="en-US" sz="1000" dirty="0" smtClean="0">
                <a:latin typeface="Arial"/>
                <a:cs typeface="Arial"/>
              </a:rPr>
              <a:t>+AR-V1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75173" y="2648020"/>
            <a:ext cx="377708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AR-V7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17973" y="2648020"/>
            <a:ext cx="306386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mock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5825374" y="1102653"/>
            <a:ext cx="277305" cy="29238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smtClean="0"/>
              <a:t>*</a:t>
            </a:r>
            <a:endParaRPr lang="en-US" sz="1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478932" y="1101381"/>
            <a:ext cx="0" cy="56190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5948080" y="1074248"/>
            <a:ext cx="52120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5954592" y="1079310"/>
            <a:ext cx="0" cy="86866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23117" y="882298"/>
            <a:ext cx="2535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6332798" y="1661458"/>
            <a:ext cx="277305" cy="29238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smtClean="0"/>
              <a:t>*</a:t>
            </a:r>
            <a:endParaRPr lang="en-US" sz="1400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7641927"/>
              </p:ext>
            </p:extLst>
          </p:nvPr>
        </p:nvGraphicFramePr>
        <p:xfrm>
          <a:off x="2388426" y="871086"/>
          <a:ext cx="2011680" cy="2148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TextBox 18"/>
          <p:cNvSpPr txBox="1"/>
          <p:nvPr/>
        </p:nvSpPr>
        <p:spPr>
          <a:xfrm rot="16200000">
            <a:off x="1599858" y="1697333"/>
            <a:ext cx="1526059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Relative Luciferase Activity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3977374" y="1697333"/>
            <a:ext cx="1526059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Relative Luciferase Activity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5"/>
          <p:cNvSpPr txBox="1">
            <a:spLocks noChangeArrowheads="1"/>
          </p:cNvSpPr>
          <p:nvPr/>
        </p:nvSpPr>
        <p:spPr bwMode="auto">
          <a:xfrm>
            <a:off x="2274256" y="744989"/>
            <a:ext cx="10636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dirty="0">
                <a:cs typeface="Arial" charset="0"/>
              </a:rPr>
              <a:t>A</a:t>
            </a:r>
            <a:endParaRPr lang="zh-CN" altLang="en-US" sz="1000" b="1" dirty="0">
              <a:cs typeface="Arial" charset="0"/>
            </a:endParaRPr>
          </a:p>
        </p:txBody>
      </p:sp>
      <p:sp>
        <p:nvSpPr>
          <p:cNvPr id="36" name="TextBox 5"/>
          <p:cNvSpPr txBox="1">
            <a:spLocks noChangeArrowheads="1"/>
          </p:cNvSpPr>
          <p:nvPr/>
        </p:nvSpPr>
        <p:spPr bwMode="auto">
          <a:xfrm>
            <a:off x="4618411" y="744989"/>
            <a:ext cx="92611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dirty="0">
                <a:cs typeface="Arial" charset="0"/>
              </a:rPr>
              <a:t>B</a:t>
            </a:r>
            <a:endParaRPr lang="zh-CN" altLang="en-US" sz="1000" b="1" dirty="0">
              <a:cs typeface="Arial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387023" y="4103131"/>
            <a:ext cx="6556841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latin typeface="Arial"/>
                <a:cs typeface="Arial"/>
              </a:rPr>
              <a:t>Figure </a:t>
            </a:r>
            <a:r>
              <a:rPr lang="en-US" sz="1100" b="1" dirty="0" smtClean="0">
                <a:latin typeface="Arial"/>
                <a:cs typeface="Arial"/>
              </a:rPr>
              <a:t>S6.</a:t>
            </a:r>
            <a:r>
              <a:rPr lang="en-US" sz="1100" dirty="0" smtClean="0">
                <a:latin typeface="Arial"/>
                <a:cs typeface="Arial"/>
              </a:rPr>
              <a:t>  </a:t>
            </a:r>
            <a:r>
              <a:rPr lang="en-US" sz="1100" b="1" dirty="0">
                <a:latin typeface="Arial"/>
                <a:cs typeface="Arial"/>
              </a:rPr>
              <a:t>AR-V1 </a:t>
            </a:r>
            <a:r>
              <a:rPr lang="en-US" sz="1100" b="1" dirty="0" smtClean="0">
                <a:latin typeface="Arial"/>
                <a:cs typeface="Arial"/>
              </a:rPr>
              <a:t>does not have inherent transcriptional activity but </a:t>
            </a:r>
            <a:r>
              <a:rPr lang="en-US" sz="1100" b="1" dirty="0">
                <a:latin typeface="Arial"/>
                <a:cs typeface="Arial"/>
              </a:rPr>
              <a:t>attenuates AR-V7 </a:t>
            </a:r>
            <a:r>
              <a:rPr lang="en-US" sz="1100" b="1" dirty="0" smtClean="0">
                <a:latin typeface="Arial"/>
                <a:cs typeface="Arial"/>
              </a:rPr>
              <a:t>transactivation in C4-2 cells.</a:t>
            </a:r>
            <a:r>
              <a:rPr lang="en-US" sz="1100" dirty="0" smtClean="0">
                <a:latin typeface="Arial"/>
                <a:cs typeface="Arial"/>
              </a:rPr>
              <a:t> A</a:t>
            </a:r>
            <a:r>
              <a:rPr lang="en-US" sz="1100" b="1" dirty="0" smtClean="0">
                <a:latin typeface="Arial"/>
                <a:cs typeface="Arial"/>
              </a:rPr>
              <a:t>. </a:t>
            </a:r>
            <a:r>
              <a:rPr lang="en-US" sz="1100" dirty="0">
                <a:latin typeface="Arial"/>
                <a:cs typeface="Arial"/>
              </a:rPr>
              <a:t>Luciferase assay showing inability of AR-V1 to transactivate the UBE2C-luc reporter in </a:t>
            </a:r>
            <a:r>
              <a:rPr lang="en-US" sz="1100" dirty="0" smtClean="0">
                <a:latin typeface="Arial"/>
                <a:cs typeface="Arial"/>
              </a:rPr>
              <a:t>C4</a:t>
            </a:r>
            <a:r>
              <a:rPr lang="en-US" sz="1100" dirty="0">
                <a:latin typeface="Arial"/>
                <a:cs typeface="Arial"/>
              </a:rPr>
              <a:t>-2 </a:t>
            </a:r>
            <a:r>
              <a:rPr lang="en-US" sz="1100" dirty="0" smtClean="0">
                <a:latin typeface="Arial"/>
                <a:cs typeface="Arial"/>
              </a:rPr>
              <a:t>cells</a:t>
            </a:r>
            <a:r>
              <a:rPr lang="en-US" sz="1100" dirty="0">
                <a:latin typeface="Arial"/>
                <a:cs typeface="Arial"/>
              </a:rPr>
              <a:t>. </a:t>
            </a:r>
            <a:r>
              <a:rPr lang="en-US" sz="1100" b="1" dirty="0" smtClean="0">
                <a:latin typeface="Arial"/>
                <a:cs typeface="Arial"/>
              </a:rPr>
              <a:t>B.</a:t>
            </a:r>
            <a:r>
              <a:rPr lang="en-US" sz="1100" dirty="0" smtClean="0">
                <a:latin typeface="Arial"/>
                <a:cs typeface="Arial"/>
              </a:rPr>
              <a:t> Luciferase </a:t>
            </a:r>
            <a:r>
              <a:rPr lang="en-US" sz="1100" dirty="0">
                <a:latin typeface="Arial"/>
                <a:cs typeface="Arial"/>
              </a:rPr>
              <a:t>assay showing AR-V1 attenuating the ability of AR-V7 to transactivate the UBE2C-luc reporter in </a:t>
            </a:r>
            <a:r>
              <a:rPr lang="en-US" sz="1100" dirty="0" smtClean="0">
                <a:latin typeface="Arial"/>
                <a:cs typeface="Arial"/>
              </a:rPr>
              <a:t>C4-2 </a:t>
            </a:r>
            <a:r>
              <a:rPr lang="en-US" sz="1100" dirty="0">
                <a:latin typeface="Arial"/>
                <a:cs typeface="Arial"/>
              </a:rPr>
              <a:t>cells. Cells were cultured under androgen-deprived condition unless specified. DHT, 1 </a:t>
            </a:r>
            <a:r>
              <a:rPr lang="en-US" sz="1100" dirty="0" err="1">
                <a:latin typeface="Arial"/>
                <a:cs typeface="Arial"/>
              </a:rPr>
              <a:t>nM</a:t>
            </a:r>
            <a:r>
              <a:rPr lang="en-US" sz="1100" dirty="0">
                <a:latin typeface="Arial"/>
                <a:cs typeface="Arial"/>
              </a:rPr>
              <a:t> for 24 hr. The pan-AR antibody and the AR-V7 and anti-FLAG antibodies were used to confirm AR-V expression by Western blotting in </a:t>
            </a:r>
            <a:r>
              <a:rPr lang="en-US" sz="1100" dirty="0" smtClean="0">
                <a:latin typeface="Arial"/>
                <a:cs typeface="Arial"/>
              </a:rPr>
              <a:t>Panel A </a:t>
            </a:r>
            <a:r>
              <a:rPr lang="en-US" sz="1100" dirty="0">
                <a:latin typeface="Arial"/>
                <a:cs typeface="Arial"/>
              </a:rPr>
              <a:t>and </a:t>
            </a:r>
            <a:r>
              <a:rPr lang="en-US" sz="1100" dirty="0" smtClean="0">
                <a:latin typeface="Arial"/>
                <a:cs typeface="Arial"/>
              </a:rPr>
              <a:t>B, </a:t>
            </a:r>
            <a:r>
              <a:rPr lang="en-US" sz="1100" dirty="0">
                <a:latin typeface="Arial"/>
                <a:cs typeface="Arial"/>
              </a:rPr>
              <a:t>respectively. *, </a:t>
            </a:r>
            <a:r>
              <a:rPr lang="en-US" sz="1100" i="1" dirty="0">
                <a:latin typeface="Arial"/>
                <a:cs typeface="Arial"/>
              </a:rPr>
              <a:t>P</a:t>
            </a:r>
            <a:r>
              <a:rPr lang="en-US" sz="1100" dirty="0">
                <a:latin typeface="Arial"/>
                <a:cs typeface="Arial"/>
              </a:rPr>
              <a:t> &lt; 0.05 from mock control. #</a:t>
            </a:r>
            <a:r>
              <a:rPr lang="en-US" sz="1100" dirty="0" smtClean="0">
                <a:latin typeface="Arial"/>
                <a:cs typeface="Arial"/>
              </a:rPr>
              <a:t>, </a:t>
            </a:r>
            <a:r>
              <a:rPr lang="en-US" sz="1100" i="1" dirty="0">
                <a:latin typeface="Arial"/>
                <a:cs typeface="Arial"/>
              </a:rPr>
              <a:t>P</a:t>
            </a:r>
            <a:r>
              <a:rPr lang="en-US" sz="1100" dirty="0">
                <a:latin typeface="Arial"/>
                <a:cs typeface="Arial"/>
              </a:rPr>
              <a:t> &lt; 0.05 from </a:t>
            </a:r>
            <a:r>
              <a:rPr lang="en-US" sz="1100" dirty="0" smtClean="0">
                <a:latin typeface="Arial"/>
                <a:cs typeface="Arial"/>
              </a:rPr>
              <a:t>respective </a:t>
            </a:r>
            <a:r>
              <a:rPr lang="en-US" sz="1100" dirty="0">
                <a:latin typeface="Arial"/>
                <a:cs typeface="Arial"/>
              </a:rPr>
              <a:t>control. </a:t>
            </a:r>
            <a:r>
              <a:rPr lang="en-US" sz="1100" dirty="0" err="1">
                <a:latin typeface="Arial"/>
                <a:cs typeface="Arial"/>
              </a:rPr>
              <a:t>Δ</a:t>
            </a:r>
            <a:r>
              <a:rPr lang="en-US" sz="1100" dirty="0">
                <a:latin typeface="Arial"/>
                <a:cs typeface="Arial"/>
              </a:rPr>
              <a:t>, </a:t>
            </a:r>
            <a:r>
              <a:rPr lang="en-US" sz="1100" i="1" dirty="0">
                <a:latin typeface="Arial"/>
                <a:cs typeface="Arial"/>
              </a:rPr>
              <a:t>P</a:t>
            </a:r>
            <a:r>
              <a:rPr lang="en-US" sz="1100" dirty="0">
                <a:latin typeface="Arial"/>
                <a:cs typeface="Arial"/>
              </a:rPr>
              <a:t> &lt; 0.05. </a:t>
            </a:r>
            <a:endParaRPr lang="en-US" sz="1100" dirty="0" smtClean="0">
              <a:latin typeface="Arial"/>
              <a:cs typeface="Arial"/>
            </a:endParaRPr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447" y="3028139"/>
            <a:ext cx="1640107" cy="510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2264138" y="3012395"/>
            <a:ext cx="371897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AR-FL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328258" y="3193236"/>
            <a:ext cx="307777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AR-V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179993" y="3398126"/>
            <a:ext cx="456042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50574" y="3013002"/>
            <a:ext cx="377708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AR-V7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772240" y="3389119"/>
            <a:ext cx="456042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850574" y="3200357"/>
            <a:ext cx="377708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AR-V1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163" y="3032561"/>
            <a:ext cx="1474787" cy="50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6516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6589</TotalTime>
  <Words>188</Words>
  <Application>Microsoft Macintosh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Yang Zhan</dc:creator>
  <cp:lastModifiedBy>Yan Dong</cp:lastModifiedBy>
  <cp:revision>396</cp:revision>
  <dcterms:created xsi:type="dcterms:W3CDTF">2006-08-16T00:00:00Z</dcterms:created>
  <dcterms:modified xsi:type="dcterms:W3CDTF">2016-09-06T07:20:18Z</dcterms:modified>
</cp:coreProperties>
</file>