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3" d="100"/>
          <a:sy n="53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Sans%20titre:Users:mohamedrhouma:Desktop:R&#233;sultats%20PHD:colistine%202,4%20mg%20aout%202014:R&#201;SULTAS%20COLISTINE%202,4%20mg%20aout%202014%20final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Température!$S$88</c:f>
              <c:strCache>
                <c:ptCount val="1"/>
                <c:pt idx="0">
                  <c:v>Challenged Untreated 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Température!$Y$88:$Y$93</c:f>
                <c:numCache>
                  <c:formatCode>General</c:formatCode>
                  <c:ptCount val="6"/>
                  <c:pt idx="0">
                    <c:v>0.625408957112355</c:v>
                  </c:pt>
                  <c:pt idx="1">
                    <c:v>0.8061787906068</c:v>
                  </c:pt>
                  <c:pt idx="2">
                    <c:v>0.755344593245662</c:v>
                  </c:pt>
                  <c:pt idx="3">
                    <c:v>0.259058123036339</c:v>
                  </c:pt>
                  <c:pt idx="4">
                    <c:v>0.347211110933327</c:v>
                  </c:pt>
                  <c:pt idx="5">
                    <c:v>0.41952353926806</c:v>
                  </c:pt>
                </c:numCache>
              </c:numRef>
            </c:plus>
            <c:minus>
              <c:numRef>
                <c:f>Température!$Y$88:$Y$93</c:f>
                <c:numCache>
                  <c:formatCode>General</c:formatCode>
                  <c:ptCount val="6"/>
                  <c:pt idx="0">
                    <c:v>0.625408957112355</c:v>
                  </c:pt>
                  <c:pt idx="1">
                    <c:v>0.8061787906068</c:v>
                  </c:pt>
                  <c:pt idx="2">
                    <c:v>0.755344593245662</c:v>
                  </c:pt>
                  <c:pt idx="3">
                    <c:v>0.259058123036339</c:v>
                  </c:pt>
                  <c:pt idx="4">
                    <c:v>0.347211110933327</c:v>
                  </c:pt>
                  <c:pt idx="5">
                    <c:v>0.41952353926806</c:v>
                  </c:pt>
                </c:numCache>
              </c:numRef>
            </c:minus>
          </c:errBars>
          <c:cat>
            <c:strRef>
              <c:f>Température!$R$89:$R$94</c:f>
              <c:strCache>
                <c:ptCount val="6"/>
                <c:pt idx="0">
                  <c:v>d-1</c:v>
                </c:pt>
                <c:pt idx="1">
                  <c:v>d1</c:v>
                </c:pt>
                <c:pt idx="2">
                  <c:v>d4</c:v>
                </c:pt>
                <c:pt idx="3">
                  <c:v>d8</c:v>
                </c:pt>
                <c:pt idx="4">
                  <c:v>d13</c:v>
                </c:pt>
                <c:pt idx="5">
                  <c:v>d36</c:v>
                </c:pt>
              </c:strCache>
            </c:strRef>
          </c:cat>
          <c:val>
            <c:numRef>
              <c:f>Température!$S$89:$S$94</c:f>
              <c:numCache>
                <c:formatCode>General</c:formatCode>
                <c:ptCount val="6"/>
                <c:pt idx="0">
                  <c:v>39.425</c:v>
                </c:pt>
                <c:pt idx="1">
                  <c:v>39.3416666666666</c:v>
                </c:pt>
                <c:pt idx="2">
                  <c:v>39.36363636363634</c:v>
                </c:pt>
                <c:pt idx="3">
                  <c:v>39.64</c:v>
                </c:pt>
                <c:pt idx="4">
                  <c:v>39.85</c:v>
                </c:pt>
                <c:pt idx="5">
                  <c:v>39.64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Température!$T$88</c:f>
              <c:strCache>
                <c:ptCount val="1"/>
                <c:pt idx="0">
                  <c:v>Challenged Treated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Température!$Z$88:$Z$93</c:f>
                <c:numCache>
                  <c:formatCode>General</c:formatCode>
                  <c:ptCount val="6"/>
                  <c:pt idx="0">
                    <c:v>0.490747728811181</c:v>
                  </c:pt>
                  <c:pt idx="1">
                    <c:v>0.670763924510139</c:v>
                  </c:pt>
                  <c:pt idx="2">
                    <c:v>0.257464325272218</c:v>
                  </c:pt>
                  <c:pt idx="3">
                    <c:v>0.168954001270921</c:v>
                  </c:pt>
                  <c:pt idx="4">
                    <c:v>0.164039906452944</c:v>
                  </c:pt>
                  <c:pt idx="5">
                    <c:v>0.42682762115615</c:v>
                  </c:pt>
                </c:numCache>
              </c:numRef>
            </c:plus>
            <c:minus>
              <c:numRef>
                <c:f>Température!$Z$88:$Z$93</c:f>
                <c:numCache>
                  <c:formatCode>General</c:formatCode>
                  <c:ptCount val="6"/>
                  <c:pt idx="0">
                    <c:v>0.490747728811181</c:v>
                  </c:pt>
                  <c:pt idx="1">
                    <c:v>0.670763924510139</c:v>
                  </c:pt>
                  <c:pt idx="2">
                    <c:v>0.257464325272218</c:v>
                  </c:pt>
                  <c:pt idx="3">
                    <c:v>0.168954001270921</c:v>
                  </c:pt>
                  <c:pt idx="4">
                    <c:v>0.164039906452944</c:v>
                  </c:pt>
                  <c:pt idx="5">
                    <c:v>0.42682762115615</c:v>
                  </c:pt>
                </c:numCache>
              </c:numRef>
            </c:minus>
          </c:errBars>
          <c:cat>
            <c:strRef>
              <c:f>Température!$R$89:$R$94</c:f>
              <c:strCache>
                <c:ptCount val="6"/>
                <c:pt idx="0">
                  <c:v>d-1</c:v>
                </c:pt>
                <c:pt idx="1">
                  <c:v>d1</c:v>
                </c:pt>
                <c:pt idx="2">
                  <c:v>d4</c:v>
                </c:pt>
                <c:pt idx="3">
                  <c:v>d8</c:v>
                </c:pt>
                <c:pt idx="4">
                  <c:v>d13</c:v>
                </c:pt>
                <c:pt idx="5">
                  <c:v>d36</c:v>
                </c:pt>
              </c:strCache>
            </c:strRef>
          </c:cat>
          <c:val>
            <c:numRef>
              <c:f>Température!$T$89:$T$94</c:f>
              <c:numCache>
                <c:formatCode>General</c:formatCode>
                <c:ptCount val="6"/>
                <c:pt idx="0">
                  <c:v>39.89166666666661</c:v>
                </c:pt>
                <c:pt idx="1">
                  <c:v>39.8416666666666</c:v>
                </c:pt>
                <c:pt idx="2">
                  <c:v>39.60833333333333</c:v>
                </c:pt>
                <c:pt idx="3">
                  <c:v>39.46363636363634</c:v>
                </c:pt>
                <c:pt idx="4">
                  <c:v>39.40909090909091</c:v>
                </c:pt>
                <c:pt idx="5">
                  <c:v>39.47272727272727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Température!$U$88</c:f>
              <c:strCache>
                <c:ptCount val="1"/>
                <c:pt idx="0">
                  <c:v>Unchallenged Treated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Température!$AA$88:$AA$93</c:f>
                <c:numCache>
                  <c:formatCode>General</c:formatCode>
                  <c:ptCount val="6"/>
                  <c:pt idx="0">
                    <c:v>0.293360880249235</c:v>
                  </c:pt>
                  <c:pt idx="1">
                    <c:v>0.3</c:v>
                  </c:pt>
                  <c:pt idx="2">
                    <c:v>0.274551976643383</c:v>
                  </c:pt>
                  <c:pt idx="3">
                    <c:v>0.216724933890166</c:v>
                  </c:pt>
                  <c:pt idx="4">
                    <c:v>0.165144564768953</c:v>
                  </c:pt>
                  <c:pt idx="5">
                    <c:v>0.185047086554812</c:v>
                  </c:pt>
                </c:numCache>
              </c:numRef>
            </c:plus>
            <c:minus>
              <c:numRef>
                <c:f>Température!$AA$88:$AA$93</c:f>
                <c:numCache>
                  <c:formatCode>General</c:formatCode>
                  <c:ptCount val="6"/>
                  <c:pt idx="0">
                    <c:v>0.293360880249235</c:v>
                  </c:pt>
                  <c:pt idx="1">
                    <c:v>0.3</c:v>
                  </c:pt>
                  <c:pt idx="2">
                    <c:v>0.274551976643383</c:v>
                  </c:pt>
                  <c:pt idx="3">
                    <c:v>0.216724933890166</c:v>
                  </c:pt>
                  <c:pt idx="4">
                    <c:v>0.165144564768953</c:v>
                  </c:pt>
                  <c:pt idx="5">
                    <c:v>0.185047086554812</c:v>
                  </c:pt>
                </c:numCache>
              </c:numRef>
            </c:minus>
          </c:errBars>
          <c:cat>
            <c:strRef>
              <c:f>Température!$R$89:$R$94</c:f>
              <c:strCache>
                <c:ptCount val="6"/>
                <c:pt idx="0">
                  <c:v>d-1</c:v>
                </c:pt>
                <c:pt idx="1">
                  <c:v>d1</c:v>
                </c:pt>
                <c:pt idx="2">
                  <c:v>d4</c:v>
                </c:pt>
                <c:pt idx="3">
                  <c:v>d8</c:v>
                </c:pt>
                <c:pt idx="4">
                  <c:v>d13</c:v>
                </c:pt>
                <c:pt idx="5">
                  <c:v>d36</c:v>
                </c:pt>
              </c:strCache>
            </c:strRef>
          </c:cat>
          <c:val>
            <c:numRef>
              <c:f>Température!$U$89:$U$94</c:f>
              <c:numCache>
                <c:formatCode>General</c:formatCode>
                <c:ptCount val="6"/>
                <c:pt idx="0">
                  <c:v>39.86666666666661</c:v>
                </c:pt>
                <c:pt idx="1">
                  <c:v>39.9</c:v>
                </c:pt>
                <c:pt idx="2">
                  <c:v>40.25833333333333</c:v>
                </c:pt>
                <c:pt idx="3">
                  <c:v>39.98333333333333</c:v>
                </c:pt>
                <c:pt idx="4">
                  <c:v>39.8</c:v>
                </c:pt>
                <c:pt idx="5">
                  <c:v>39.81666666666661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Température!$V$88</c:f>
              <c:strCache>
                <c:ptCount val="1"/>
                <c:pt idx="0">
                  <c:v>Unchallenged Untreated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Température!$AB$88:$AB$93</c:f>
                <c:numCache>
                  <c:formatCode>General</c:formatCode>
                  <c:ptCount val="6"/>
                  <c:pt idx="0">
                    <c:v>0.414509567824654</c:v>
                  </c:pt>
                  <c:pt idx="1">
                    <c:v>0.4</c:v>
                  </c:pt>
                  <c:pt idx="2">
                    <c:v>0.320392751402891</c:v>
                  </c:pt>
                  <c:pt idx="3">
                    <c:v>0.378593889720018</c:v>
                  </c:pt>
                  <c:pt idx="4">
                    <c:v>0.284312035153867</c:v>
                  </c:pt>
                  <c:pt idx="5">
                    <c:v>0.272474630456533</c:v>
                  </c:pt>
                </c:numCache>
              </c:numRef>
            </c:plus>
            <c:minus>
              <c:numRef>
                <c:f>Température!$AB$88:$AB$93</c:f>
                <c:numCache>
                  <c:formatCode>General</c:formatCode>
                  <c:ptCount val="6"/>
                  <c:pt idx="0">
                    <c:v>0.414509567824654</c:v>
                  </c:pt>
                  <c:pt idx="1">
                    <c:v>0.4</c:v>
                  </c:pt>
                  <c:pt idx="2">
                    <c:v>0.320392751402891</c:v>
                  </c:pt>
                  <c:pt idx="3">
                    <c:v>0.378593889720018</c:v>
                  </c:pt>
                  <c:pt idx="4">
                    <c:v>0.284312035153867</c:v>
                  </c:pt>
                  <c:pt idx="5">
                    <c:v>0.272474630456533</c:v>
                  </c:pt>
                </c:numCache>
              </c:numRef>
            </c:minus>
          </c:errBars>
          <c:cat>
            <c:strRef>
              <c:f>Température!$R$89:$R$94</c:f>
              <c:strCache>
                <c:ptCount val="6"/>
                <c:pt idx="0">
                  <c:v>d-1</c:v>
                </c:pt>
                <c:pt idx="1">
                  <c:v>d1</c:v>
                </c:pt>
                <c:pt idx="2">
                  <c:v>d4</c:v>
                </c:pt>
                <c:pt idx="3">
                  <c:v>d8</c:v>
                </c:pt>
                <c:pt idx="4">
                  <c:v>d13</c:v>
                </c:pt>
                <c:pt idx="5">
                  <c:v>d36</c:v>
                </c:pt>
              </c:strCache>
            </c:strRef>
          </c:cat>
          <c:val>
            <c:numRef>
              <c:f>Température!$V$89:$V$94</c:f>
              <c:numCache>
                <c:formatCode>General</c:formatCode>
                <c:ptCount val="6"/>
                <c:pt idx="0">
                  <c:v>39.95</c:v>
                </c:pt>
                <c:pt idx="1">
                  <c:v>39.9</c:v>
                </c:pt>
                <c:pt idx="2">
                  <c:v>40.39166666666661</c:v>
                </c:pt>
                <c:pt idx="3">
                  <c:v>40.11666666666661</c:v>
                </c:pt>
                <c:pt idx="4">
                  <c:v>39.90833333333333</c:v>
                </c:pt>
                <c:pt idx="5">
                  <c:v>39.78333333333333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31161832"/>
        <c:axId val="565820648"/>
      </c:lineChart>
      <c:catAx>
        <c:axId val="6311618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 sz="1100"/>
                  <a:t>Days</a:t>
                </a:r>
                <a:r>
                  <a:rPr lang="fr-FR" sz="1100" baseline="0"/>
                  <a:t> post challenge</a:t>
                </a:r>
                <a:endParaRPr lang="fr-FR" sz="1100"/>
              </a:p>
            </c:rich>
          </c:tx>
          <c:layout>
            <c:manualLayout>
              <c:xMode val="edge"/>
              <c:yMode val="edge"/>
              <c:x val="0.783570990468297"/>
              <c:y val="0.841584158415842"/>
            </c:manualLayout>
          </c:layout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fr-FR"/>
          </a:p>
        </c:txPr>
        <c:crossAx val="565820648"/>
        <c:crosses val="autoZero"/>
        <c:auto val="1"/>
        <c:lblAlgn val="ctr"/>
        <c:lblOffset val="100"/>
        <c:noMultiLvlLbl val="0"/>
      </c:catAx>
      <c:valAx>
        <c:axId val="5658206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FR" sz="1100"/>
                  <a:t>Rectal</a:t>
                </a:r>
                <a:r>
                  <a:rPr lang="fr-FR" sz="1100" baseline="0"/>
                  <a:t> temperature °C  </a:t>
                </a:r>
                <a:endParaRPr lang="fr-FR" sz="1100"/>
              </a:p>
            </c:rich>
          </c:tx>
          <c:layout>
            <c:manualLayout>
              <c:xMode val="edge"/>
              <c:yMode val="edge"/>
              <c:x val="0.0112280701754386"/>
              <c:y val="0.26628621917309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fr-FR"/>
          </a:p>
        </c:txPr>
        <c:crossAx val="6311618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7109435004835"/>
          <c:y val="0.0407068423377771"/>
          <c:w val="0.222890564995165"/>
          <c:h val="0.265120968789792"/>
        </c:manualLayout>
      </c:layout>
      <c:overlay val="0"/>
      <c:txPr>
        <a:bodyPr/>
        <a:lstStyle/>
        <a:p>
          <a:pPr>
            <a:defRPr sz="105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A" smtClean="0"/>
              <a:t>Cliquez et modifiez le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52156-EA3D-344C-A96C-FEAE572AA294}" type="datetimeFigureOut">
              <a:rPr lang="fr-FR" smtClean="0"/>
              <a:t>16-12-13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DB35-04F0-E641-8139-B7A01EB8C7B4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39523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52156-EA3D-344C-A96C-FEAE572AA294}" type="datetimeFigureOut">
              <a:rPr lang="fr-FR" smtClean="0"/>
              <a:t>16-12-13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DB35-04F0-E641-8139-B7A01EB8C7B4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93372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A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52156-EA3D-344C-A96C-FEAE572AA294}" type="datetimeFigureOut">
              <a:rPr lang="fr-FR" smtClean="0"/>
              <a:t>16-12-13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DB35-04F0-E641-8139-B7A01EB8C7B4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4513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52156-EA3D-344C-A96C-FEAE572AA294}" type="datetimeFigureOut">
              <a:rPr lang="fr-FR" smtClean="0"/>
              <a:t>16-12-13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DB35-04F0-E641-8139-B7A01EB8C7B4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13387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A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52156-EA3D-344C-A96C-FEAE572AA294}" type="datetimeFigureOut">
              <a:rPr lang="fr-FR" smtClean="0"/>
              <a:t>16-12-13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DB35-04F0-E641-8139-B7A01EB8C7B4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28760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52156-EA3D-344C-A96C-FEAE572AA294}" type="datetimeFigureOut">
              <a:rPr lang="fr-FR" smtClean="0"/>
              <a:t>16-12-13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DB35-04F0-E641-8139-B7A01EB8C7B4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22124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52156-EA3D-344C-A96C-FEAE572AA294}" type="datetimeFigureOut">
              <a:rPr lang="fr-FR" smtClean="0"/>
              <a:t>16-12-13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DB35-04F0-E641-8139-B7A01EB8C7B4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35957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52156-EA3D-344C-A96C-FEAE572AA294}" type="datetimeFigureOut">
              <a:rPr lang="fr-FR" smtClean="0"/>
              <a:t>16-12-13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DB35-04F0-E641-8139-B7A01EB8C7B4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99217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52156-EA3D-344C-A96C-FEAE572AA294}" type="datetimeFigureOut">
              <a:rPr lang="fr-FR" smtClean="0"/>
              <a:t>16-12-13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DB35-04F0-E641-8139-B7A01EB8C7B4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15398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52156-EA3D-344C-A96C-FEAE572AA294}" type="datetimeFigureOut">
              <a:rPr lang="fr-FR" smtClean="0"/>
              <a:t>16-12-13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DB35-04F0-E641-8139-B7A01EB8C7B4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42140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Cliquez et modifiez le titre</a:t>
            </a:r>
            <a:endParaRPr lang="fr-CA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52156-EA3D-344C-A96C-FEAE572AA294}" type="datetimeFigureOut">
              <a:rPr lang="fr-FR" smtClean="0"/>
              <a:t>16-12-13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3DB35-04F0-E641-8139-B7A01EB8C7B4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93814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52156-EA3D-344C-A96C-FEAE572AA294}" type="datetimeFigureOut">
              <a:rPr lang="fr-FR" smtClean="0"/>
              <a:t>16-12-13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3DB35-04F0-E641-8139-B7A01EB8C7B4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4416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/>
        </p:nvGraphicFramePr>
        <p:xfrm>
          <a:off x="47625" y="1504950"/>
          <a:ext cx="9048750" cy="3848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0"/>
            <a:ext cx="1903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 smtClean="0">
                <a:latin typeface="Arial"/>
                <a:cs typeface="Arial"/>
              </a:rPr>
              <a:t>Additional file 1</a:t>
            </a:r>
            <a:endParaRPr lang="en-CA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42899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Macintosh PowerPoint</Application>
  <PresentationFormat>Présentation à l'écran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Mohamed Rhouma</dc:creator>
  <cp:lastModifiedBy>Mohamed Rhouma</cp:lastModifiedBy>
  <cp:revision>1</cp:revision>
  <dcterms:created xsi:type="dcterms:W3CDTF">2016-12-13T15:22:49Z</dcterms:created>
  <dcterms:modified xsi:type="dcterms:W3CDTF">2016-12-13T15:23:48Z</dcterms:modified>
</cp:coreProperties>
</file>