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 = '1.0' encoding = 'UTF-8' standalone = '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5"/>
  </p:notesMasterIdLst>
  <p:sldIdLst>
    <p:sldId id="264" r:id="rId2"/>
    <p:sldId id="265" r:id="rId3"/>
    <p:sldId id="263"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0" autoAdjust="0"/>
    <p:restoredTop sz="94648" autoAdjust="0"/>
  </p:normalViewPr>
  <p:slideViewPr>
    <p:cSldViewPr>
      <p:cViewPr>
        <p:scale>
          <a:sx n="66" d="100"/>
          <a:sy n="66" d="100"/>
        </p:scale>
        <p:origin x="-1176" y="-29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 = '1.0' encoding = 'UTF-8' standalone = '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notesMaster" Target="notesMasters/notesMaster1.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heme" Target="theme/theme1.xml"/>
   <Relationship Id="rId9" Type="http://schemas.openxmlformats.org/officeDocument/2006/relationships/tableStyles" Target="tableStyles.xml"/>
</Relationships>
</file>

<file path=ppt/notesMasters/_rels/notesMaster1.xml.rels><?xml version = '1.0' encoding = 'UTF-8' standalone = '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70AA4C-1530-4414-9C29-AC57D8EADBEB}" type="datetimeFigureOut">
              <a:rPr lang="en-US" smtClean="0"/>
              <a:t>9/28/2016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715CC4-5152-4C17-8B32-BE7B5F3CEE50}" type="slidenum">
              <a:rPr lang="en-US" smtClean="0"/>
              <a:t>‹#›</a:t>
            </a:fld>
            <a:endParaRPr lang="en-US"/>
          </a:p>
        </p:txBody>
      </p:sp>
    </p:spTree>
    <p:extLst>
      <p:ext uri="{BB962C8B-B14F-4D97-AF65-F5344CB8AC3E}">
        <p14:creationId xmlns:p14="http://schemas.microsoft.com/office/powerpoint/2010/main" val="3539320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65F231-8486-441F-9163-F4BEAB59A224}" type="datetimeFigureOut">
              <a:rPr lang="en-US" smtClean="0"/>
              <a:t>9/28/2016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260569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65F231-8486-441F-9163-F4BEAB59A224}" type="datetimeFigureOut">
              <a:rPr lang="en-US" smtClean="0"/>
              <a:t>9/28/2016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480720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65F231-8486-441F-9163-F4BEAB59A224}" type="datetimeFigureOut">
              <a:rPr lang="en-US" smtClean="0"/>
              <a:t>9/28/2016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36621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65F231-8486-441F-9163-F4BEAB59A224}" type="datetimeFigureOut">
              <a:rPr lang="en-US" smtClean="0"/>
              <a:t>9/28/2016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405467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65F231-8486-441F-9163-F4BEAB59A224}" type="datetimeFigureOut">
              <a:rPr lang="en-US" smtClean="0"/>
              <a:t>9/28/2016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2617004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65F231-8486-441F-9163-F4BEAB59A224}" type="datetimeFigureOut">
              <a:rPr lang="en-US" smtClean="0"/>
              <a:t>9/28/2016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2052108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65F231-8486-441F-9163-F4BEAB59A224}" type="datetimeFigureOut">
              <a:rPr lang="en-US" smtClean="0"/>
              <a:t>9/28/2016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3752693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65F231-8486-441F-9163-F4BEAB59A224}" type="datetimeFigureOut">
              <a:rPr lang="en-US" smtClean="0"/>
              <a:t>9/28/2016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4097430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65F231-8486-441F-9163-F4BEAB59A224}" type="datetimeFigureOut">
              <a:rPr lang="en-US" smtClean="0"/>
              <a:t>9/28/2016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4288523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65F231-8486-441F-9163-F4BEAB59A224}" type="datetimeFigureOut">
              <a:rPr lang="en-US" smtClean="0"/>
              <a:t>9/28/2016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1246595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65F231-8486-441F-9163-F4BEAB59A224}" type="datetimeFigureOut">
              <a:rPr lang="en-US" smtClean="0"/>
              <a:t>9/28/2016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0ED50-1BF6-449C-8B10-2CBD98B13EF4}" type="slidenum">
              <a:rPr lang="en-US" smtClean="0"/>
              <a:t>‹#›</a:t>
            </a:fld>
            <a:endParaRPr lang="en-US"/>
          </a:p>
        </p:txBody>
      </p:sp>
    </p:spTree>
    <p:extLst>
      <p:ext uri="{BB962C8B-B14F-4D97-AF65-F5344CB8AC3E}">
        <p14:creationId xmlns:p14="http://schemas.microsoft.com/office/powerpoint/2010/main" val="1393461088"/>
      </p:ext>
    </p:extLst>
  </p:cSld>
  <p:clrMapOvr>
    <a:masterClrMapping/>
  </p:clrMapOvr>
</p:sldLayout>
</file>

<file path=ppt/slideMasters/_rels/slideMaster1.xml.rels><?xml version = '1.0' encoding = 'UTF-8' standalone = 'yes'?>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65F231-8486-441F-9163-F4BEAB59A224}" type="datetimeFigureOut">
              <a:rPr lang="en-US" smtClean="0"/>
              <a:t>9/28/2016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20ED50-1BF6-449C-8B10-2CBD98B13EF4}" type="slidenum">
              <a:rPr lang="en-US" smtClean="0"/>
              <a:t>‹#›</a:t>
            </a:fld>
            <a:endParaRPr lang="en-US"/>
          </a:p>
        </p:txBody>
      </p:sp>
    </p:spTree>
    <p:extLst>
      <p:ext uri="{BB962C8B-B14F-4D97-AF65-F5344CB8AC3E}">
        <p14:creationId xmlns:p14="http://schemas.microsoft.com/office/powerpoint/2010/main" val="292799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 = '1.0' encoding = 'UTF-8' standalone = 'yes'?>
<Relationships xmlns="http://schemas.openxmlformats.org/package/2006/relationships">
   <Relationship Id="rId1" Type="http://schemas.openxmlformats.org/officeDocument/2006/relationships/slideLayout" Target="../slideLayouts/slideLayout7.xml"/>
</Relationships>
</file>

<file path=ppt/slides/_rels/slide2.xml.rels><?xml version = '1.0' encoding = 'UTF-8' standalone = '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1.tiff"/>
   <Relationship Id="rId3" Type="http://schemas.openxmlformats.org/officeDocument/2006/relationships/image" Target="../media/image2.png"/>
</Relationships>
</file>

<file path=ppt/slides/_rels/slide3.xml.rels><?xml version = '1.0' encoding = 'UTF-8' standalone = 'yes'?>
<Relationships xmlns="http://schemas.openxmlformats.org/package/2006/relationships">
   <Relationship Id="rId1" Type="http://schemas.openxmlformats.org/officeDocument/2006/relationships/slideLayout" Target="../slideLayouts/slideLayout6.xml"/>
   <Relationship Id="rId10" Type="http://schemas.openxmlformats.org/officeDocument/2006/relationships/image" Target="../media/image11.png"/>
   <Relationship Id="rId2" Type="http://schemas.openxmlformats.org/officeDocument/2006/relationships/image" Target="../media/image3.png"/>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6.png"/>
   <Relationship Id="rId6" Type="http://schemas.openxmlformats.org/officeDocument/2006/relationships/image" Target="../media/image7.png"/>
   <Relationship Id="rId7" Type="http://schemas.openxmlformats.org/officeDocument/2006/relationships/image" Target="../media/image8.png"/>
   <Relationship Id="rId8" Type="http://schemas.openxmlformats.org/officeDocument/2006/relationships/image" Target="../media/image9.png"/>
   <Relationship Id="rId9" Type="http://schemas.openxmlformats.org/officeDocument/2006/relationships/image" Target="../media/image10.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4230871544"/>
              </p:ext>
            </p:extLst>
          </p:nvPr>
        </p:nvGraphicFramePr>
        <p:xfrm>
          <a:off x="1447800" y="457200"/>
          <a:ext cx="5846029" cy="4749165"/>
        </p:xfrm>
        <a:graphic>
          <a:graphicData uri="http://schemas.openxmlformats.org/drawingml/2006/table">
            <a:tbl>
              <a:tblPr firstRow="1" firstCol="1" bandRow="1"/>
              <a:tblGrid>
                <a:gridCol w="1168023"/>
                <a:gridCol w="102447"/>
                <a:gridCol w="4575559"/>
              </a:tblGrid>
              <a:tr h="445770">
                <a:tc>
                  <a:txBody>
                    <a:bodyPr/>
                    <a:lstStyle/>
                    <a:p>
                      <a:pPr marL="0" marR="0">
                        <a:lnSpc>
                          <a:spcPct val="150000"/>
                        </a:lnSpc>
                        <a:spcBef>
                          <a:spcPts val="0"/>
                        </a:spcBef>
                        <a:spcAft>
                          <a:spcPts val="0"/>
                        </a:spcAft>
                      </a:pPr>
                      <a:r>
                        <a:rPr lang="en-US" sz="1000" dirty="0">
                          <a:solidFill>
                            <a:srgbClr val="000000"/>
                          </a:solidFill>
                          <a:effectLst/>
                          <a:latin typeface="Arial"/>
                          <a:ea typeface="Times New Roman"/>
                          <a:cs typeface="Times New Roman"/>
                        </a:rPr>
                        <a:t>Primer name</a:t>
                      </a:r>
                      <a:endParaRPr lang="en-US" sz="11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    Sequence (5`-3`)</a:t>
                      </a:r>
                      <a:endParaRPr lang="en-US" sz="11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445770">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LF560f</a:t>
                      </a:r>
                      <a:endParaRPr lang="en-US" sz="11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nSpc>
                          <a:spcPct val="150000"/>
                        </a:lnSpc>
                        <a:spcBef>
                          <a:spcPts val="0"/>
                        </a:spcBef>
                        <a:spcAft>
                          <a:spcPts val="0"/>
                        </a:spcAft>
                      </a:pPr>
                      <a:r>
                        <a:rPr lang="en-US" sz="1000" dirty="0">
                          <a:solidFill>
                            <a:srgbClr val="000000"/>
                          </a:solidFill>
                          <a:effectLst/>
                          <a:latin typeface="Arial"/>
                          <a:ea typeface="Times New Roman"/>
                          <a:cs typeface="Times New Roman"/>
                        </a:rPr>
                        <a:t>CCC</a:t>
                      </a:r>
                      <a:r>
                        <a:rPr lang="en-US" sz="1000" u="sng" dirty="0">
                          <a:solidFill>
                            <a:srgbClr val="000000"/>
                          </a:solidFill>
                          <a:effectLst/>
                          <a:latin typeface="Arial"/>
                          <a:ea typeface="Times New Roman"/>
                          <a:cs typeface="Times New Roman"/>
                        </a:rPr>
                        <a:t>TTAATTAA</a:t>
                      </a:r>
                      <a:r>
                        <a:rPr lang="en-US" sz="1000" dirty="0">
                          <a:solidFill>
                            <a:srgbClr val="000000"/>
                          </a:solidFill>
                          <a:effectLst/>
                          <a:latin typeface="Arial"/>
                          <a:ea typeface="Times New Roman"/>
                          <a:cs typeface="Times New Roman"/>
                        </a:rPr>
                        <a:t>GGAAGTGGACTGGCCCGGTCCGAGC</a:t>
                      </a:r>
                      <a:endParaRPr lang="en-US" sz="11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668655">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LF560r</a:t>
                      </a:r>
                      <a:endParaRPr lang="en-US" sz="11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CCC</a:t>
                      </a:r>
                      <a:r>
                        <a:rPr lang="en-US" sz="1000" u="sng">
                          <a:solidFill>
                            <a:srgbClr val="000000"/>
                          </a:solidFill>
                          <a:effectLst/>
                          <a:latin typeface="Arial"/>
                          <a:ea typeface="Times New Roman"/>
                          <a:cs typeface="Times New Roman"/>
                        </a:rPr>
                        <a:t>TCTAGA</a:t>
                      </a:r>
                      <a:r>
                        <a:rPr lang="en-US" sz="1000">
                          <a:solidFill>
                            <a:srgbClr val="000000"/>
                          </a:solidFill>
                          <a:effectLst/>
                          <a:latin typeface="Arial"/>
                          <a:ea typeface="Times New Roman"/>
                          <a:cs typeface="Times New Roman"/>
                        </a:rPr>
                        <a:t>GATTCAGTCATGTGTTCATAT</a:t>
                      </a:r>
                      <a:endParaRPr lang="en-US" sz="1100">
                        <a:effectLst/>
                        <a:latin typeface="Calibri"/>
                        <a:ea typeface="Calibri"/>
                        <a:cs typeface="Times New Roman"/>
                      </a:endParaRPr>
                    </a:p>
                    <a:p>
                      <a:pPr marL="0" marR="0">
                        <a:lnSpc>
                          <a:spcPct val="150000"/>
                        </a:lnSpc>
                        <a:spcBef>
                          <a:spcPts val="0"/>
                        </a:spcBef>
                        <a:spcAft>
                          <a:spcPts val="0"/>
                        </a:spcAft>
                      </a:pPr>
                      <a:r>
                        <a:rPr lang="en-US" sz="1000">
                          <a:solidFill>
                            <a:srgbClr val="000000"/>
                          </a:solidFill>
                          <a:effectLst/>
                          <a:latin typeface="Arial"/>
                          <a:ea typeface="Times New Roman"/>
                          <a:cs typeface="Times New Roman"/>
                        </a:rPr>
                        <a:t>ATATCAACGGCCCTGATATATGTCAACACAG</a:t>
                      </a:r>
                      <a:endParaRPr lang="en-US" sz="1100">
                        <a:effectLst/>
                        <a:latin typeface="Calibri"/>
                        <a:ea typeface="Calibri"/>
                        <a:cs typeface="Times New Roman"/>
                      </a:endParaRPr>
                    </a:p>
                  </a:txBody>
                  <a:tcPr marL="68580" marR="68580" marT="0" marB="0" anchor="ctr">
                    <a:lnL>
                      <a:noFill/>
                    </a:lnL>
                    <a:lnR>
                      <a:noFill/>
                    </a:lnR>
                    <a:lnT>
                      <a:noFill/>
                    </a:lnT>
                    <a:lnB>
                      <a:noFill/>
                    </a:lnB>
                  </a:tcPr>
                </a:tc>
              </a:tr>
              <a:tr h="445770">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RF560f</a:t>
                      </a:r>
                      <a:endParaRPr lang="en-US" sz="11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nSpc>
                          <a:spcPct val="150000"/>
                        </a:lnSpc>
                        <a:spcBef>
                          <a:spcPts val="0"/>
                        </a:spcBef>
                        <a:spcAft>
                          <a:spcPts val="0"/>
                        </a:spcAft>
                      </a:pPr>
                      <a:r>
                        <a:rPr lang="en-US" sz="1000" dirty="0">
                          <a:solidFill>
                            <a:srgbClr val="000000"/>
                          </a:solidFill>
                          <a:effectLst/>
                          <a:latin typeface="Arial"/>
                          <a:ea typeface="Times New Roman"/>
                          <a:cs typeface="Times New Roman"/>
                        </a:rPr>
                        <a:t>CCC</a:t>
                      </a:r>
                      <a:r>
                        <a:rPr lang="en-US" sz="1000" u="sng" dirty="0">
                          <a:solidFill>
                            <a:srgbClr val="000000"/>
                          </a:solidFill>
                          <a:effectLst/>
                          <a:latin typeface="Arial"/>
                          <a:ea typeface="Times New Roman"/>
                          <a:cs typeface="Times New Roman"/>
                        </a:rPr>
                        <a:t>TCTAGA</a:t>
                      </a:r>
                      <a:r>
                        <a:rPr lang="en-US" sz="1000" dirty="0">
                          <a:solidFill>
                            <a:srgbClr val="000000"/>
                          </a:solidFill>
                          <a:effectLst/>
                          <a:latin typeface="Arial"/>
                          <a:ea typeface="Times New Roman"/>
                          <a:cs typeface="Times New Roman"/>
                        </a:rPr>
                        <a:t>CTGGGCTGACGGCGCACCCAAACG</a:t>
                      </a:r>
                      <a:endParaRPr lang="en-US" sz="1100" dirty="0">
                        <a:effectLst/>
                        <a:latin typeface="Calibri"/>
                        <a:ea typeface="Calibri"/>
                        <a:cs typeface="Times New Roman"/>
                      </a:endParaRPr>
                    </a:p>
                  </a:txBody>
                  <a:tcPr marL="68580" marR="68580" marT="0" marB="0" anchor="ctr">
                    <a:lnL>
                      <a:noFill/>
                    </a:lnL>
                    <a:lnR>
                      <a:noFill/>
                    </a:lnR>
                    <a:lnT>
                      <a:noFill/>
                    </a:lnT>
                    <a:lnB>
                      <a:noFill/>
                    </a:lnB>
                  </a:tcPr>
                </a:tc>
              </a:tr>
              <a:tr h="445770">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RF560r</a:t>
                      </a:r>
                      <a:endParaRPr lang="en-US" sz="11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CCC</a:t>
                      </a:r>
                      <a:r>
                        <a:rPr lang="en-US" sz="1000" u="sng">
                          <a:solidFill>
                            <a:srgbClr val="000000"/>
                          </a:solidFill>
                          <a:effectLst/>
                          <a:latin typeface="Arial"/>
                          <a:ea typeface="Times New Roman"/>
                          <a:cs typeface="Times New Roman"/>
                        </a:rPr>
                        <a:t>GATATC</a:t>
                      </a:r>
                      <a:r>
                        <a:rPr lang="en-US" sz="1000">
                          <a:solidFill>
                            <a:srgbClr val="000000"/>
                          </a:solidFill>
                          <a:effectLst/>
                          <a:latin typeface="Arial"/>
                          <a:ea typeface="Times New Roman"/>
                          <a:cs typeface="Times New Roman"/>
                        </a:rPr>
                        <a:t>GGCGTCGATGTTCGATGGCGTCGCCC</a:t>
                      </a:r>
                      <a:endParaRPr lang="en-US" sz="1100">
                        <a:effectLst/>
                        <a:latin typeface="Calibri"/>
                        <a:ea typeface="Calibri"/>
                        <a:cs typeface="Times New Roman"/>
                      </a:endParaRPr>
                    </a:p>
                  </a:txBody>
                  <a:tcPr marL="68580" marR="68580" marT="0" marB="0" anchor="ctr">
                    <a:lnL>
                      <a:noFill/>
                    </a:lnL>
                    <a:lnR>
                      <a:noFill/>
                    </a:lnR>
                    <a:lnT>
                      <a:noFill/>
                    </a:lnT>
                    <a:lnB>
                      <a:noFill/>
                    </a:lnB>
                  </a:tcPr>
                </a:tc>
              </a:tr>
              <a:tr h="445770">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Rv0560c-C`F1</a:t>
                      </a:r>
                      <a:endParaRPr lang="en-US" sz="11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GGGGCGCCGGCTAGCGTTGTTACTG</a:t>
                      </a:r>
                      <a:endParaRPr lang="en-US" sz="1100">
                        <a:effectLst/>
                        <a:latin typeface="Calibri"/>
                        <a:ea typeface="Calibri"/>
                        <a:cs typeface="Times New Roman"/>
                      </a:endParaRPr>
                    </a:p>
                  </a:txBody>
                  <a:tcPr marL="68580" marR="68580" marT="0" marB="0" anchor="ctr">
                    <a:lnL>
                      <a:noFill/>
                    </a:lnL>
                    <a:lnR>
                      <a:noFill/>
                    </a:lnR>
                    <a:lnT>
                      <a:noFill/>
                    </a:lnT>
                    <a:lnB>
                      <a:noFill/>
                    </a:lnB>
                  </a:tcPr>
                </a:tc>
              </a:tr>
              <a:tr h="445770">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Rv0560c-C`R1</a:t>
                      </a:r>
                      <a:endParaRPr lang="en-US" sz="11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GGGTCAGCCCAGGTGGGCCGAGAGC</a:t>
                      </a:r>
                      <a:endParaRPr lang="en-US" sz="1100">
                        <a:effectLst/>
                        <a:latin typeface="Calibri"/>
                        <a:ea typeface="Calibri"/>
                        <a:cs typeface="Times New Roman"/>
                      </a:endParaRPr>
                    </a:p>
                  </a:txBody>
                  <a:tcPr marL="68580" marR="68580" marT="0" marB="0" anchor="ctr">
                    <a:lnL>
                      <a:noFill/>
                    </a:lnL>
                    <a:lnR>
                      <a:noFill/>
                    </a:lnR>
                    <a:lnT>
                      <a:noFill/>
                    </a:lnT>
                    <a:lnB>
                      <a:noFill/>
                    </a:lnB>
                  </a:tcPr>
                </a:tc>
              </a:tr>
              <a:tr h="228600">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Rv0560cF1</a:t>
                      </a:r>
                      <a:endParaRPr lang="en-US" sz="11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GGGGGCTCGTCGATCGACGACCGC</a:t>
                      </a:r>
                      <a:endParaRPr lang="en-US" sz="1100">
                        <a:effectLst/>
                        <a:latin typeface="Calibri"/>
                        <a:ea typeface="Calibri"/>
                        <a:cs typeface="Times New Roman"/>
                      </a:endParaRPr>
                    </a:p>
                  </a:txBody>
                  <a:tcPr marL="68580" marR="68580" marT="0" marB="0" anchor="ctr">
                    <a:lnL>
                      <a:noFill/>
                    </a:lnL>
                    <a:lnR>
                      <a:noFill/>
                    </a:lnR>
                    <a:lnT>
                      <a:noFill/>
                    </a:lnT>
                    <a:lnB>
                      <a:noFill/>
                    </a:lnB>
                  </a:tcPr>
                </a:tc>
              </a:tr>
              <a:tr h="445770">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Rv0560cR1</a:t>
                      </a:r>
                      <a:endParaRPr lang="en-US" sz="11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GGGCTATACGCGTCGTTTGGGTGCG</a:t>
                      </a:r>
                      <a:endParaRPr lang="en-US" sz="1100">
                        <a:effectLst/>
                        <a:latin typeface="Calibri"/>
                        <a:ea typeface="Calibri"/>
                        <a:cs typeface="Times New Roman"/>
                      </a:endParaRPr>
                    </a:p>
                  </a:txBody>
                  <a:tcPr marL="68580" marR="68580" marT="0" marB="0" anchor="ctr">
                    <a:lnL>
                      <a:noFill/>
                    </a:lnL>
                    <a:lnR>
                      <a:noFill/>
                    </a:lnR>
                    <a:lnT>
                      <a:noFill/>
                    </a:lnT>
                    <a:lnB>
                      <a:noFill/>
                    </a:lnB>
                  </a:tcPr>
                </a:tc>
              </a:tr>
              <a:tr h="285750">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Rv0560cF2</a:t>
                      </a:r>
                      <a:endParaRPr lang="en-US" sz="11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GGCTGCAGTCGATCGGTGGC</a:t>
                      </a:r>
                      <a:endParaRPr lang="en-US" sz="1100">
                        <a:effectLst/>
                        <a:latin typeface="Calibri"/>
                        <a:ea typeface="Calibri"/>
                        <a:cs typeface="Times New Roman"/>
                      </a:endParaRPr>
                    </a:p>
                  </a:txBody>
                  <a:tcPr marL="68580" marR="68580" marT="0" marB="0" anchor="ctr">
                    <a:lnL>
                      <a:noFill/>
                    </a:lnL>
                    <a:lnR>
                      <a:noFill/>
                    </a:lnR>
                    <a:lnT>
                      <a:noFill/>
                    </a:lnT>
                    <a:lnB>
                      <a:noFill/>
                    </a:lnB>
                  </a:tcPr>
                </a:tc>
              </a:tr>
              <a:tr h="445770">
                <a:tc gridSpan="2">
                  <a:txBody>
                    <a:bodyPr/>
                    <a:lstStyle/>
                    <a:p>
                      <a:pPr marL="0" marR="0">
                        <a:lnSpc>
                          <a:spcPct val="150000"/>
                        </a:lnSpc>
                        <a:spcBef>
                          <a:spcPts val="0"/>
                        </a:spcBef>
                        <a:spcAft>
                          <a:spcPts val="0"/>
                        </a:spcAft>
                      </a:pPr>
                      <a:r>
                        <a:rPr lang="en-US" sz="1000">
                          <a:solidFill>
                            <a:srgbClr val="000000"/>
                          </a:solidFill>
                          <a:effectLst/>
                          <a:latin typeface="Arial"/>
                          <a:ea typeface="Times New Roman"/>
                          <a:cs typeface="Times New Roman"/>
                        </a:rPr>
                        <a:t>Rv0560cR2</a:t>
                      </a:r>
                      <a:endParaRPr lang="en-US" sz="11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nSpc>
                          <a:spcPct val="150000"/>
                        </a:lnSpc>
                        <a:spcBef>
                          <a:spcPts val="0"/>
                        </a:spcBef>
                        <a:spcAft>
                          <a:spcPts val="0"/>
                        </a:spcAft>
                      </a:pPr>
                      <a:r>
                        <a:rPr lang="en-US" sz="1000" dirty="0">
                          <a:solidFill>
                            <a:srgbClr val="000000"/>
                          </a:solidFill>
                          <a:effectLst/>
                          <a:latin typeface="Arial"/>
                          <a:ea typeface="Times New Roman"/>
                          <a:cs typeface="Times New Roman"/>
                        </a:rPr>
                        <a:t>CGGCATCGTAGCTCTGCATGC</a:t>
                      </a:r>
                      <a:endParaRPr lang="en-US" sz="1100" dirty="0">
                        <a:effectLst/>
                        <a:latin typeface="Calibri"/>
                        <a:ea typeface="Calibri"/>
                        <a:cs typeface="Times New Roman"/>
                      </a:endParaRPr>
                    </a:p>
                  </a:txBody>
                  <a:tcPr marL="68580" marR="68580" marT="0" marB="0" anchor="ctr">
                    <a:lnL>
                      <a:noFill/>
                    </a:lnL>
                    <a:lnR>
                      <a:noFill/>
                    </a:lnR>
                    <a:lnT>
                      <a:noFill/>
                    </a:lnT>
                    <a:lnB>
                      <a:noFill/>
                    </a:lnB>
                  </a:tcPr>
                </a:tc>
              </a:tr>
            </a:tbl>
          </a:graphicData>
        </a:graphic>
      </p:graphicFrame>
      <p:sp>
        <p:nvSpPr>
          <p:cNvPr id="11" name="Rectangle 7"/>
          <p:cNvSpPr>
            <a:spLocks noChangeArrowheads="1"/>
          </p:cNvSpPr>
          <p:nvPr/>
        </p:nvSpPr>
        <p:spPr bwMode="auto">
          <a:xfrm>
            <a:off x="762000" y="5791200"/>
            <a:ext cx="6858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Table S1. Primers used in this study. </a:t>
            </a:r>
            <a:endParaRPr kumimoji="0" lang="en-US" alt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Restriction enzyme sites are underlined.</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536047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8042" y="1534987"/>
            <a:ext cx="3447223" cy="224133"/>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081421" y="1539016"/>
            <a:ext cx="115959" cy="224135"/>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16819" y="1534551"/>
            <a:ext cx="298172" cy="276999"/>
          </a:xfrm>
          <a:prstGeom prst="rect">
            <a:avLst/>
          </a:prstGeom>
          <a:noFill/>
        </p:spPr>
        <p:txBody>
          <a:bodyPr wrap="square" rtlCol="0">
            <a:spAutoFit/>
          </a:bodyPr>
          <a:lstStyle/>
          <a:p>
            <a:r>
              <a:rPr lang="el-GR" sz="1200" dirty="0" smtClean="0"/>
              <a:t>Δ</a:t>
            </a:r>
            <a:endParaRPr lang="en-US" sz="1200" dirty="0"/>
          </a:p>
        </p:txBody>
      </p:sp>
      <p:sp>
        <p:nvSpPr>
          <p:cNvPr id="5" name="Rectangle 4"/>
          <p:cNvSpPr/>
          <p:nvPr/>
        </p:nvSpPr>
        <p:spPr>
          <a:xfrm>
            <a:off x="689525" y="390057"/>
            <a:ext cx="4876800" cy="186533"/>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1375325" y="620150"/>
            <a:ext cx="0" cy="152400"/>
          </a:xfrm>
          <a:prstGeom prst="line">
            <a:avLst/>
          </a:prstGeom>
          <a:ln>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61125" y="390057"/>
            <a:ext cx="1676400" cy="186533"/>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8325" y="341659"/>
            <a:ext cx="914400" cy="276999"/>
          </a:xfrm>
          <a:prstGeom prst="rect">
            <a:avLst/>
          </a:prstGeom>
          <a:noFill/>
        </p:spPr>
        <p:txBody>
          <a:bodyPr wrap="square" rtlCol="0">
            <a:spAutoFit/>
          </a:bodyPr>
          <a:lstStyle/>
          <a:p>
            <a:r>
              <a:rPr lang="en-US" sz="1200" dirty="0" smtClean="0"/>
              <a:t>Rv0560c</a:t>
            </a:r>
            <a:endParaRPr lang="en-US" sz="1200" dirty="0"/>
          </a:p>
        </p:txBody>
      </p:sp>
      <p:cxnSp>
        <p:nvCxnSpPr>
          <p:cNvPr id="9" name="Straight Connector 8"/>
          <p:cNvCxnSpPr/>
          <p:nvPr/>
        </p:nvCxnSpPr>
        <p:spPr>
          <a:xfrm>
            <a:off x="3356525" y="620150"/>
            <a:ext cx="0" cy="152400"/>
          </a:xfrm>
          <a:prstGeom prst="line">
            <a:avLst/>
          </a:prstGeom>
          <a:ln>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353751" y="620150"/>
            <a:ext cx="0" cy="152400"/>
          </a:xfrm>
          <a:prstGeom prst="line">
            <a:avLst/>
          </a:prstGeom>
          <a:ln>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661325" y="954240"/>
            <a:ext cx="533400" cy="90101"/>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042325" y="239150"/>
            <a:ext cx="0" cy="152400"/>
          </a:xfrm>
          <a:prstGeom prst="line">
            <a:avLst/>
          </a:prstGeom>
          <a:ln>
            <a:solidFill>
              <a:schemeClr val="tx1"/>
            </a:solidFill>
            <a:headEnd type="oval" w="sm" len="med"/>
            <a:tailEnd type="oval" w="sm"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555308" y="239150"/>
            <a:ext cx="0" cy="152400"/>
          </a:xfrm>
          <a:prstGeom prst="line">
            <a:avLst/>
          </a:prstGeom>
          <a:ln>
            <a:solidFill>
              <a:schemeClr val="tx1"/>
            </a:solidFill>
            <a:headEnd type="oval" w="sm" len="med"/>
            <a:tailEnd type="oval" w="sm" len="me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77012" y="239150"/>
            <a:ext cx="0" cy="152400"/>
          </a:xfrm>
          <a:prstGeom prst="line">
            <a:avLst/>
          </a:prstGeom>
          <a:ln>
            <a:solidFill>
              <a:schemeClr val="tx1"/>
            </a:solidFill>
            <a:headEnd type="oval" w="sm" len="med"/>
            <a:tailEnd type="oval" w="sm"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65725" y="239150"/>
            <a:ext cx="0" cy="152400"/>
          </a:xfrm>
          <a:prstGeom prst="line">
            <a:avLst/>
          </a:prstGeom>
          <a:ln>
            <a:solidFill>
              <a:schemeClr val="tx1"/>
            </a:solidFill>
            <a:headEnd type="oval" w="sm" len="med"/>
            <a:tailEnd type="oval" w="sm" len="me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490125" y="239150"/>
            <a:ext cx="0" cy="152400"/>
          </a:xfrm>
          <a:prstGeom prst="line">
            <a:avLst/>
          </a:prstGeom>
          <a:ln>
            <a:solidFill>
              <a:schemeClr val="tx1"/>
            </a:solidFill>
            <a:headEnd type="oval" w="sm" len="med"/>
            <a:tailEnd type="oval" w="sm"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395620" y="1763150"/>
            <a:ext cx="0" cy="224134"/>
          </a:xfrm>
          <a:prstGeom prst="line">
            <a:avLst/>
          </a:prstGeom>
          <a:ln>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896429" y="1767618"/>
            <a:ext cx="0" cy="224133"/>
          </a:xfrm>
          <a:prstGeom prst="line">
            <a:avLst/>
          </a:prstGeom>
          <a:ln>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113721" y="2061333"/>
            <a:ext cx="583508" cy="90101"/>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p:nvCxnSpPr>
        <p:spPr>
          <a:xfrm>
            <a:off x="2575064" y="1305951"/>
            <a:ext cx="0" cy="224135"/>
          </a:xfrm>
          <a:prstGeom prst="line">
            <a:avLst/>
          </a:prstGeom>
          <a:ln>
            <a:solidFill>
              <a:schemeClr val="tx1"/>
            </a:solidFill>
            <a:headEnd type="oval" w="sm" len="med"/>
            <a:tailEnd type="oval" w="sm"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86020" y="1305950"/>
            <a:ext cx="0" cy="224134"/>
          </a:xfrm>
          <a:prstGeom prst="line">
            <a:avLst/>
          </a:prstGeom>
          <a:ln>
            <a:solidFill>
              <a:schemeClr val="tx1"/>
            </a:solidFill>
            <a:headEnd type="oval" w="sm" len="med"/>
            <a:tailEnd type="oval" w="sm"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114800" y="1305951"/>
            <a:ext cx="0" cy="224133"/>
          </a:xfrm>
          <a:prstGeom prst="line">
            <a:avLst/>
          </a:prstGeom>
          <a:ln>
            <a:solidFill>
              <a:schemeClr val="tx1"/>
            </a:solidFill>
            <a:headEnd type="oval" w="sm" len="med"/>
            <a:tailEnd type="oval" w="sm"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24572" y="16916"/>
            <a:ext cx="597673" cy="276999"/>
          </a:xfrm>
          <a:prstGeom prst="rect">
            <a:avLst/>
          </a:prstGeom>
          <a:noFill/>
        </p:spPr>
        <p:txBody>
          <a:bodyPr wrap="square" rtlCol="0">
            <a:spAutoFit/>
          </a:bodyPr>
          <a:lstStyle/>
          <a:p>
            <a:r>
              <a:rPr lang="en-US" sz="1200" dirty="0" smtClean="0"/>
              <a:t>A</a:t>
            </a:r>
            <a:endParaRPr lang="en-US" sz="1200" dirty="0"/>
          </a:p>
        </p:txBody>
      </p:sp>
      <p:sp>
        <p:nvSpPr>
          <p:cNvPr id="24" name="TextBox 23"/>
          <p:cNvSpPr txBox="1"/>
          <p:nvPr/>
        </p:nvSpPr>
        <p:spPr>
          <a:xfrm>
            <a:off x="243841" y="1386618"/>
            <a:ext cx="662279" cy="276999"/>
          </a:xfrm>
          <a:prstGeom prst="rect">
            <a:avLst/>
          </a:prstGeom>
          <a:noFill/>
        </p:spPr>
        <p:txBody>
          <a:bodyPr wrap="square" rtlCol="0">
            <a:spAutoFit/>
          </a:bodyPr>
          <a:lstStyle/>
          <a:p>
            <a:r>
              <a:rPr lang="en-US" sz="1200" dirty="0" smtClean="0"/>
              <a:t>B</a:t>
            </a:r>
            <a:endParaRPr lang="en-US" sz="1200" dirty="0"/>
          </a:p>
        </p:txBody>
      </p:sp>
      <p:cxnSp>
        <p:nvCxnSpPr>
          <p:cNvPr id="25" name="Straight Arrow Connector 24"/>
          <p:cNvCxnSpPr/>
          <p:nvPr/>
        </p:nvCxnSpPr>
        <p:spPr>
          <a:xfrm>
            <a:off x="1828800" y="315350"/>
            <a:ext cx="20251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3737526" y="656659"/>
            <a:ext cx="1905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27819" y="1996719"/>
            <a:ext cx="526106" cy="261610"/>
          </a:xfrm>
          <a:prstGeom prst="rect">
            <a:avLst/>
          </a:prstGeom>
          <a:noFill/>
        </p:spPr>
        <p:txBody>
          <a:bodyPr wrap="none" rtlCol="0">
            <a:spAutoFit/>
          </a:bodyPr>
          <a:lstStyle/>
          <a:p>
            <a:r>
              <a:rPr lang="en-US" sz="1100" dirty="0" smtClean="0"/>
              <a:t>probe</a:t>
            </a:r>
            <a:endParaRPr lang="en-US" sz="1100" dirty="0"/>
          </a:p>
        </p:txBody>
      </p:sp>
      <p:sp>
        <p:nvSpPr>
          <p:cNvPr id="28" name="TextBox 27"/>
          <p:cNvSpPr txBox="1"/>
          <p:nvPr/>
        </p:nvSpPr>
        <p:spPr>
          <a:xfrm>
            <a:off x="4240119" y="858612"/>
            <a:ext cx="526106" cy="261610"/>
          </a:xfrm>
          <a:prstGeom prst="rect">
            <a:avLst/>
          </a:prstGeom>
          <a:noFill/>
        </p:spPr>
        <p:txBody>
          <a:bodyPr wrap="none" rtlCol="0">
            <a:spAutoFit/>
          </a:bodyPr>
          <a:lstStyle/>
          <a:p>
            <a:r>
              <a:rPr lang="en-US" sz="1100" dirty="0" smtClean="0"/>
              <a:t>probe</a:t>
            </a:r>
            <a:endParaRPr lang="en-US" sz="1100" dirty="0"/>
          </a:p>
        </p:txBody>
      </p:sp>
      <p:cxnSp>
        <p:nvCxnSpPr>
          <p:cNvPr id="29" name="Straight Connector 28"/>
          <p:cNvCxnSpPr/>
          <p:nvPr/>
        </p:nvCxnSpPr>
        <p:spPr>
          <a:xfrm>
            <a:off x="4042325" y="239150"/>
            <a:ext cx="1447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572000" y="-22460"/>
            <a:ext cx="567784" cy="261610"/>
          </a:xfrm>
          <a:prstGeom prst="rect">
            <a:avLst/>
          </a:prstGeom>
          <a:noFill/>
        </p:spPr>
        <p:txBody>
          <a:bodyPr wrap="none" rtlCol="0">
            <a:spAutoFit/>
          </a:bodyPr>
          <a:lstStyle/>
          <a:p>
            <a:r>
              <a:rPr lang="en-US" sz="1100" dirty="0" smtClean="0">
                <a:latin typeface="Arial" panose="020B0604020202020204" pitchFamily="34" charset="0"/>
                <a:cs typeface="Arial" panose="020B0604020202020204" pitchFamily="34" charset="0"/>
              </a:rPr>
              <a:t>4.0 kb</a:t>
            </a:r>
            <a:endParaRPr lang="en-US" sz="1100" dirty="0">
              <a:latin typeface="Arial" panose="020B0604020202020204" pitchFamily="34" charset="0"/>
              <a:cs typeface="Arial" panose="020B0604020202020204" pitchFamily="34" charset="0"/>
            </a:endParaRPr>
          </a:p>
        </p:txBody>
      </p:sp>
      <p:cxnSp>
        <p:nvCxnSpPr>
          <p:cNvPr id="31" name="Straight Connector 30"/>
          <p:cNvCxnSpPr/>
          <p:nvPr/>
        </p:nvCxnSpPr>
        <p:spPr>
          <a:xfrm>
            <a:off x="3560493" y="239150"/>
            <a:ext cx="4781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515655" y="-44055"/>
            <a:ext cx="567784" cy="261610"/>
          </a:xfrm>
          <a:prstGeom prst="rect">
            <a:avLst/>
          </a:prstGeom>
          <a:noFill/>
        </p:spPr>
        <p:txBody>
          <a:bodyPr wrap="none" rtlCol="0">
            <a:spAutoFit/>
          </a:bodyPr>
          <a:lstStyle/>
          <a:p>
            <a:r>
              <a:rPr lang="en-US" sz="1100" dirty="0" smtClean="0">
                <a:latin typeface="Arial" panose="020B0604020202020204" pitchFamily="34" charset="0"/>
                <a:cs typeface="Arial" panose="020B0604020202020204" pitchFamily="34" charset="0"/>
              </a:rPr>
              <a:t>0.5 kb</a:t>
            </a:r>
            <a:endParaRPr lang="en-US" sz="1100" dirty="0">
              <a:latin typeface="Arial" panose="020B0604020202020204" pitchFamily="34" charset="0"/>
              <a:cs typeface="Arial" panose="020B0604020202020204" pitchFamily="34" charset="0"/>
            </a:endParaRPr>
          </a:p>
        </p:txBody>
      </p:sp>
      <p:cxnSp>
        <p:nvCxnSpPr>
          <p:cNvPr id="33" name="Straight Connector 32"/>
          <p:cNvCxnSpPr/>
          <p:nvPr/>
        </p:nvCxnSpPr>
        <p:spPr>
          <a:xfrm>
            <a:off x="3359539" y="772138"/>
            <a:ext cx="994213" cy="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581400" y="719433"/>
            <a:ext cx="567784" cy="261610"/>
          </a:xfrm>
          <a:prstGeom prst="rect">
            <a:avLst/>
          </a:prstGeom>
          <a:noFill/>
        </p:spPr>
        <p:txBody>
          <a:bodyPr wrap="none" rtlCol="0">
            <a:spAutoFit/>
          </a:bodyPr>
          <a:lstStyle/>
          <a:p>
            <a:r>
              <a:rPr lang="en-US" sz="1100" dirty="0" smtClean="0">
                <a:latin typeface="Arial" panose="020B0604020202020204" pitchFamily="34" charset="0"/>
                <a:cs typeface="Arial" panose="020B0604020202020204" pitchFamily="34" charset="0"/>
              </a:rPr>
              <a:t>0.9 kb</a:t>
            </a:r>
            <a:endParaRPr lang="en-US" sz="1100" dirty="0">
              <a:latin typeface="Arial" panose="020B0604020202020204" pitchFamily="34" charset="0"/>
              <a:cs typeface="Arial" panose="020B0604020202020204" pitchFamily="34" charset="0"/>
            </a:endParaRPr>
          </a:p>
        </p:txBody>
      </p:sp>
      <p:cxnSp>
        <p:nvCxnSpPr>
          <p:cNvPr id="35" name="Straight Connector 34"/>
          <p:cNvCxnSpPr/>
          <p:nvPr/>
        </p:nvCxnSpPr>
        <p:spPr>
          <a:xfrm>
            <a:off x="765725" y="1305950"/>
            <a:ext cx="18093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371600" y="1077350"/>
            <a:ext cx="567784" cy="261610"/>
          </a:xfrm>
          <a:prstGeom prst="rect">
            <a:avLst/>
          </a:prstGeom>
          <a:noFill/>
        </p:spPr>
        <p:txBody>
          <a:bodyPr wrap="none" rtlCol="0">
            <a:spAutoFit/>
          </a:bodyPr>
          <a:lstStyle/>
          <a:p>
            <a:r>
              <a:rPr lang="en-US" sz="1100" dirty="0" smtClean="0">
                <a:latin typeface="Arial" panose="020B0604020202020204" pitchFamily="34" charset="0"/>
                <a:cs typeface="Arial" panose="020B0604020202020204" pitchFamily="34" charset="0"/>
              </a:rPr>
              <a:t>4.0 kb</a:t>
            </a:r>
            <a:endParaRPr lang="en-US" sz="1100" dirty="0">
              <a:latin typeface="Arial" panose="020B0604020202020204" pitchFamily="34" charset="0"/>
              <a:cs typeface="Arial" panose="020B0604020202020204" pitchFamily="34" charset="0"/>
            </a:endParaRPr>
          </a:p>
        </p:txBody>
      </p:sp>
      <p:cxnSp>
        <p:nvCxnSpPr>
          <p:cNvPr id="37" name="Straight Connector 36"/>
          <p:cNvCxnSpPr/>
          <p:nvPr/>
        </p:nvCxnSpPr>
        <p:spPr>
          <a:xfrm>
            <a:off x="2544413" y="1305951"/>
            <a:ext cx="1570388" cy="26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844034" y="1077350"/>
            <a:ext cx="567784" cy="261610"/>
          </a:xfrm>
          <a:prstGeom prst="rect">
            <a:avLst/>
          </a:prstGeom>
          <a:noFill/>
        </p:spPr>
        <p:txBody>
          <a:bodyPr wrap="none" rtlCol="0">
            <a:spAutoFit/>
          </a:bodyPr>
          <a:lstStyle/>
          <a:p>
            <a:r>
              <a:rPr lang="en-US" sz="1100" dirty="0" smtClean="0">
                <a:latin typeface="Arial" panose="020B0604020202020204" pitchFamily="34" charset="0"/>
                <a:cs typeface="Arial" panose="020B0604020202020204" pitchFamily="34" charset="0"/>
              </a:rPr>
              <a:t>4.0 kb</a:t>
            </a:r>
            <a:endParaRPr lang="en-US" sz="1100" dirty="0">
              <a:latin typeface="Arial" panose="020B0604020202020204" pitchFamily="34" charset="0"/>
              <a:cs typeface="Arial" panose="020B0604020202020204" pitchFamily="34" charset="0"/>
            </a:endParaRPr>
          </a:p>
        </p:txBody>
      </p:sp>
      <p:sp>
        <p:nvSpPr>
          <p:cNvPr id="39" name="TextBox 38"/>
          <p:cNvSpPr txBox="1"/>
          <p:nvPr/>
        </p:nvSpPr>
        <p:spPr>
          <a:xfrm>
            <a:off x="1905000" y="1798296"/>
            <a:ext cx="567784" cy="261610"/>
          </a:xfrm>
          <a:prstGeom prst="rect">
            <a:avLst/>
          </a:prstGeom>
          <a:noFill/>
        </p:spPr>
        <p:txBody>
          <a:bodyPr wrap="none" rtlCol="0">
            <a:spAutoFit/>
          </a:bodyPr>
          <a:lstStyle/>
          <a:p>
            <a:r>
              <a:rPr lang="en-US" sz="1100" dirty="0" smtClean="0">
                <a:latin typeface="Arial" panose="020B0604020202020204" pitchFamily="34" charset="0"/>
                <a:cs typeface="Arial" panose="020B0604020202020204" pitchFamily="34" charset="0"/>
              </a:rPr>
              <a:t>2.8 kb</a:t>
            </a:r>
            <a:endParaRPr lang="en-US" sz="1100" dirty="0">
              <a:latin typeface="Arial" panose="020B0604020202020204" pitchFamily="34" charset="0"/>
              <a:cs typeface="Arial" panose="020B0604020202020204" pitchFamily="34" charset="0"/>
            </a:endParaRPr>
          </a:p>
        </p:txBody>
      </p:sp>
      <p:cxnSp>
        <p:nvCxnSpPr>
          <p:cNvPr id="40" name="Straight Connector 39"/>
          <p:cNvCxnSpPr/>
          <p:nvPr/>
        </p:nvCxnSpPr>
        <p:spPr>
          <a:xfrm>
            <a:off x="1391811" y="1991751"/>
            <a:ext cx="1507515" cy="4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Picture 2" descr="S:\DrugDiscovery\TbDisco\PersonnelFolders\Rachel\Gels\20140227Rv0560c.t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918" t="36755" r="38058" b="9136"/>
          <a:stretch/>
        </p:blipFill>
        <p:spPr bwMode="auto">
          <a:xfrm rot="5400000">
            <a:off x="1471910" y="2263631"/>
            <a:ext cx="1118802" cy="1680125"/>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237383" y="2488736"/>
            <a:ext cx="484203" cy="276999"/>
          </a:xfrm>
          <a:prstGeom prst="rect">
            <a:avLst/>
          </a:prstGeom>
          <a:noFill/>
        </p:spPr>
        <p:txBody>
          <a:bodyPr wrap="square" rtlCol="0">
            <a:spAutoFit/>
          </a:bodyPr>
          <a:lstStyle/>
          <a:p>
            <a:r>
              <a:rPr lang="en-US" sz="1200" dirty="0" smtClean="0"/>
              <a:t>C</a:t>
            </a:r>
            <a:endParaRPr lang="en-US" sz="1200" dirty="0"/>
          </a:p>
        </p:txBody>
      </p:sp>
      <p:cxnSp>
        <p:nvCxnSpPr>
          <p:cNvPr id="43" name="Straight Connector 42"/>
          <p:cNvCxnSpPr/>
          <p:nvPr/>
        </p:nvCxnSpPr>
        <p:spPr>
          <a:xfrm flipH="1">
            <a:off x="989571" y="2904234"/>
            <a:ext cx="1751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980666" y="3285234"/>
            <a:ext cx="1751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488075" y="2765735"/>
            <a:ext cx="622232" cy="276999"/>
          </a:xfrm>
          <a:prstGeom prst="rect">
            <a:avLst/>
          </a:prstGeom>
          <a:noFill/>
        </p:spPr>
        <p:txBody>
          <a:bodyPr wrap="square" rtlCol="0">
            <a:spAutoFit/>
          </a:bodyPr>
          <a:lstStyle/>
          <a:p>
            <a:r>
              <a:rPr lang="en-US" sz="1200" dirty="0" smtClean="0"/>
              <a:t>800bp</a:t>
            </a:r>
            <a:endParaRPr lang="en-US" sz="1200" dirty="0"/>
          </a:p>
        </p:txBody>
      </p:sp>
      <p:sp>
        <p:nvSpPr>
          <p:cNvPr id="46" name="TextBox 45"/>
          <p:cNvSpPr txBox="1"/>
          <p:nvPr/>
        </p:nvSpPr>
        <p:spPr>
          <a:xfrm>
            <a:off x="454925" y="3122355"/>
            <a:ext cx="622232" cy="276999"/>
          </a:xfrm>
          <a:prstGeom prst="rect">
            <a:avLst/>
          </a:prstGeom>
          <a:noFill/>
        </p:spPr>
        <p:txBody>
          <a:bodyPr wrap="square" rtlCol="0">
            <a:spAutoFit/>
          </a:bodyPr>
          <a:lstStyle/>
          <a:p>
            <a:r>
              <a:rPr lang="en-US" sz="1200" dirty="0"/>
              <a:t>2</a:t>
            </a:r>
            <a:r>
              <a:rPr lang="en-US" sz="1200" dirty="0" smtClean="0"/>
              <a:t>00bp</a:t>
            </a:r>
            <a:endParaRPr lang="en-US" sz="1200" dirty="0"/>
          </a:p>
        </p:txBody>
      </p:sp>
      <p:sp>
        <p:nvSpPr>
          <p:cNvPr id="47" name="TextBox 46"/>
          <p:cNvSpPr txBox="1"/>
          <p:nvPr/>
        </p:nvSpPr>
        <p:spPr>
          <a:xfrm>
            <a:off x="1164746" y="2319296"/>
            <a:ext cx="1724644" cy="276999"/>
          </a:xfrm>
          <a:prstGeom prst="rect">
            <a:avLst/>
          </a:prstGeom>
          <a:noFill/>
        </p:spPr>
        <p:txBody>
          <a:bodyPr wrap="square" rtlCol="0">
            <a:spAutoFit/>
          </a:bodyPr>
          <a:lstStyle/>
          <a:p>
            <a:r>
              <a:rPr lang="en-US" sz="1200" dirty="0" smtClean="0"/>
              <a:t>1   2   3   4   5   6   7   8   9</a:t>
            </a:r>
            <a:endParaRPr lang="en-US" sz="1200" dirty="0"/>
          </a:p>
        </p:txBody>
      </p:sp>
      <p:sp>
        <p:nvSpPr>
          <p:cNvPr id="62" name="TextBox 61"/>
          <p:cNvSpPr txBox="1"/>
          <p:nvPr/>
        </p:nvSpPr>
        <p:spPr>
          <a:xfrm>
            <a:off x="6416015" y="412560"/>
            <a:ext cx="381000" cy="276999"/>
          </a:xfrm>
          <a:prstGeom prst="rect">
            <a:avLst/>
          </a:prstGeom>
          <a:noFill/>
        </p:spPr>
        <p:txBody>
          <a:bodyPr wrap="square" rtlCol="0">
            <a:spAutoFit/>
          </a:bodyPr>
          <a:lstStyle/>
          <a:p>
            <a:r>
              <a:rPr lang="en-US" sz="1200" dirty="0" smtClean="0"/>
              <a:t>D</a:t>
            </a:r>
          </a:p>
        </p:txBody>
      </p:sp>
      <p:pic>
        <p:nvPicPr>
          <p:cNvPr id="6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826" t="30727" r="35771" b="6740"/>
          <a:stretch/>
        </p:blipFill>
        <p:spPr bwMode="auto">
          <a:xfrm>
            <a:off x="7025615" y="1048690"/>
            <a:ext cx="1436504" cy="2494722"/>
          </a:xfrm>
          <a:prstGeom prst="rect">
            <a:avLst/>
          </a:prstGeom>
          <a:noFill/>
          <a:ln>
            <a:noFill/>
          </a:ln>
          <a:effectLst/>
          <a:scene3d>
            <a:camera prst="orthographicFront">
              <a:rot lat="0" lon="0" rev="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 name="TextBox 63"/>
          <p:cNvSpPr txBox="1"/>
          <p:nvPr/>
        </p:nvSpPr>
        <p:spPr>
          <a:xfrm>
            <a:off x="6720815" y="4013868"/>
            <a:ext cx="1447800" cy="276999"/>
          </a:xfrm>
          <a:prstGeom prst="rect">
            <a:avLst/>
          </a:prstGeom>
          <a:noFill/>
          <a:scene3d>
            <a:camera prst="orthographicFront">
              <a:rot lat="0" lon="0" rev="18300000"/>
            </a:camera>
            <a:lightRig rig="threePt" dir="t"/>
          </a:scene3d>
        </p:spPr>
        <p:txBody>
          <a:bodyPr wrap="square" rtlCol="0" anchor="t">
            <a:spAutoFit/>
          </a:bodyPr>
          <a:lstStyle/>
          <a:p>
            <a:r>
              <a:rPr lang="en-US" sz="1200" dirty="0" smtClean="0"/>
              <a:t>H37Rv</a:t>
            </a:r>
            <a:endParaRPr lang="en-US" sz="1200" dirty="0"/>
          </a:p>
        </p:txBody>
      </p:sp>
      <p:sp>
        <p:nvSpPr>
          <p:cNvPr id="65" name="TextBox 64"/>
          <p:cNvSpPr txBox="1"/>
          <p:nvPr/>
        </p:nvSpPr>
        <p:spPr>
          <a:xfrm>
            <a:off x="6949415" y="4013865"/>
            <a:ext cx="1447800" cy="276999"/>
          </a:xfrm>
          <a:prstGeom prst="rect">
            <a:avLst/>
          </a:prstGeom>
          <a:noFill/>
          <a:scene3d>
            <a:camera prst="orthographicFront">
              <a:rot lat="0" lon="0" rev="18300000"/>
            </a:camera>
            <a:lightRig rig="threePt" dir="t"/>
          </a:scene3d>
        </p:spPr>
        <p:txBody>
          <a:bodyPr wrap="square" rtlCol="0" anchor="t">
            <a:spAutoFit/>
          </a:bodyPr>
          <a:lstStyle/>
          <a:p>
            <a:r>
              <a:rPr lang="en-US" sz="1200" dirty="0" smtClean="0"/>
              <a:t>Rv0560cΔ</a:t>
            </a:r>
          </a:p>
        </p:txBody>
      </p:sp>
      <p:sp>
        <p:nvSpPr>
          <p:cNvPr id="66" name="TextBox 65"/>
          <p:cNvSpPr txBox="1"/>
          <p:nvPr/>
        </p:nvSpPr>
        <p:spPr>
          <a:xfrm>
            <a:off x="7454202" y="4013867"/>
            <a:ext cx="1447800" cy="276999"/>
          </a:xfrm>
          <a:prstGeom prst="rect">
            <a:avLst/>
          </a:prstGeom>
          <a:noFill/>
          <a:scene3d>
            <a:camera prst="orthographicFront">
              <a:rot lat="0" lon="0" rev="18300000"/>
            </a:camera>
            <a:lightRig rig="threePt" dir="t"/>
          </a:scene3d>
        </p:spPr>
        <p:txBody>
          <a:bodyPr wrap="square" rtlCol="0" anchor="t">
            <a:spAutoFit/>
          </a:bodyPr>
          <a:lstStyle/>
          <a:p>
            <a:r>
              <a:rPr lang="en-US" sz="1200" dirty="0" smtClean="0"/>
              <a:t>H37Rv </a:t>
            </a:r>
            <a:endParaRPr lang="en-US" sz="1200" dirty="0"/>
          </a:p>
        </p:txBody>
      </p:sp>
      <p:sp>
        <p:nvSpPr>
          <p:cNvPr id="67" name="TextBox 66"/>
          <p:cNvSpPr txBox="1"/>
          <p:nvPr/>
        </p:nvSpPr>
        <p:spPr>
          <a:xfrm>
            <a:off x="7711415" y="4019864"/>
            <a:ext cx="1447800" cy="276999"/>
          </a:xfrm>
          <a:prstGeom prst="rect">
            <a:avLst/>
          </a:prstGeom>
          <a:noFill/>
          <a:scene3d>
            <a:camera prst="orthographicFront">
              <a:rot lat="0" lon="0" rev="18300000"/>
            </a:camera>
            <a:lightRig rig="threePt" dir="t"/>
          </a:scene3d>
        </p:spPr>
        <p:txBody>
          <a:bodyPr wrap="square" rtlCol="0" anchor="t">
            <a:spAutoFit/>
          </a:bodyPr>
          <a:lstStyle/>
          <a:p>
            <a:r>
              <a:rPr lang="en-US" sz="1200" dirty="0" smtClean="0"/>
              <a:t>Rv0560cΔ</a:t>
            </a:r>
          </a:p>
        </p:txBody>
      </p:sp>
      <p:sp>
        <p:nvSpPr>
          <p:cNvPr id="68" name="TextBox 67"/>
          <p:cNvSpPr txBox="1"/>
          <p:nvPr/>
        </p:nvSpPr>
        <p:spPr>
          <a:xfrm>
            <a:off x="6068746" y="2357981"/>
            <a:ext cx="990600" cy="307777"/>
          </a:xfrm>
          <a:prstGeom prst="rect">
            <a:avLst/>
          </a:prstGeom>
          <a:noFill/>
        </p:spPr>
        <p:txBody>
          <a:bodyPr wrap="square" rtlCol="0">
            <a:spAutoFit/>
          </a:bodyPr>
          <a:lstStyle/>
          <a:p>
            <a:r>
              <a:rPr lang="en-US" sz="1400" dirty="0" smtClean="0"/>
              <a:t>1000 </a:t>
            </a:r>
            <a:r>
              <a:rPr lang="en-US" sz="1400" dirty="0" err="1" smtClean="0"/>
              <a:t>bp</a:t>
            </a:r>
            <a:endParaRPr lang="en-US" sz="1400" dirty="0"/>
          </a:p>
        </p:txBody>
      </p:sp>
      <p:sp>
        <p:nvSpPr>
          <p:cNvPr id="69" name="TextBox 68"/>
          <p:cNvSpPr txBox="1"/>
          <p:nvPr/>
        </p:nvSpPr>
        <p:spPr>
          <a:xfrm>
            <a:off x="6179583" y="2778494"/>
            <a:ext cx="990600" cy="307777"/>
          </a:xfrm>
          <a:prstGeom prst="rect">
            <a:avLst/>
          </a:prstGeom>
          <a:noFill/>
        </p:spPr>
        <p:txBody>
          <a:bodyPr wrap="square" rtlCol="0">
            <a:spAutoFit/>
          </a:bodyPr>
          <a:lstStyle/>
          <a:p>
            <a:r>
              <a:rPr lang="en-US" sz="1400" dirty="0"/>
              <a:t>5</a:t>
            </a:r>
            <a:r>
              <a:rPr lang="en-US" sz="1400" dirty="0" smtClean="0"/>
              <a:t>00 </a:t>
            </a:r>
            <a:r>
              <a:rPr lang="en-US" sz="1400" dirty="0" err="1" smtClean="0"/>
              <a:t>bp</a:t>
            </a:r>
            <a:endParaRPr lang="en-US" sz="1400" dirty="0"/>
          </a:p>
        </p:txBody>
      </p:sp>
      <p:sp>
        <p:nvSpPr>
          <p:cNvPr id="70" name="TextBox 69"/>
          <p:cNvSpPr txBox="1"/>
          <p:nvPr/>
        </p:nvSpPr>
        <p:spPr>
          <a:xfrm>
            <a:off x="6041038" y="1593989"/>
            <a:ext cx="990600" cy="307777"/>
          </a:xfrm>
          <a:prstGeom prst="rect">
            <a:avLst/>
          </a:prstGeom>
          <a:noFill/>
        </p:spPr>
        <p:txBody>
          <a:bodyPr wrap="square" rtlCol="0">
            <a:spAutoFit/>
          </a:bodyPr>
          <a:lstStyle/>
          <a:p>
            <a:r>
              <a:rPr lang="en-US" sz="1400" dirty="0"/>
              <a:t>3</a:t>
            </a:r>
            <a:r>
              <a:rPr lang="en-US" sz="1400" dirty="0" smtClean="0"/>
              <a:t>000 </a:t>
            </a:r>
            <a:r>
              <a:rPr lang="en-US" sz="1400" dirty="0" err="1" smtClean="0"/>
              <a:t>bp</a:t>
            </a:r>
            <a:endParaRPr lang="en-US" sz="1400" dirty="0"/>
          </a:p>
        </p:txBody>
      </p:sp>
      <p:sp>
        <p:nvSpPr>
          <p:cNvPr id="71" name="TextBox 70"/>
          <p:cNvSpPr txBox="1"/>
          <p:nvPr/>
        </p:nvSpPr>
        <p:spPr>
          <a:xfrm>
            <a:off x="6051654" y="1457036"/>
            <a:ext cx="990600" cy="307777"/>
          </a:xfrm>
          <a:prstGeom prst="rect">
            <a:avLst/>
          </a:prstGeom>
          <a:noFill/>
        </p:spPr>
        <p:txBody>
          <a:bodyPr wrap="square" rtlCol="0">
            <a:spAutoFit/>
          </a:bodyPr>
          <a:lstStyle/>
          <a:p>
            <a:r>
              <a:rPr lang="en-US" sz="1400" dirty="0"/>
              <a:t>4</a:t>
            </a:r>
            <a:r>
              <a:rPr lang="en-US" sz="1400" dirty="0" smtClean="0"/>
              <a:t>000 </a:t>
            </a:r>
            <a:r>
              <a:rPr lang="en-US" sz="1400" dirty="0" err="1" smtClean="0"/>
              <a:t>bp</a:t>
            </a:r>
            <a:endParaRPr lang="en-US" sz="1400" dirty="0"/>
          </a:p>
        </p:txBody>
      </p:sp>
      <p:cxnSp>
        <p:nvCxnSpPr>
          <p:cNvPr id="72" name="Straight Connector 71"/>
          <p:cNvCxnSpPr/>
          <p:nvPr/>
        </p:nvCxnSpPr>
        <p:spPr>
          <a:xfrm>
            <a:off x="6734404" y="1593988"/>
            <a:ext cx="2071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6734404" y="1746388"/>
            <a:ext cx="2071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6775968" y="2530408"/>
            <a:ext cx="2071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6789184" y="2956360"/>
            <a:ext cx="2071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7017783" y="965864"/>
            <a:ext cx="6377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6983147" y="658088"/>
            <a:ext cx="997528" cy="307777"/>
          </a:xfrm>
          <a:prstGeom prst="rect">
            <a:avLst/>
          </a:prstGeom>
          <a:noFill/>
        </p:spPr>
        <p:txBody>
          <a:bodyPr wrap="square" rtlCol="0">
            <a:spAutoFit/>
          </a:bodyPr>
          <a:lstStyle/>
          <a:p>
            <a:r>
              <a:rPr lang="en-US" sz="1400" dirty="0" smtClean="0"/>
              <a:t>   </a:t>
            </a:r>
            <a:r>
              <a:rPr lang="en-US" sz="1400" dirty="0" err="1" smtClean="0"/>
              <a:t>XmaI</a:t>
            </a:r>
            <a:endParaRPr lang="en-US" sz="1400" dirty="0"/>
          </a:p>
        </p:txBody>
      </p:sp>
      <p:cxnSp>
        <p:nvCxnSpPr>
          <p:cNvPr id="78" name="Straight Connector 77"/>
          <p:cNvCxnSpPr/>
          <p:nvPr/>
        </p:nvCxnSpPr>
        <p:spPr>
          <a:xfrm>
            <a:off x="7786711" y="965864"/>
            <a:ext cx="6754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772855" y="658088"/>
            <a:ext cx="997528" cy="307777"/>
          </a:xfrm>
          <a:prstGeom prst="rect">
            <a:avLst/>
          </a:prstGeom>
          <a:noFill/>
        </p:spPr>
        <p:txBody>
          <a:bodyPr wrap="square" rtlCol="0">
            <a:spAutoFit/>
          </a:bodyPr>
          <a:lstStyle/>
          <a:p>
            <a:r>
              <a:rPr lang="en-US" sz="1400" dirty="0" smtClean="0"/>
              <a:t>  </a:t>
            </a:r>
            <a:r>
              <a:rPr lang="en-US" sz="1400" dirty="0" err="1" smtClean="0"/>
              <a:t>ClaI</a:t>
            </a:r>
            <a:endParaRPr lang="en-US" sz="1400" dirty="0"/>
          </a:p>
        </p:txBody>
      </p:sp>
      <p:sp>
        <p:nvSpPr>
          <p:cNvPr id="80" name="Rectangle 79"/>
          <p:cNvSpPr/>
          <p:nvPr/>
        </p:nvSpPr>
        <p:spPr>
          <a:xfrm>
            <a:off x="299159" y="4572000"/>
            <a:ext cx="8658161" cy="1615827"/>
          </a:xfrm>
          <a:prstGeom prst="rect">
            <a:avLst/>
          </a:prstGeom>
        </p:spPr>
        <p:txBody>
          <a:bodyPr wrap="square">
            <a:spAutoFit/>
          </a:bodyPr>
          <a:lstStyle/>
          <a:p>
            <a:r>
              <a:rPr lang="en-US" sz="1100" b="1" dirty="0">
                <a:latin typeface="Arial" panose="020B0604020202020204" pitchFamily="34" charset="0"/>
                <a:cs typeface="Arial" panose="020B0604020202020204" pitchFamily="34" charset="0"/>
              </a:rPr>
              <a:t>Figure S1. Construction of an unmarked in-frame deletion of Rv0560c in </a:t>
            </a:r>
            <a:r>
              <a:rPr lang="en-US" sz="1100" b="1" i="1" dirty="0">
                <a:latin typeface="Arial" panose="020B0604020202020204" pitchFamily="34" charset="0"/>
                <a:cs typeface="Arial" panose="020B0604020202020204" pitchFamily="34" charset="0"/>
              </a:rPr>
              <a:t>M. tuberculosis</a:t>
            </a:r>
            <a:r>
              <a:rPr lang="en-US" sz="1100" b="1" dirty="0">
                <a:latin typeface="Arial" panose="020B0604020202020204" pitchFamily="34" charset="0"/>
                <a:cs typeface="Arial" panose="020B0604020202020204" pitchFamily="34" charset="0"/>
              </a:rPr>
              <a:t>.</a:t>
            </a:r>
          </a:p>
          <a:p>
            <a:r>
              <a:rPr lang="en-US" sz="1100" dirty="0">
                <a:latin typeface="Arial" panose="020B0604020202020204" pitchFamily="34" charset="0"/>
                <a:cs typeface="Arial" panose="020B0604020202020204" pitchFamily="34" charset="0"/>
              </a:rPr>
              <a:t>Chromosomal organization of Rv0560c in (A) the wild-type strain and (B) the deletion strain.  </a:t>
            </a:r>
            <a:r>
              <a:rPr lang="en-US" sz="1100" dirty="0" err="1">
                <a:latin typeface="Arial" panose="020B0604020202020204" pitchFamily="34" charset="0"/>
                <a:cs typeface="Arial" panose="020B0604020202020204" pitchFamily="34" charset="0"/>
              </a:rPr>
              <a:t>XmaI</a:t>
            </a:r>
            <a:r>
              <a:rPr lang="en-US" sz="1100" dirty="0">
                <a:latin typeface="Arial" panose="020B0604020202020204" pitchFamily="34" charset="0"/>
                <a:cs typeface="Arial" panose="020B0604020202020204" pitchFamily="34" charset="0"/>
              </a:rPr>
              <a:t> sites are indicated below and </a:t>
            </a:r>
            <a:r>
              <a:rPr lang="en-US" sz="1100" dirty="0" err="1">
                <a:latin typeface="Arial" panose="020B0604020202020204" pitchFamily="34" charset="0"/>
                <a:cs typeface="Arial" panose="020B0604020202020204" pitchFamily="34" charset="0"/>
              </a:rPr>
              <a:t>ClaI</a:t>
            </a:r>
            <a:r>
              <a:rPr lang="en-US" sz="1100" dirty="0">
                <a:latin typeface="Arial" panose="020B0604020202020204" pitchFamily="34" charset="0"/>
                <a:cs typeface="Arial" panose="020B0604020202020204" pitchFamily="34" charset="0"/>
              </a:rPr>
              <a:t> sites indicate above, with the expected fragment sizes. The probe used for the Southern is indicated as a dark grey box below.  Not drawn to scale. (C) PCR screen for deletion strains. Double crossover (DCO) colonies were subjected to PCR with primers (arrow in panel A) to amplify either wild-type (809 </a:t>
            </a:r>
            <a:r>
              <a:rPr lang="en-US" sz="1100" dirty="0" err="1">
                <a:latin typeface="Arial" panose="020B0604020202020204" pitchFamily="34" charset="0"/>
                <a:cs typeface="Arial" panose="020B0604020202020204" pitchFamily="34" charset="0"/>
              </a:rPr>
              <a:t>bp</a:t>
            </a:r>
            <a:r>
              <a:rPr lang="en-US" sz="1100" dirty="0">
                <a:latin typeface="Arial" panose="020B0604020202020204" pitchFamily="34" charset="0"/>
                <a:cs typeface="Arial" panose="020B0604020202020204" pitchFamily="34" charset="0"/>
              </a:rPr>
              <a:t>) or deletion (149 </a:t>
            </a:r>
            <a:r>
              <a:rPr lang="en-US" sz="1100" dirty="0" err="1">
                <a:latin typeface="Arial" panose="020B0604020202020204" pitchFamily="34" charset="0"/>
                <a:cs typeface="Arial" panose="020B0604020202020204" pitchFamily="34" charset="0"/>
              </a:rPr>
              <a:t>bp</a:t>
            </a:r>
            <a:r>
              <a:rPr lang="en-US" sz="1100" dirty="0">
                <a:latin typeface="Arial" panose="020B0604020202020204" pitchFamily="34" charset="0"/>
                <a:cs typeface="Arial" panose="020B0604020202020204" pitchFamily="34" charset="0"/>
              </a:rPr>
              <a:t>) alleles. Lanes 1, 3 and 9 are wild-type.  Lanes 2, 4 and 5 are deletions. Lane 6 and 8 are single crossovers (both alleles). (D)  Southern blot to confirm the genotypes. Genomic DNA was digested with </a:t>
            </a:r>
            <a:r>
              <a:rPr lang="en-US" sz="1100" dirty="0" err="1">
                <a:latin typeface="Arial" panose="020B0604020202020204" pitchFamily="34" charset="0"/>
                <a:cs typeface="Arial" panose="020B0604020202020204" pitchFamily="34" charset="0"/>
              </a:rPr>
              <a:t>XmaI</a:t>
            </a:r>
            <a:r>
              <a:rPr lang="en-US" sz="1100" dirty="0">
                <a:latin typeface="Arial" panose="020B0604020202020204" pitchFamily="34" charset="0"/>
                <a:cs typeface="Arial" panose="020B0604020202020204" pitchFamily="34" charset="0"/>
              </a:rPr>
              <a:t> or </a:t>
            </a:r>
            <a:r>
              <a:rPr lang="en-US" sz="1100" dirty="0" err="1">
                <a:latin typeface="Arial" panose="020B0604020202020204" pitchFamily="34" charset="0"/>
                <a:cs typeface="Arial" panose="020B0604020202020204" pitchFamily="34" charset="0"/>
              </a:rPr>
              <a:t>ClaI</a:t>
            </a:r>
            <a:r>
              <a:rPr lang="en-US" sz="1100" dirty="0">
                <a:latin typeface="Arial" panose="020B0604020202020204" pitchFamily="34" charset="0"/>
                <a:cs typeface="Arial" panose="020B0604020202020204" pitchFamily="34" charset="0"/>
              </a:rPr>
              <a:t> and probed with the indicated region. The expected sizes for the wild-type allele were 0.9 kb for </a:t>
            </a:r>
            <a:r>
              <a:rPr lang="en-US" sz="1100" dirty="0" err="1">
                <a:latin typeface="Arial" panose="020B0604020202020204" pitchFamily="34" charset="0"/>
                <a:cs typeface="Arial" panose="020B0604020202020204" pitchFamily="34" charset="0"/>
              </a:rPr>
              <a:t>XmaI</a:t>
            </a:r>
            <a:r>
              <a:rPr lang="en-US" sz="1100" dirty="0">
                <a:latin typeface="Arial" panose="020B0604020202020204" pitchFamily="34" charset="0"/>
                <a:cs typeface="Arial" panose="020B0604020202020204" pitchFamily="34" charset="0"/>
              </a:rPr>
              <a:t> and 0.45 kb and 4.0 kb for </a:t>
            </a:r>
            <a:r>
              <a:rPr lang="en-US" sz="1100" dirty="0" err="1">
                <a:latin typeface="Arial" panose="020B0604020202020204" pitchFamily="34" charset="0"/>
                <a:cs typeface="Arial" panose="020B0604020202020204" pitchFamily="34" charset="0"/>
              </a:rPr>
              <a:t>ClaI</a:t>
            </a:r>
            <a:r>
              <a:rPr lang="en-US" sz="1100" dirty="0">
                <a:latin typeface="Arial" panose="020B0604020202020204" pitchFamily="34" charset="0"/>
                <a:cs typeface="Arial" panose="020B0604020202020204" pitchFamily="34" charset="0"/>
              </a:rPr>
              <a:t>; for the deletion allele they were 2.8 kb for </a:t>
            </a:r>
            <a:r>
              <a:rPr lang="en-US" sz="1100" dirty="0" err="1">
                <a:latin typeface="Arial" panose="020B0604020202020204" pitchFamily="34" charset="0"/>
                <a:cs typeface="Arial" panose="020B0604020202020204" pitchFamily="34" charset="0"/>
              </a:rPr>
              <a:t>XmaI</a:t>
            </a:r>
            <a:r>
              <a:rPr lang="en-US" sz="1100" dirty="0">
                <a:latin typeface="Arial" panose="020B0604020202020204" pitchFamily="34" charset="0"/>
                <a:cs typeface="Arial" panose="020B0604020202020204" pitchFamily="34" charset="0"/>
              </a:rPr>
              <a:t> and a doublet of ~4.0 kb for </a:t>
            </a:r>
            <a:r>
              <a:rPr lang="en-US" sz="1100" dirty="0" err="1">
                <a:latin typeface="Arial" panose="020B0604020202020204" pitchFamily="34" charset="0"/>
                <a:cs typeface="Arial" panose="020B0604020202020204" pitchFamily="34" charset="0"/>
              </a:rPr>
              <a:t>ClaI</a:t>
            </a:r>
            <a:r>
              <a:rPr lang="en-US" sz="1100" dirty="0">
                <a:latin typeface="Arial" panose="020B0604020202020204" pitchFamily="34" charset="0"/>
                <a:cs typeface="Arial" panose="020B0604020202020204" pitchFamily="34" charset="0"/>
              </a:rPr>
              <a:t>. A weak additional band was seen with </a:t>
            </a:r>
            <a:r>
              <a:rPr lang="en-US" sz="1100" dirty="0" err="1">
                <a:latin typeface="Arial" panose="020B0604020202020204" pitchFamily="34" charset="0"/>
                <a:cs typeface="Arial" panose="020B0604020202020204" pitchFamily="34" charset="0"/>
              </a:rPr>
              <a:t>XmaI</a:t>
            </a:r>
            <a:r>
              <a:rPr lang="en-US" sz="1100" dirty="0">
                <a:latin typeface="Arial" panose="020B0604020202020204" pitchFamily="34" charset="0"/>
                <a:cs typeface="Arial" panose="020B0604020202020204" pitchFamily="34" charset="0"/>
              </a:rPr>
              <a:t> digestion in all strains.</a:t>
            </a:r>
          </a:p>
        </p:txBody>
      </p:sp>
    </p:spTree>
    <p:extLst>
      <p:ext uri="{BB962C8B-B14F-4D97-AF65-F5344CB8AC3E}">
        <p14:creationId xmlns:p14="http://schemas.microsoft.com/office/powerpoint/2010/main" val="376640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47183" y="6164760"/>
            <a:ext cx="8605975" cy="600164"/>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Figure </a:t>
            </a:r>
            <a:r>
              <a:rPr lang="en-US" sz="1100" b="1" dirty="0" smtClean="0">
                <a:latin typeface="Arial" panose="020B0604020202020204" pitchFamily="34" charset="0"/>
                <a:cs typeface="Arial" panose="020B0604020202020204" pitchFamily="34" charset="0"/>
              </a:rPr>
              <a:t>S2. </a:t>
            </a:r>
            <a:r>
              <a:rPr lang="en-US" sz="1100" b="1" dirty="0" smtClean="0">
                <a:latin typeface="Arial" panose="020B0604020202020204" pitchFamily="34" charset="0"/>
                <a:cs typeface="Arial" panose="020B0604020202020204" pitchFamily="34" charset="0"/>
              </a:rPr>
              <a:t>Kill </a:t>
            </a:r>
            <a:r>
              <a:rPr lang="en-US" sz="1100" b="1" dirty="0">
                <a:latin typeface="Arial" panose="020B0604020202020204" pitchFamily="34" charset="0"/>
                <a:cs typeface="Arial" panose="020B0604020202020204" pitchFamily="34" charset="0"/>
              </a:rPr>
              <a:t>k</a:t>
            </a:r>
            <a:r>
              <a:rPr lang="en-US" sz="1100" b="1" dirty="0" smtClean="0">
                <a:latin typeface="Arial" panose="020B0604020202020204" pitchFamily="34" charset="0"/>
                <a:cs typeface="Arial" panose="020B0604020202020204" pitchFamily="34" charset="0"/>
              </a:rPr>
              <a:t>inetics. </a:t>
            </a:r>
            <a:r>
              <a:rPr lang="en-US" sz="1100" dirty="0">
                <a:latin typeface="Arial" panose="020B0604020202020204" pitchFamily="34" charset="0"/>
                <a:cs typeface="Arial" panose="020B0604020202020204" pitchFamily="34" charset="0"/>
              </a:rPr>
              <a:t>CFUs were determined in liquid culture after 0-21 days exposure to compounds at 1X, 1.25X, 2.5X, 5X and 10X </a:t>
            </a:r>
            <a:r>
              <a:rPr lang="en-US" sz="1100" dirty="0" err="1">
                <a:latin typeface="Arial" panose="020B0604020202020204" pitchFamily="34" charset="0"/>
                <a:cs typeface="Arial" panose="020B0604020202020204" pitchFamily="34" charset="0"/>
              </a:rPr>
              <a:t>MIC.The</a:t>
            </a:r>
            <a:r>
              <a:rPr lang="en-US" sz="1100" dirty="0">
                <a:latin typeface="Arial" panose="020B0604020202020204" pitchFamily="34" charset="0"/>
                <a:cs typeface="Arial" panose="020B0604020202020204" pitchFamily="34" charset="0"/>
              </a:rPr>
              <a:t> t</a:t>
            </a:r>
            <a:r>
              <a:rPr lang="en-US" sz="1100" dirty="0" smtClean="0">
                <a:latin typeface="Arial" panose="020B0604020202020204" pitchFamily="34" charset="0"/>
                <a:cs typeface="Arial" panose="020B0604020202020204" pitchFamily="34" charset="0"/>
              </a:rPr>
              <a:t>op </a:t>
            </a:r>
            <a:r>
              <a:rPr lang="en-US" sz="1100" dirty="0">
                <a:latin typeface="Arial" panose="020B0604020202020204" pitchFamily="34" charset="0"/>
                <a:cs typeface="Arial" panose="020B0604020202020204" pitchFamily="34" charset="0"/>
              </a:rPr>
              <a:t>graph </a:t>
            </a:r>
            <a:r>
              <a:rPr lang="en-US" sz="1100" dirty="0" smtClean="0">
                <a:latin typeface="Arial" panose="020B0604020202020204" pitchFamily="34" charset="0"/>
                <a:cs typeface="Arial" panose="020B0604020202020204" pitchFamily="34" charset="0"/>
              </a:rPr>
              <a:t>in each panel is wild type; </a:t>
            </a:r>
            <a:r>
              <a:rPr lang="en-US" sz="1100" dirty="0">
                <a:latin typeface="Arial" panose="020B0604020202020204" pitchFamily="34" charset="0"/>
                <a:cs typeface="Arial" panose="020B0604020202020204" pitchFamily="34" charset="0"/>
              </a:rPr>
              <a:t>middle </a:t>
            </a:r>
            <a:r>
              <a:rPr lang="en-US" sz="1100" dirty="0" smtClean="0">
                <a:latin typeface="Arial" panose="020B0604020202020204" pitchFamily="34" charset="0"/>
                <a:cs typeface="Arial" panose="020B0604020202020204" pitchFamily="34" charset="0"/>
              </a:rPr>
              <a:t>graphs are Rv0560c</a:t>
            </a:r>
            <a:r>
              <a:rPr lang="el-GR" sz="1100" dirty="0" smtClean="0">
                <a:latin typeface="Arial" panose="020B0604020202020204" pitchFamily="34" charset="0"/>
                <a:cs typeface="Arial" panose="020B0604020202020204" pitchFamily="34" charset="0"/>
              </a:rPr>
              <a:t>Δ</a:t>
            </a:r>
            <a:r>
              <a:rPr lang="en-US" sz="1100" dirty="0">
                <a:latin typeface="Arial" panose="020B0604020202020204" pitchFamily="34" charset="0"/>
                <a:cs typeface="Arial" panose="020B0604020202020204" pitchFamily="34" charset="0"/>
              </a:rPr>
              <a:t>; </a:t>
            </a:r>
            <a:r>
              <a:rPr lang="en-US" sz="1100" dirty="0" smtClean="0">
                <a:latin typeface="Arial" panose="020B0604020202020204" pitchFamily="34" charset="0"/>
                <a:cs typeface="Arial" panose="020B0604020202020204" pitchFamily="34" charset="0"/>
              </a:rPr>
              <a:t>and bottom graphs </a:t>
            </a:r>
            <a:r>
              <a:rPr lang="en-US" sz="1100" dirty="0">
                <a:latin typeface="Arial" panose="020B0604020202020204" pitchFamily="34" charset="0"/>
                <a:cs typeface="Arial" panose="020B0604020202020204" pitchFamily="34" charset="0"/>
              </a:rPr>
              <a:t>are </a:t>
            </a:r>
            <a:r>
              <a:rPr lang="en-US" sz="1100" dirty="0" smtClean="0">
                <a:latin typeface="Arial" panose="020B0604020202020204" pitchFamily="34" charset="0"/>
                <a:cs typeface="Arial" panose="020B0604020202020204" pitchFamily="34" charset="0"/>
              </a:rPr>
              <a:t>Rv0560c C’. </a:t>
            </a:r>
            <a:r>
              <a:rPr lang="en-US" sz="1100" dirty="0">
                <a:latin typeface="Arial" panose="020B0604020202020204" pitchFamily="34" charset="0"/>
                <a:cs typeface="Arial" panose="020B0604020202020204" pitchFamily="34" charset="0"/>
              </a:rPr>
              <a:t>The l</a:t>
            </a:r>
            <a:r>
              <a:rPr lang="en-US" sz="1100" dirty="0" smtClean="0">
                <a:latin typeface="Arial" panose="020B0604020202020204" pitchFamily="34" charset="0"/>
                <a:cs typeface="Arial" panose="020B0604020202020204" pitchFamily="34" charset="0"/>
              </a:rPr>
              <a:t>ower limit of detection is 20 CFU/</a:t>
            </a:r>
            <a:r>
              <a:rPr lang="en-US" sz="1100" dirty="0" err="1" smtClean="0">
                <a:latin typeface="Arial" panose="020B0604020202020204" pitchFamily="34" charset="0"/>
                <a:cs typeface="Arial" panose="020B0604020202020204" pitchFamily="34" charset="0"/>
              </a:rPr>
              <a:t>mL.</a:t>
            </a:r>
            <a:r>
              <a:rPr lang="en-US" sz="1100" dirty="0" smtClean="0">
                <a:latin typeface="Arial" panose="020B0604020202020204" pitchFamily="34" charset="0"/>
                <a:cs typeface="Arial" panose="020B0604020202020204" pitchFamily="34" charset="0"/>
              </a:rPr>
              <a:t> A. CCCP B. </a:t>
            </a:r>
            <a:r>
              <a:rPr lang="en-US" sz="1100" dirty="0" err="1" smtClean="0">
                <a:latin typeface="Arial" panose="020B0604020202020204" pitchFamily="34" charset="0"/>
                <a:cs typeface="Arial" panose="020B0604020202020204" pitchFamily="34" charset="0"/>
              </a:rPr>
              <a:t>Ethambutol</a:t>
            </a:r>
            <a:r>
              <a:rPr lang="en-US" sz="1100" dirty="0" smtClean="0">
                <a:latin typeface="Arial" panose="020B0604020202020204" pitchFamily="34" charset="0"/>
                <a:cs typeface="Arial" panose="020B0604020202020204" pitchFamily="34" charset="0"/>
              </a:rPr>
              <a:t> C. </a:t>
            </a:r>
            <a:r>
              <a:rPr lang="en-US" sz="1100" dirty="0" err="1" smtClean="0">
                <a:latin typeface="Arial" panose="020B0604020202020204" pitchFamily="34" charset="0"/>
                <a:cs typeface="Arial" panose="020B0604020202020204" pitchFamily="34" charset="0"/>
              </a:rPr>
              <a:t>Plumbagin</a:t>
            </a:r>
            <a:r>
              <a:rPr lang="en-US" sz="1100" dirty="0">
                <a:latin typeface="Arial" panose="020B0604020202020204" pitchFamily="34" charset="0"/>
                <a:cs typeface="Arial" panose="020B0604020202020204" pitchFamily="34" charset="0"/>
              </a:rPr>
              <a:t>. </a:t>
            </a:r>
            <a:r>
              <a:rPr lang="en-US" sz="1100" dirty="0" smtClean="0">
                <a:latin typeface="Arial" panose="020B0604020202020204" pitchFamily="34" charset="0"/>
                <a:cs typeface="Arial" panose="020B0604020202020204" pitchFamily="34" charset="0"/>
              </a:rPr>
              <a:t>MICS were 15 </a:t>
            </a:r>
            <a:r>
              <a:rPr lang="el-GR" sz="1100" dirty="0" smtClean="0">
                <a:latin typeface="Arial" panose="020B0604020202020204" pitchFamily="34" charset="0"/>
                <a:cs typeface="Arial" panose="020B0604020202020204" pitchFamily="34" charset="0"/>
              </a:rPr>
              <a:t>μ</a:t>
            </a:r>
            <a:r>
              <a:rPr lang="en-US" sz="1100" dirty="0" smtClean="0">
                <a:latin typeface="Arial" panose="020B0604020202020204" pitchFamily="34" charset="0"/>
                <a:cs typeface="Arial" panose="020B0604020202020204" pitchFamily="34" charset="0"/>
              </a:rPr>
              <a:t>M CCCP, 7</a:t>
            </a:r>
            <a:r>
              <a:rPr lang="el-GR" sz="1100" dirty="0">
                <a:latin typeface="Arial" panose="020B0604020202020204" pitchFamily="34" charset="0"/>
                <a:cs typeface="Arial" panose="020B0604020202020204" pitchFamily="34" charset="0"/>
              </a:rPr>
              <a:t> μ</a:t>
            </a:r>
            <a:r>
              <a:rPr lang="en-US" sz="1100" dirty="0" smtClean="0">
                <a:latin typeface="Arial" panose="020B0604020202020204" pitchFamily="34" charset="0"/>
                <a:cs typeface="Arial" panose="020B0604020202020204" pitchFamily="34" charset="0"/>
              </a:rPr>
              <a:t>M </a:t>
            </a:r>
            <a:r>
              <a:rPr lang="en-US" sz="1100" dirty="0" err="1" smtClean="0">
                <a:latin typeface="Arial" panose="020B0604020202020204" pitchFamily="34" charset="0"/>
                <a:cs typeface="Arial" panose="020B0604020202020204" pitchFamily="34" charset="0"/>
              </a:rPr>
              <a:t>plumbagin</a:t>
            </a:r>
            <a:r>
              <a:rPr lang="en-US" sz="1100" dirty="0" smtClean="0">
                <a:latin typeface="Arial" panose="020B0604020202020204" pitchFamily="34" charset="0"/>
                <a:cs typeface="Arial" panose="020B0604020202020204" pitchFamily="34" charset="0"/>
              </a:rPr>
              <a:t>, 1 </a:t>
            </a:r>
            <a:r>
              <a:rPr lang="el-GR" sz="1100" dirty="0" smtClean="0">
                <a:latin typeface="Arial" panose="020B0604020202020204" pitchFamily="34" charset="0"/>
                <a:cs typeface="Arial" panose="020B0604020202020204" pitchFamily="34" charset="0"/>
              </a:rPr>
              <a:t>μ</a:t>
            </a:r>
            <a:r>
              <a:rPr lang="en-US" sz="1100" dirty="0" smtClean="0">
                <a:latin typeface="Arial" panose="020B0604020202020204" pitchFamily="34" charset="0"/>
                <a:cs typeface="Arial" panose="020B0604020202020204" pitchFamily="34" charset="0"/>
              </a:rPr>
              <a:t>M ethambutol</a:t>
            </a:r>
            <a:r>
              <a:rPr lang="el-GR" sz="1100" dirty="0" smtClean="0">
                <a:latin typeface="Arial" panose="020B0604020202020204" pitchFamily="34" charset="0"/>
                <a:cs typeface="Arial" panose="020B0604020202020204" pitchFamily="34" charset="0"/>
              </a:rPr>
              <a:t> </a:t>
            </a:r>
            <a:endParaRPr lang="en-US" sz="1100" dirty="0">
              <a:solidFill>
                <a:srgbClr val="FF0000"/>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741" y="748675"/>
            <a:ext cx="2745201" cy="1678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741" y="2546074"/>
            <a:ext cx="2745201"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367" y="4335672"/>
            <a:ext cx="2738575" cy="167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400" y="283627"/>
            <a:ext cx="533400" cy="276999"/>
          </a:xfrm>
          <a:prstGeom prst="rect">
            <a:avLst/>
          </a:prstGeom>
          <a:noFill/>
        </p:spPr>
        <p:txBody>
          <a:bodyPr wrap="square" rtlCol="0">
            <a:spAutoFit/>
          </a:bodyPr>
          <a:lstStyle/>
          <a:p>
            <a:r>
              <a:rPr lang="en-US" sz="1200" dirty="0" smtClean="0"/>
              <a:t>A</a:t>
            </a:r>
            <a:endParaRPr lang="en-US" sz="1200" dirty="0"/>
          </a:p>
        </p:txBody>
      </p:sp>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6601" y="728934"/>
            <a:ext cx="2788851" cy="1694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76601" y="2546074"/>
            <a:ext cx="2788851"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6600" y="4335672"/>
            <a:ext cx="2782957" cy="1672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200402" y="283626"/>
            <a:ext cx="687801" cy="276999"/>
          </a:xfrm>
          <a:prstGeom prst="rect">
            <a:avLst/>
          </a:prstGeom>
          <a:noFill/>
        </p:spPr>
        <p:txBody>
          <a:bodyPr wrap="square" rtlCol="0">
            <a:spAutoFit/>
          </a:bodyPr>
          <a:lstStyle/>
          <a:p>
            <a:r>
              <a:rPr lang="en-US" sz="1200" dirty="0" smtClean="0"/>
              <a:t>B</a:t>
            </a:r>
            <a:endParaRPr lang="en-US" sz="1200" dirty="0"/>
          </a:p>
        </p:txBody>
      </p:sp>
      <p:sp>
        <p:nvSpPr>
          <p:cNvPr id="12" name="TextBox 11"/>
          <p:cNvSpPr txBox="1"/>
          <p:nvPr/>
        </p:nvSpPr>
        <p:spPr>
          <a:xfrm>
            <a:off x="6157293" y="308546"/>
            <a:ext cx="687801" cy="276999"/>
          </a:xfrm>
          <a:prstGeom prst="rect">
            <a:avLst/>
          </a:prstGeom>
          <a:noFill/>
        </p:spPr>
        <p:txBody>
          <a:bodyPr wrap="square" rtlCol="0">
            <a:spAutoFit/>
          </a:bodyPr>
          <a:lstStyle/>
          <a:p>
            <a:r>
              <a:rPr lang="en-US" sz="1200" dirty="0"/>
              <a:t>C</a:t>
            </a:r>
          </a:p>
        </p:txBody>
      </p:sp>
      <p:pic>
        <p:nvPicPr>
          <p:cNvPr id="3080"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95393" y="728933"/>
            <a:ext cx="2796209" cy="1662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44719" y="2546076"/>
            <a:ext cx="2746880" cy="1633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210633" y="4335672"/>
            <a:ext cx="2812831" cy="1672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62340" y="596993"/>
            <a:ext cx="2961861" cy="5467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200401" y="609602"/>
            <a:ext cx="2905539" cy="5467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165389" y="609602"/>
            <a:ext cx="2905539" cy="5467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46102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1096</TotalTime>
  <Words>404</Words>
  <Application>Microsoft Office PowerPoint</Application>
  <PresentationFormat>On-screen Show (4:3)</PresentationFormat>
  <Paragraphs>58</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14.0000</AppVersion>
  <Template/>
  <Manager/>
  <HyperlinkBase/>
</Properties>
</file>

<file path=docProps/core.xml><?xml version="1.0" encoding="utf-8"?>
<cp:coreProperties xmlns:cp="http://schemas.openxmlformats.org/package/2006/metadata/core-properties" xmlns:dc="http://purl.org/dc/elements/1.1/" xmlns:dcterms="http://purl.org/dc/terms/" xmlns:xsi="http://www.w3.org/2001/XMLSchema-instance"/>
</file>