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showGuides="1">
      <p:cViewPr varScale="1">
        <p:scale>
          <a:sx n="67" d="100"/>
          <a:sy n="67" d="100"/>
        </p:scale>
        <p:origin x="2496" y="6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C1EF98E-741F-4476-B8AC-F779A638A9FE}"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1112002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1EF98E-741F-4476-B8AC-F779A638A9FE}"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1275661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1EF98E-741F-4476-B8AC-F779A638A9FE}"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2331883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1EF98E-741F-4476-B8AC-F779A638A9FE}"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3876289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1EF98E-741F-4476-B8AC-F779A638A9FE}"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2424544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C1EF98E-741F-4476-B8AC-F779A638A9FE}" type="datetimeFigureOut">
              <a:rPr lang="en-US" smtClean="0"/>
              <a:t>10/7/2016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2580492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C1EF98E-741F-4476-B8AC-F779A638A9FE}" type="datetimeFigureOut">
              <a:rPr lang="en-US" smtClean="0"/>
              <a:t>10/7/2016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288827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C1EF98E-741F-4476-B8AC-F779A638A9FE}" type="datetimeFigureOut">
              <a:rPr lang="en-US" smtClean="0"/>
              <a:t>10/7/2016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3370619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1EF98E-741F-4476-B8AC-F779A638A9FE}" type="datetimeFigureOut">
              <a:rPr lang="en-US" smtClean="0"/>
              <a:t>10/7/2016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2625074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1EF98E-741F-4476-B8AC-F779A638A9FE}" type="datetimeFigureOut">
              <a:rPr lang="en-US" smtClean="0"/>
              <a:t>10/7/2016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2276287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1EF98E-741F-4476-B8AC-F779A638A9FE}" type="datetimeFigureOut">
              <a:rPr lang="en-US" smtClean="0"/>
              <a:t>10/7/2016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62826-D5A4-4DD1-A66B-EB890F2CB669}" type="slidenum">
              <a:rPr lang="en-US" smtClean="0"/>
              <a:t>‹#›</a:t>
            </a:fld>
            <a:endParaRPr lang="en-US"/>
          </a:p>
        </p:txBody>
      </p:sp>
    </p:spTree>
    <p:extLst>
      <p:ext uri="{BB962C8B-B14F-4D97-AF65-F5344CB8AC3E}">
        <p14:creationId xmlns:p14="http://schemas.microsoft.com/office/powerpoint/2010/main" val="2065898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C1EF98E-741F-4476-B8AC-F779A638A9FE}" type="datetimeFigureOut">
              <a:rPr lang="en-US" smtClean="0"/>
              <a:t>10/7/2016</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3DD62826-D5A4-4DD1-A66B-EB890F2CB669}" type="slidenum">
              <a:rPr lang="en-US" smtClean="0"/>
              <a:t>‹#›</a:t>
            </a:fld>
            <a:endParaRPr lang="en-US"/>
          </a:p>
        </p:txBody>
      </p:sp>
    </p:spTree>
    <p:extLst>
      <p:ext uri="{BB962C8B-B14F-4D97-AF65-F5344CB8AC3E}">
        <p14:creationId xmlns:p14="http://schemas.microsoft.com/office/powerpoint/2010/main" val="31226749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2923" y="520889"/>
            <a:ext cx="3429000" cy="461665"/>
          </a:xfrm>
          <a:prstGeom prst="rect">
            <a:avLst/>
          </a:prstGeom>
        </p:spPr>
        <p:txBody>
          <a:bodyPr>
            <a:spAutoFit/>
          </a:bodyPr>
          <a:lstStyle/>
          <a:p>
            <a:r>
              <a:rPr lang="en-US" sz="1200" b="1" dirty="0">
                <a:latin typeface="Times New Roman" panose="02020603050405020304" pitchFamily="18" charset="0"/>
                <a:cs typeface="Times New Roman" panose="02020603050405020304" pitchFamily="18" charset="0"/>
              </a:rPr>
              <a:t>Supplemental Digital </a:t>
            </a:r>
            <a:r>
              <a:rPr lang="en-US" sz="1200" b="1" dirty="0" smtClean="0">
                <a:latin typeface="Times New Roman" panose="02020603050405020304" pitchFamily="18" charset="0"/>
                <a:cs typeface="Times New Roman" panose="02020603050405020304" pitchFamily="18" charset="0"/>
              </a:rPr>
              <a:t>Content 1. </a:t>
            </a:r>
            <a:endParaRPr lang="en-US" sz="1200" b="1" dirty="0">
              <a:latin typeface="Times New Roman" panose="02020603050405020304" pitchFamily="18" charset="0"/>
              <a:cs typeface="Times New Roman" panose="02020603050405020304" pitchFamily="18" charset="0"/>
            </a:endParaRPr>
          </a:p>
          <a:p>
            <a:r>
              <a:rPr lang="en-US" sz="1200" b="1" dirty="0" smtClean="0">
                <a:latin typeface="Times New Roman" panose="02020603050405020304" pitchFamily="18" charset="0"/>
                <a:cs typeface="Times New Roman" panose="02020603050405020304" pitchFamily="18" charset="0"/>
              </a:rPr>
              <a:t>Table: Primers</a:t>
            </a:r>
            <a:endParaRPr lang="en-US" sz="1200" dirty="0"/>
          </a:p>
        </p:txBody>
      </p:sp>
      <p:sp>
        <p:nvSpPr>
          <p:cNvPr id="5" name="TextBox 4"/>
          <p:cNvSpPr txBox="1"/>
          <p:nvPr/>
        </p:nvSpPr>
        <p:spPr>
          <a:xfrm>
            <a:off x="539557" y="1746219"/>
            <a:ext cx="5468065" cy="338554"/>
          </a:xfrm>
          <a:prstGeom prst="rect">
            <a:avLst/>
          </a:prstGeom>
          <a:noFill/>
        </p:spPr>
        <p:txBody>
          <a:bodyPr wrap="square" rtlCol="0">
            <a:spAutoFit/>
          </a:bodyPr>
          <a:lstStyle/>
          <a:p>
            <a:r>
              <a:rPr lang="en-US" sz="800" dirty="0" smtClean="0">
                <a:latin typeface="Times New Roman" panose="02020603050405020304" pitchFamily="18" charset="0"/>
                <a:cs typeface="Times New Roman" panose="02020603050405020304" pitchFamily="18" charset="0"/>
              </a:rPr>
              <a:t>				         </a:t>
            </a:r>
          </a:p>
          <a:p>
            <a:pPr defTabSz="431800">
              <a:tabLst>
                <a:tab pos="457200" algn="l"/>
                <a:tab pos="685800" algn="l"/>
                <a:tab pos="914400" algn="l"/>
                <a:tab pos="1257300" algn="l"/>
                <a:tab pos="1828800" algn="l"/>
                <a:tab pos="1943100" algn="l"/>
                <a:tab pos="2514600" algn="l"/>
                <a:tab pos="2628900" algn="l"/>
                <a:tab pos="2743200" algn="l"/>
                <a:tab pos="2862263" algn="l"/>
                <a:tab pos="3886200" algn="l"/>
                <a:tab pos="4229100" algn="l"/>
                <a:tab pos="4343400" algn="l"/>
                <a:tab pos="4800600" algn="l"/>
              </a:tabLst>
            </a:pPr>
            <a:r>
              <a:rPr lang="en-US" sz="800" dirty="0" smtClean="0">
                <a:latin typeface="Times New Roman" panose="02020603050405020304" pitchFamily="18" charset="0"/>
                <a:cs typeface="Times New Roman" panose="02020603050405020304" pitchFamily="18" charset="0"/>
              </a:rPr>
              <a:t>Primer ID       </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Barcode*   	Sequence</a:t>
            </a:r>
            <a:r>
              <a:rPr lang="en-US" sz="800" baseline="30000" dirty="0" smtClean="0">
                <a:latin typeface="Times New Roman" panose="02020603050405020304" pitchFamily="18" charset="0"/>
                <a:cs typeface="Times New Roman" panose="02020603050405020304" pitchFamily="18" charset="0"/>
              </a:rPr>
              <a:t>†</a:t>
            </a:r>
            <a:r>
              <a:rPr lang="en-US" sz="800" dirty="0" smtClean="0">
                <a:latin typeface="Times New Roman" panose="02020603050405020304" pitchFamily="18" charset="0"/>
                <a:cs typeface="Times New Roman" panose="02020603050405020304" pitchFamily="18" charset="0"/>
              </a:rPr>
              <a:t> 	</a:t>
            </a:r>
            <a:endParaRPr lang="en-US" sz="800" dirty="0">
              <a:latin typeface="Times New Roman" panose="02020603050405020304" pitchFamily="18" charset="0"/>
              <a:cs typeface="Times New Roman" panose="02020603050405020304" pitchFamily="18" charset="0"/>
            </a:endParaRPr>
          </a:p>
        </p:txBody>
      </p:sp>
      <p:grpSp>
        <p:nvGrpSpPr>
          <p:cNvPr id="6" name="Group 5"/>
          <p:cNvGrpSpPr/>
          <p:nvPr/>
        </p:nvGrpSpPr>
        <p:grpSpPr>
          <a:xfrm>
            <a:off x="617992" y="1821089"/>
            <a:ext cx="5366639" cy="293461"/>
            <a:chOff x="152400" y="2202089"/>
            <a:chExt cx="8654143" cy="293461"/>
          </a:xfrm>
        </p:grpSpPr>
        <p:cxnSp>
          <p:nvCxnSpPr>
            <p:cNvPr id="7" name="Straight Connector 6"/>
            <p:cNvCxnSpPr/>
            <p:nvPr/>
          </p:nvCxnSpPr>
          <p:spPr>
            <a:xfrm>
              <a:off x="152400" y="2202089"/>
              <a:ext cx="865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52400" y="2495550"/>
              <a:ext cx="865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 name="Straight Connector 8"/>
          <p:cNvCxnSpPr/>
          <p:nvPr/>
        </p:nvCxnSpPr>
        <p:spPr>
          <a:xfrm>
            <a:off x="617992" y="3638550"/>
            <a:ext cx="53666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33481" y="2105025"/>
            <a:ext cx="5619669" cy="1569660"/>
          </a:xfrm>
          <a:prstGeom prst="rect">
            <a:avLst/>
          </a:prstGeom>
          <a:noFill/>
        </p:spPr>
        <p:txBody>
          <a:bodyPr wrap="square" rtlCol="0">
            <a:spAutoFit/>
          </a:bodyPr>
          <a:lstStyle/>
          <a:p>
            <a:pPr defTabSz="960438">
              <a:tabLst>
                <a:tab pos="457200" algn="l"/>
                <a:tab pos="91440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smtClean="0">
                <a:latin typeface="Times New Roman" panose="02020603050405020304" pitchFamily="18" charset="0"/>
                <a:cs typeface="Times New Roman" panose="02020603050405020304" pitchFamily="18" charset="0"/>
              </a:rPr>
              <a:t>V3R_Buni</a:t>
            </a:r>
            <a:r>
              <a:rPr lang="en-US" sz="800" dirty="0" smtClean="0">
                <a:latin typeface="Courier New" panose="02070309020205020404" pitchFamily="49" charset="0"/>
                <a:cs typeface="Courier New" panose="02070309020205020404" pitchFamily="49" charset="0"/>
              </a:rPr>
              <a:t>   		GTGACTGGAGTTCAGACGTGTGCTCTTCCGATCT</a:t>
            </a:r>
            <a:r>
              <a:rPr lang="en-US" sz="800" b="1" dirty="0" smtClean="0">
                <a:latin typeface="Courier New" panose="02070309020205020404" pitchFamily="49" charset="0"/>
                <a:cs typeface="Courier New" panose="02070309020205020404" pitchFamily="49" charset="0"/>
              </a:rPr>
              <a:t>NNNNNNNNN</a:t>
            </a:r>
            <a:r>
              <a:rPr lang="en-US" sz="800" dirty="0" smtClean="0">
                <a:latin typeface="Courier New" panose="02070309020205020404" pitchFamily="49" charset="0"/>
                <a:cs typeface="Courier New" panose="02070309020205020404" pitchFamily="49" charset="0"/>
              </a:rPr>
              <a:t>CAGTCCATTTTGCTCTACTAATGTT</a:t>
            </a:r>
          </a:p>
          <a:p>
            <a:pPr defTabSz="960438">
              <a:tabLst>
                <a:tab pos="457200" algn="l"/>
                <a:tab pos="91440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rPr>
              <a:t>		ACAATGTGC </a:t>
            </a:r>
          </a:p>
          <a:p>
            <a:pPr defTabSz="960438">
              <a:tabLst>
                <a:tab pos="4572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smtClean="0">
                <a:latin typeface="Times New Roman" panose="02020603050405020304" pitchFamily="18" charset="0"/>
                <a:cs typeface="Times New Roman" panose="02020603050405020304" pitchFamily="18" charset="0"/>
              </a:rPr>
              <a:t>V3R_Buni_11</a:t>
            </a:r>
            <a:r>
              <a:rPr lang="en-US" sz="800" baseline="30000" dirty="0" smtClean="0">
                <a:latin typeface="Times New Roman" panose="02020603050405020304" pitchFamily="18" charset="0"/>
                <a:cs typeface="Times New Roman" panose="02020603050405020304" pitchFamily="18" charset="0"/>
              </a:rPr>
              <a:t> </a:t>
            </a:r>
            <a:r>
              <a:rPr lang="en-US" sz="800" dirty="0" smtClean="0">
                <a:latin typeface="Courier New" panose="02070309020205020404" pitchFamily="49" charset="0"/>
                <a:cs typeface="Courier New" panose="02070309020205020404" pitchFamily="49" charset="0"/>
              </a:rPr>
              <a:t>			GTGACTGGAGTTCAGACGTGTGCTCTTCCGATCT</a:t>
            </a:r>
            <a:r>
              <a:rPr lang="en-US" sz="800" b="1" dirty="0" smtClean="0">
                <a:latin typeface="Courier New" panose="02070309020205020404" pitchFamily="49" charset="0"/>
                <a:cs typeface="Courier New" panose="02070309020205020404" pitchFamily="49" charset="0"/>
              </a:rPr>
              <a:t>NNNNNNNNNNN</a:t>
            </a:r>
            <a:r>
              <a:rPr lang="en-US" sz="800" dirty="0" smtClean="0">
                <a:latin typeface="Courier New" panose="02070309020205020404" pitchFamily="49" charset="0"/>
                <a:cs typeface="Courier New" panose="02070309020205020404" pitchFamily="49" charset="0"/>
              </a:rPr>
              <a:t>CAGTCCATTTTGCTCTACTAATG</a:t>
            </a:r>
          </a:p>
          <a:p>
            <a:pPr defTabSz="960438">
              <a:tabLst>
                <a:tab pos="4572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rPr>
              <a:t>			TTACAATGTGC </a:t>
            </a:r>
          </a:p>
          <a:p>
            <a:pPr defTabSz="960438">
              <a:tabLst>
                <a:tab pos="457200" algn="l"/>
                <a:tab pos="6858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smtClean="0">
                <a:latin typeface="Times New Roman" panose="02020603050405020304" pitchFamily="18" charset="0"/>
                <a:cs typeface="Times New Roman" panose="02020603050405020304" pitchFamily="18" charset="0"/>
              </a:rPr>
              <a:t>V3R_001</a:t>
            </a:r>
            <a:r>
              <a:rPr lang="en-US" sz="800" dirty="0" smtClean="0">
                <a:latin typeface="Courier New" panose="02070309020205020404" pitchFamily="49" charset="0"/>
                <a:cs typeface="Courier New" panose="02070309020205020404" pitchFamily="49" charset="0"/>
              </a:rPr>
              <a:t> 		ATAGCG 		GTGACTGGAGTTCAGACGTGTGCTCTTCCGATCT</a:t>
            </a:r>
            <a:r>
              <a:rPr lang="en-US" sz="800" b="1" dirty="0" smtClean="0">
                <a:latin typeface="Courier New" panose="02070309020205020404" pitchFamily="49" charset="0"/>
                <a:cs typeface="Courier New" panose="02070309020205020404" pitchFamily="49" charset="0"/>
              </a:rPr>
              <a:t>NNNNNNNNN</a:t>
            </a:r>
            <a:r>
              <a:rPr lang="en-US" sz="800" dirty="0" smtClean="0">
                <a:latin typeface="Courier New" panose="02070309020205020404" pitchFamily="49" charset="0"/>
                <a:cs typeface="Courier New" panose="02070309020205020404" pitchFamily="49" charset="0"/>
              </a:rPr>
              <a:t>CGCTATCCATTTTGCTCTACTAATG</a:t>
            </a:r>
          </a:p>
          <a:p>
            <a:pPr defTabSz="960438">
              <a:tabLst>
                <a:tab pos="457200" algn="l"/>
                <a:tab pos="6858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rPr>
              <a:t>				TTACAATGTGC</a:t>
            </a:r>
          </a:p>
          <a:p>
            <a:pPr defTabSz="960438">
              <a:tabLst>
                <a:tab pos="457200" algn="l"/>
                <a:tab pos="6858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smtClean="0">
                <a:latin typeface="Times New Roman" panose="02020603050405020304" pitchFamily="18" charset="0"/>
                <a:cs typeface="Times New Roman" panose="02020603050405020304" pitchFamily="18" charset="0"/>
              </a:rPr>
              <a:t>V3R_002</a:t>
            </a:r>
            <a:r>
              <a:rPr lang="en-US" sz="800" baseline="30000" dirty="0" smtClean="0">
                <a:latin typeface="Times New Roman" panose="02020603050405020304" pitchFamily="18" charset="0"/>
                <a:cs typeface="Times New Roman" panose="02020603050405020304" pitchFamily="18" charset="0"/>
              </a:rPr>
              <a:t> </a:t>
            </a:r>
            <a:r>
              <a:rPr lang="en-US" sz="800" dirty="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rPr>
              <a:t>	TAGTCC 		GTGACTGGAGTTCAGACGTGTGCTCTTCCGATCT</a:t>
            </a:r>
            <a:r>
              <a:rPr lang="en-US" sz="800" b="1" dirty="0" smtClean="0">
                <a:latin typeface="Courier New" panose="02070309020205020404" pitchFamily="49" charset="0"/>
                <a:cs typeface="Courier New" panose="02070309020205020404" pitchFamily="49" charset="0"/>
              </a:rPr>
              <a:t>NNNNNNNNN</a:t>
            </a:r>
            <a:r>
              <a:rPr lang="en-US" sz="800" dirty="0" smtClean="0">
                <a:latin typeface="Courier New" panose="02070309020205020404" pitchFamily="49" charset="0"/>
                <a:cs typeface="Courier New" panose="02070309020205020404" pitchFamily="49" charset="0"/>
              </a:rPr>
              <a:t>GGACTACCATTTTGCTCTACTAATG</a:t>
            </a:r>
          </a:p>
          <a:p>
            <a:pPr defTabSz="960438">
              <a:tabLst>
                <a:tab pos="457200" algn="l"/>
                <a:tab pos="6858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rPr>
              <a:t>				TTACAATGTGC</a:t>
            </a:r>
          </a:p>
          <a:p>
            <a:pPr defTabSz="960438">
              <a:tabLst>
                <a:tab pos="457200" algn="l"/>
                <a:tab pos="6858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a:latin typeface="Times New Roman" panose="02020603050405020304" pitchFamily="18" charset="0"/>
                <a:cs typeface="Times New Roman" panose="02020603050405020304" pitchFamily="18" charset="0"/>
              </a:rPr>
              <a:t>V3R_003</a:t>
            </a:r>
            <a:r>
              <a:rPr lang="en-US" sz="800" dirty="0"/>
              <a:t> </a:t>
            </a:r>
            <a:r>
              <a:rPr lang="en-US" sz="800" dirty="0" smtClean="0"/>
              <a:t>		</a:t>
            </a:r>
            <a:r>
              <a:rPr lang="en-US" sz="800" dirty="0" smtClean="0">
                <a:latin typeface="Courier New" panose="02070309020205020404" pitchFamily="49" charset="0"/>
                <a:cs typeface="Courier New" panose="02070309020205020404" pitchFamily="49" charset="0"/>
              </a:rPr>
              <a:t>GCGATA 		GTGACTGGAGTTCAGACGTGTGCTCTTCCGATCT</a:t>
            </a:r>
            <a:r>
              <a:rPr lang="en-US" sz="800" b="1" dirty="0" smtClean="0">
                <a:latin typeface="Courier New" panose="02070309020205020404" pitchFamily="49" charset="0"/>
                <a:cs typeface="Courier New" panose="02070309020205020404" pitchFamily="49" charset="0"/>
              </a:rPr>
              <a:t>NNNNNNNNN</a:t>
            </a:r>
            <a:r>
              <a:rPr lang="en-US" sz="800" dirty="0" smtClean="0">
                <a:latin typeface="Courier New" panose="02070309020205020404" pitchFamily="49" charset="0"/>
                <a:cs typeface="Courier New" panose="02070309020205020404" pitchFamily="49" charset="0"/>
              </a:rPr>
              <a:t>TATCGCCCATTTTGCTCTACTAATG</a:t>
            </a:r>
          </a:p>
          <a:p>
            <a:pPr defTabSz="960438">
              <a:tabLst>
                <a:tab pos="457200" algn="l"/>
                <a:tab pos="6858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rPr>
              <a:t>				TTACAATGTGC </a:t>
            </a:r>
          </a:p>
          <a:p>
            <a:pPr defTabSz="960438">
              <a:tabLst>
                <a:tab pos="457200" algn="l"/>
                <a:tab pos="6858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a:latin typeface="Times New Roman" panose="02020603050405020304" pitchFamily="18" charset="0"/>
                <a:cs typeface="Times New Roman" panose="02020603050405020304" pitchFamily="18" charset="0"/>
              </a:rPr>
              <a:t>V3R_004</a:t>
            </a:r>
            <a:r>
              <a:rPr lang="en-US" sz="800" dirty="0"/>
              <a:t> </a:t>
            </a:r>
            <a:r>
              <a:rPr lang="en-US" sz="800" dirty="0" smtClean="0"/>
              <a:t>		</a:t>
            </a:r>
            <a:r>
              <a:rPr lang="en-US" sz="800" dirty="0" smtClean="0">
                <a:latin typeface="Courier New" panose="02070309020205020404" pitchFamily="49" charset="0"/>
                <a:cs typeface="Courier New" panose="02070309020205020404" pitchFamily="49" charset="0"/>
              </a:rPr>
              <a:t>AGTAGC 		GTGACTGGAGTTCAGACGTGTGCTCTTCCGATCT</a:t>
            </a:r>
            <a:r>
              <a:rPr lang="en-US" sz="800" b="1" dirty="0" smtClean="0">
                <a:latin typeface="Courier New" panose="02070309020205020404" pitchFamily="49" charset="0"/>
                <a:cs typeface="Courier New" panose="02070309020205020404" pitchFamily="49" charset="0"/>
              </a:rPr>
              <a:t>NNNNNNNNN</a:t>
            </a:r>
            <a:r>
              <a:rPr lang="en-US" sz="800" dirty="0" smtClean="0">
                <a:latin typeface="Courier New" panose="02070309020205020404" pitchFamily="49" charset="0"/>
                <a:cs typeface="Courier New" panose="02070309020205020404" pitchFamily="49" charset="0"/>
              </a:rPr>
              <a:t>GCTACTCCATTTTGCTCTACTAATG</a:t>
            </a:r>
          </a:p>
          <a:p>
            <a:pPr defTabSz="960438">
              <a:tabLst>
                <a:tab pos="457200" algn="l"/>
                <a:tab pos="685800" algn="l"/>
                <a:tab pos="914400" algn="l"/>
                <a:tab pos="1200150" algn="l"/>
                <a:tab pos="125730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rPr>
              <a:t>				TTACAATGTGC</a:t>
            </a:r>
            <a:r>
              <a:rPr lang="en-US" sz="800" dirty="0" smtClean="0"/>
              <a:t> </a:t>
            </a:r>
            <a:endParaRPr lang="en-US" sz="800" dirty="0">
              <a:latin typeface="Courier New" panose="02070309020205020404" pitchFamily="49" charset="0"/>
              <a:cs typeface="Courier New" panose="02070309020205020404" pitchFamily="49" charset="0"/>
            </a:endParaRPr>
          </a:p>
        </p:txBody>
      </p:sp>
      <p:sp>
        <p:nvSpPr>
          <p:cNvPr id="11" name="TextBox 10"/>
          <p:cNvSpPr txBox="1"/>
          <p:nvPr/>
        </p:nvSpPr>
        <p:spPr>
          <a:xfrm>
            <a:off x="542800" y="1592491"/>
            <a:ext cx="1862027" cy="230832"/>
          </a:xfrm>
          <a:prstGeom prst="rect">
            <a:avLst/>
          </a:prstGeom>
          <a:noFill/>
        </p:spPr>
        <p:txBody>
          <a:bodyPr wrap="none" rtlCol="0">
            <a:spAutoFit/>
          </a:bodyPr>
          <a:lstStyle/>
          <a:p>
            <a:r>
              <a:rPr lang="en-US" sz="900" b="1" dirty="0" smtClean="0">
                <a:latin typeface="Times New Roman" panose="02020603050405020304" pitchFamily="18" charset="0"/>
                <a:cs typeface="Times New Roman" panose="02020603050405020304" pitchFamily="18" charset="0"/>
              </a:rPr>
              <a:t>Table 1. Primer-ID cDNA Primers</a:t>
            </a:r>
            <a:endParaRPr lang="en-US" sz="900" b="1" dirty="0">
              <a:latin typeface="Times New Roman" panose="02020603050405020304" pitchFamily="18" charset="0"/>
              <a:cs typeface="Times New Roman" panose="02020603050405020304" pitchFamily="18" charset="0"/>
            </a:endParaRPr>
          </a:p>
        </p:txBody>
      </p:sp>
      <p:cxnSp>
        <p:nvCxnSpPr>
          <p:cNvPr id="12" name="Straight Connector 11"/>
          <p:cNvCxnSpPr/>
          <p:nvPr/>
        </p:nvCxnSpPr>
        <p:spPr>
          <a:xfrm>
            <a:off x="614859" y="4081879"/>
            <a:ext cx="536663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21125" y="1592491"/>
            <a:ext cx="536663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2800" y="3632974"/>
            <a:ext cx="5521450" cy="461665"/>
          </a:xfrm>
          <a:prstGeom prst="rect">
            <a:avLst/>
          </a:prstGeom>
          <a:noFill/>
        </p:spPr>
        <p:txBody>
          <a:bodyPr wrap="square" rtlCol="0">
            <a:spAutoFit/>
          </a:bodyPr>
          <a:lstStyle/>
          <a:p>
            <a:r>
              <a:rPr lang="en-US" sz="800" dirty="0" smtClean="0">
                <a:latin typeface="Times New Roman" panose="02020603050405020304" pitchFamily="18" charset="0"/>
                <a:cs typeface="Times New Roman" panose="02020603050405020304" pitchFamily="18" charset="0"/>
              </a:rPr>
              <a:t>*Barcoded cDNA primers were used for viral samples of chronic patients C1</a:t>
            </a:r>
            <a:r>
              <a:rPr lang="en-US" sz="800" dirty="0">
                <a:latin typeface="Times New Roman" panose="02020603050405020304" pitchFamily="18" charset="0"/>
                <a:cs typeface="Times New Roman" panose="02020603050405020304" pitchFamily="18" charset="0"/>
              </a:rPr>
              <a:t>, C2, C7, C8, and </a:t>
            </a:r>
            <a:r>
              <a:rPr lang="en-US" sz="800" dirty="0" smtClean="0">
                <a:latin typeface="Times New Roman" panose="02020603050405020304" pitchFamily="18" charset="0"/>
                <a:cs typeface="Times New Roman" panose="02020603050405020304" pitchFamily="18" charset="0"/>
              </a:rPr>
              <a:t>C12.</a:t>
            </a:r>
          </a:p>
          <a:p>
            <a:r>
              <a:rPr lang="en-US" sz="800" baseline="30000" dirty="0" smtClean="0">
                <a:latin typeface="Times New Roman" panose="02020603050405020304" pitchFamily="18" charset="0"/>
                <a:cs typeface="Times New Roman" panose="02020603050405020304" pitchFamily="18" charset="0"/>
              </a:rPr>
              <a:t>†</a:t>
            </a:r>
            <a:r>
              <a:rPr lang="en-US" sz="800" dirty="0" smtClean="0">
                <a:latin typeface="Times New Roman" panose="02020603050405020304" pitchFamily="18" charset="0"/>
                <a:cs typeface="Times New Roman" panose="02020603050405020304" pitchFamily="18" charset="0"/>
              </a:rPr>
              <a:t>The first random nucleotide within the Primer ID region containing either 9 or 11 random nucleotide sequences was used to buffer </a:t>
            </a:r>
          </a:p>
          <a:p>
            <a:r>
              <a:rPr lang="en-US" sz="800" dirty="0">
                <a:latin typeface="Times New Roman" panose="02020603050405020304" pitchFamily="18" charset="0"/>
                <a:cs typeface="Times New Roman" panose="02020603050405020304" pitchFamily="18" charset="0"/>
              </a:rPr>
              <a:t>s</a:t>
            </a:r>
            <a:r>
              <a:rPr lang="en-US" sz="800" dirty="0" smtClean="0">
                <a:latin typeface="Times New Roman" panose="02020603050405020304" pitchFamily="18" charset="0"/>
                <a:cs typeface="Times New Roman" panose="02020603050405020304" pitchFamily="18" charset="0"/>
              </a:rPr>
              <a:t>equencing quality.</a:t>
            </a:r>
          </a:p>
        </p:txBody>
      </p:sp>
    </p:spTree>
    <p:extLst>
      <p:ext uri="{BB962C8B-B14F-4D97-AF65-F5344CB8AC3E}">
        <p14:creationId xmlns:p14="http://schemas.microsoft.com/office/powerpoint/2010/main" val="1881433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613168" y="835611"/>
            <a:ext cx="5631663"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r>
              <a:rPr lang="en-US" sz="1200" b="1" dirty="0">
                <a:latin typeface="Times New Roman" panose="02020603050405020304" pitchFamily="18" charset="0"/>
                <a:cs typeface="Times New Roman" panose="02020603050405020304" pitchFamily="18" charset="0"/>
              </a:rPr>
              <a:t>Supplemental Digital Content </a:t>
            </a:r>
            <a:r>
              <a:rPr lang="en-US" sz="1200" b="1" dirty="0" smtClean="0">
                <a:latin typeface="Times New Roman" panose="02020603050405020304" pitchFamily="18" charset="0"/>
                <a:cs typeface="Times New Roman" panose="02020603050405020304" pitchFamily="18" charset="0"/>
              </a:rPr>
              <a:t>2. </a:t>
            </a:r>
            <a:endParaRPr lang="en-US" sz="1200" b="1" dirty="0">
              <a:latin typeface="Times New Roman" panose="02020603050405020304" pitchFamily="18" charset="0"/>
              <a:cs typeface="Times New Roman" panose="02020603050405020304" pitchFamily="18" charset="0"/>
            </a:endParaRPr>
          </a:p>
          <a:p>
            <a:pPr marR="0" lvl="0" indent="0" algn="just" defTabSz="914400" rtl="0" eaLnBrk="0" fontAlgn="base" latinLnBrk="0" hangingPunct="0">
              <a:spcBef>
                <a:spcPct val="0"/>
              </a:spcBef>
              <a:spcAft>
                <a:spcPct val="0"/>
              </a:spcAft>
              <a:buClrTx/>
              <a:buSzTx/>
              <a:buFontTx/>
              <a:buNone/>
              <a:tabLst/>
            </a:pPr>
            <a:r>
              <a:rPr lang="en-US" altLang="en-US" sz="1200" b="1" dirty="0" smtClean="0">
                <a:latin typeface="Times New Roman" panose="02020603050405020304" pitchFamily="18" charset="0"/>
                <a:ea typeface="Malgun Gothic" panose="020B0503020000020004" pitchFamily="34" charset="-127"/>
                <a:cs typeface="Times New Roman" panose="02020603050405020304" pitchFamily="18" charset="0"/>
              </a:rPr>
              <a:t>Methods: </a:t>
            </a:r>
            <a:r>
              <a:rPr kumimoji="0" lang="en-US" altLang="en-US" sz="1200" b="1" i="0" u="none" strike="noStrike" cap="none" normalizeH="0" baseline="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Arbitrary Abundance Cut-off</a:t>
            </a:r>
            <a:endParaRPr lang="en-US" altLang="en-US" sz="1200" dirty="0">
              <a:latin typeface="Times New Roman" panose="02020603050405020304" pitchFamily="18" charset="0"/>
              <a:cs typeface="Times New Roman" panose="02020603050405020304" pitchFamily="18" charset="0"/>
            </a:endParaRPr>
          </a:p>
          <a:p>
            <a:pPr marR="0" lvl="0" indent="0" algn="just" defTabSz="914400" rtl="0" eaLnBrk="0" fontAlgn="base" latinLnBrk="0" hangingPunct="0">
              <a:lnSpc>
                <a:spcPct val="2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Primer IDs with multiple sequence reads detected in each well were used to</a:t>
            </a:r>
            <a:r>
              <a:rPr kumimoji="0" lang="en-US" altLang="en-US" sz="1200" b="0" i="0" u="none" strike="noStrike" cap="none" normalizeH="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create a consensus sequence for each original RNA template. The number of consensus sequences representing individual viral lineages detected in each well was converted into percentages. Then, the percentage of each viral lineage</a:t>
            </a:r>
            <a:r>
              <a:rPr kumimoji="0" lang="en-US" altLang="en-US" sz="1200" b="0" i="0" u="none" strike="noStrike" cap="none" normalizeH="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was assigned into one of 40 percentage bins that cover the percentages ranging from</a:t>
            </a:r>
            <a:r>
              <a:rPr kumimoji="0" lang="en-US" altLang="en-US" sz="1200" b="0" i="0" u="none" strike="noStrike" cap="none" normalizeH="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0.01% to 100% with an equal interval between bins. For example, a single viral lineage consisting of 1000 identical consensus sequences out of a total of 2000 consensus sequences</a:t>
            </a:r>
            <a:r>
              <a:rPr kumimoji="0" lang="en-US" altLang="en-US" sz="1200" b="0" i="0" u="none" strike="noStrike" cap="none" normalizeH="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detected in a well will be assigned to a bin corresponding to 50%. Likewise, a viral lineage with 10 consensus sequences will be assigned to a bin corresponding to 0.5%. All viral lineages showing less than 0.01% was assigned to a bin of 0.01%. The number of viral lineages in each</a:t>
            </a:r>
            <a:r>
              <a:rPr kumimoji="0" lang="en-US" altLang="en-US" sz="1200" b="0" i="0" u="none" strike="noStrike" cap="none" normalizeH="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 </a:t>
            </a: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Malgun Gothic" panose="020B0503020000020004" pitchFamily="34" charset="-127"/>
                <a:cs typeface="Times New Roman" panose="02020603050405020304" pitchFamily="18" charset="0"/>
              </a:rPr>
              <a:t>bin was counted and used to plot against the corresponding percentage of the bin to determine arbitrary abundance cut-off for the minimum abundance of individual consensus sequences. </a:t>
            </a:r>
            <a:endParaRPr kumimoji="0" lang="en-US" altLang="en-US"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2441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457200"/>
            <a:ext cx="3066289" cy="461665"/>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Supplemental Digital Content 3.</a:t>
            </a:r>
          </a:p>
          <a:p>
            <a:r>
              <a:rPr lang="en-US" sz="1200" b="1" dirty="0" smtClean="0">
                <a:latin typeface="Times New Roman" panose="02020603050405020304" pitchFamily="18" charset="0"/>
                <a:cs typeface="Times New Roman" panose="02020603050405020304" pitchFamily="18" charset="0"/>
              </a:rPr>
              <a:t>Figure: Schematic Diagram of VOA-UDSA</a:t>
            </a:r>
            <a:endParaRPr lang="en-US" sz="12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651432" y="1002099"/>
            <a:ext cx="1549343" cy="369332"/>
          </a:xfrm>
          <a:prstGeom prst="rect">
            <a:avLst/>
          </a:prstGeom>
          <a:noFill/>
        </p:spPr>
        <p:txBody>
          <a:bodyPr wrap="square" rtlCol="0">
            <a:spAutoFit/>
          </a:bodyPr>
          <a:lstStyle/>
          <a:p>
            <a:pPr algn="ctr"/>
            <a:r>
              <a:rPr lang="en-US" sz="900" i="1" dirty="0" smtClean="0">
                <a:latin typeface="Times New Roman" panose="02020603050405020304" pitchFamily="18" charset="0"/>
                <a:cs typeface="Times New Roman" panose="02020603050405020304" pitchFamily="18" charset="0"/>
              </a:rPr>
              <a:t>Induction of proviruses</a:t>
            </a:r>
          </a:p>
          <a:p>
            <a:pPr algn="ctr"/>
            <a:r>
              <a:rPr lang="en-US" sz="900" i="1" dirty="0">
                <a:latin typeface="Times New Roman" panose="02020603050405020304" pitchFamily="18" charset="0"/>
                <a:cs typeface="Times New Roman" panose="02020603050405020304" pitchFamily="18" charset="0"/>
              </a:rPr>
              <a:t>i</a:t>
            </a:r>
            <a:r>
              <a:rPr lang="en-US" sz="900" i="1" dirty="0" smtClean="0">
                <a:latin typeface="Times New Roman" panose="02020603050405020304" pitchFamily="18" charset="0"/>
                <a:cs typeface="Times New Roman" panose="02020603050405020304" pitchFamily="18" charset="0"/>
              </a:rPr>
              <a:t>n resting CD4+ T cells</a:t>
            </a:r>
            <a:endParaRPr lang="en-US" sz="900" i="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2524510" y="2903940"/>
            <a:ext cx="1817098" cy="369332"/>
          </a:xfrm>
          <a:prstGeom prst="rect">
            <a:avLst/>
          </a:prstGeom>
          <a:noFill/>
        </p:spPr>
        <p:txBody>
          <a:bodyPr wrap="square" rtlCol="0">
            <a:spAutoFit/>
          </a:bodyPr>
          <a:lstStyle/>
          <a:p>
            <a:pPr algn="ctr"/>
            <a:r>
              <a:rPr lang="en-US" sz="900" i="1" dirty="0" smtClean="0">
                <a:latin typeface="Times New Roman" panose="02020603050405020304" pitchFamily="18" charset="0"/>
                <a:cs typeface="Times New Roman" panose="02020603050405020304" pitchFamily="18" charset="0"/>
              </a:rPr>
              <a:t>Deep Sequencing analysis</a:t>
            </a:r>
          </a:p>
          <a:p>
            <a:pPr algn="ctr"/>
            <a:r>
              <a:rPr lang="en-US" sz="900" i="1" dirty="0">
                <a:latin typeface="Times New Roman" panose="02020603050405020304" pitchFamily="18" charset="0"/>
                <a:cs typeface="Times New Roman" panose="02020603050405020304" pitchFamily="18" charset="0"/>
              </a:rPr>
              <a:t>t</a:t>
            </a:r>
            <a:r>
              <a:rPr lang="en-US" sz="900" i="1" dirty="0" smtClean="0">
                <a:latin typeface="Times New Roman" panose="02020603050405020304" pitchFamily="18" charset="0"/>
                <a:cs typeface="Times New Roman" panose="02020603050405020304" pitchFamily="18" charset="0"/>
              </a:rPr>
              <a:t>o determine DVL</a:t>
            </a:r>
          </a:p>
        </p:txBody>
      </p:sp>
      <p:grpSp>
        <p:nvGrpSpPr>
          <p:cNvPr id="7" name="Group 6"/>
          <p:cNvGrpSpPr/>
          <p:nvPr/>
        </p:nvGrpSpPr>
        <p:grpSpPr>
          <a:xfrm>
            <a:off x="2219477" y="3217263"/>
            <a:ext cx="658299" cy="535188"/>
            <a:chOff x="4218342" y="4432310"/>
            <a:chExt cx="1218468" cy="990597"/>
          </a:xfrm>
        </p:grpSpPr>
        <p:cxnSp>
          <p:nvCxnSpPr>
            <p:cNvPr id="8" name="Straight Connector 7"/>
            <p:cNvCxnSpPr/>
            <p:nvPr/>
          </p:nvCxnSpPr>
          <p:spPr>
            <a:xfrm>
              <a:off x="4402603" y="4617720"/>
              <a:ext cx="207972" cy="16764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600723" y="4770120"/>
              <a:ext cx="144780" cy="3352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608343" y="4762500"/>
              <a:ext cx="500009" cy="1524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4218342" y="4432310"/>
              <a:ext cx="1218468" cy="990597"/>
              <a:chOff x="4239575" y="4453518"/>
              <a:chExt cx="763923" cy="621057"/>
            </a:xfrm>
          </p:grpSpPr>
          <p:sp>
            <p:nvSpPr>
              <p:cNvPr id="12" name="Pie 11"/>
              <p:cNvSpPr/>
              <p:nvPr/>
            </p:nvSpPr>
            <p:spPr>
              <a:xfrm rot="5155424">
                <a:off x="4239575" y="4453518"/>
                <a:ext cx="228600" cy="228600"/>
              </a:xfrm>
              <a:prstGeom prst="pi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tx1"/>
                  </a:solidFill>
                  <a:latin typeface="Times New Roman" panose="02020603050405020304" pitchFamily="18" charset="0"/>
                  <a:cs typeface="Times New Roman" panose="02020603050405020304" pitchFamily="18" charset="0"/>
                </a:endParaRPr>
              </a:p>
            </p:txBody>
          </p:sp>
          <p:sp>
            <p:nvSpPr>
              <p:cNvPr id="13" name="Isosceles Triangle 12"/>
              <p:cNvSpPr/>
              <p:nvPr/>
            </p:nvSpPr>
            <p:spPr>
              <a:xfrm rot="16200000">
                <a:off x="4839023" y="4561097"/>
                <a:ext cx="126041" cy="202908"/>
              </a:xfrm>
              <a:prstGeom prst="triangle">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4" name="Right Triangle 13"/>
              <p:cNvSpPr/>
              <p:nvPr/>
            </p:nvSpPr>
            <p:spPr>
              <a:xfrm rot="2640000" flipH="1" flipV="1">
                <a:off x="4495581" y="4929795"/>
                <a:ext cx="205296" cy="144780"/>
              </a:xfrm>
              <a:prstGeom prst="rtTriangle">
                <a:avLst/>
              </a:prstGeom>
              <a:solidFill>
                <a:srgbClr val="FF0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grpSp>
      <p:sp>
        <p:nvSpPr>
          <p:cNvPr id="15" name="TextBox 14"/>
          <p:cNvSpPr txBox="1"/>
          <p:nvPr/>
        </p:nvSpPr>
        <p:spPr>
          <a:xfrm>
            <a:off x="1907074" y="3194245"/>
            <a:ext cx="396262" cy="230832"/>
          </a:xfrm>
          <a:prstGeom prst="rect">
            <a:avLst/>
          </a:prstGeom>
          <a:noFill/>
        </p:spPr>
        <p:txBody>
          <a:bodyPr wrap="none" rtlCol="0">
            <a:spAutoFit/>
          </a:bodyPr>
          <a:lstStyle/>
          <a:p>
            <a:r>
              <a:rPr lang="en-US" sz="900" dirty="0" smtClean="0">
                <a:latin typeface="Times New Roman" panose="02020603050405020304" pitchFamily="18" charset="0"/>
                <a:cs typeface="Times New Roman" panose="02020603050405020304" pitchFamily="18" charset="0"/>
              </a:rPr>
              <a:t>VL1</a:t>
            </a:r>
            <a:endParaRPr lang="en-US" sz="900"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2835503" y="3293859"/>
            <a:ext cx="396262" cy="230832"/>
          </a:xfrm>
          <a:prstGeom prst="rect">
            <a:avLst/>
          </a:prstGeom>
          <a:noFill/>
        </p:spPr>
        <p:txBody>
          <a:bodyPr wrap="none" rtlCol="0">
            <a:spAutoFit/>
          </a:bodyPr>
          <a:lstStyle/>
          <a:p>
            <a:r>
              <a:rPr lang="en-US" sz="900" dirty="0" smtClean="0">
                <a:latin typeface="Times New Roman" panose="02020603050405020304" pitchFamily="18" charset="0"/>
                <a:cs typeface="Times New Roman" panose="02020603050405020304" pitchFamily="18" charset="0"/>
              </a:rPr>
              <a:t>VL2</a:t>
            </a:r>
            <a:endParaRPr lang="en-US" sz="900"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2200592" y="3610387"/>
            <a:ext cx="396262" cy="230832"/>
          </a:xfrm>
          <a:prstGeom prst="rect">
            <a:avLst/>
          </a:prstGeom>
          <a:noFill/>
        </p:spPr>
        <p:txBody>
          <a:bodyPr wrap="none" rtlCol="0">
            <a:spAutoFit/>
          </a:bodyPr>
          <a:lstStyle/>
          <a:p>
            <a:r>
              <a:rPr lang="en-US" sz="900" dirty="0" smtClean="0">
                <a:latin typeface="Times New Roman" panose="02020603050405020304" pitchFamily="18" charset="0"/>
                <a:cs typeface="Times New Roman" panose="02020603050405020304" pitchFamily="18" charset="0"/>
              </a:rPr>
              <a:t>VL3</a:t>
            </a:r>
            <a:endParaRPr lang="en-US" sz="900"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3074139" y="5018143"/>
            <a:ext cx="492443" cy="230832"/>
          </a:xfrm>
          <a:prstGeom prst="rect">
            <a:avLst/>
          </a:prstGeom>
          <a:noFill/>
        </p:spPr>
        <p:txBody>
          <a:bodyPr wrap="none" rtlCol="0">
            <a:spAutoFit/>
          </a:bodyPr>
          <a:lstStyle/>
          <a:p>
            <a:r>
              <a:rPr lang="en-US" sz="900" b="1" dirty="0" smtClean="0">
                <a:latin typeface="Times New Roman" panose="02020603050405020304" pitchFamily="18" charset="0"/>
                <a:cs typeface="Times New Roman" panose="02020603050405020304" pitchFamily="18" charset="0"/>
              </a:rPr>
              <a:t>IUPM</a:t>
            </a:r>
            <a:endParaRPr lang="en-US" sz="900"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3321074" y="4753531"/>
            <a:ext cx="1528251" cy="230832"/>
          </a:xfrm>
          <a:prstGeom prst="rect">
            <a:avLst/>
          </a:prstGeom>
          <a:noFill/>
        </p:spPr>
        <p:txBody>
          <a:bodyPr wrap="square" rtlCol="0">
            <a:spAutoFit/>
          </a:bodyPr>
          <a:lstStyle/>
          <a:p>
            <a:pPr algn="ctr"/>
            <a:r>
              <a:rPr lang="en-US" sz="900" i="1" dirty="0" smtClean="0">
                <a:latin typeface="Times New Roman" panose="02020603050405020304" pitchFamily="18" charset="0"/>
                <a:cs typeface="Times New Roman" panose="02020603050405020304" pitchFamily="18" charset="0"/>
              </a:rPr>
              <a:t>Individual DVL titer analysis</a:t>
            </a:r>
            <a:endParaRPr lang="en-US" sz="900" i="1" dirty="0">
              <a:latin typeface="Times New Roman" panose="02020603050405020304" pitchFamily="18" charset="0"/>
              <a:cs typeface="Times New Roman" panose="02020603050405020304" pitchFamily="18" charset="0"/>
            </a:endParaRPr>
          </a:p>
        </p:txBody>
      </p:sp>
      <p:sp>
        <p:nvSpPr>
          <p:cNvPr id="20" name="Rectangle 19"/>
          <p:cNvSpPr/>
          <p:nvPr/>
        </p:nvSpPr>
        <p:spPr>
          <a:xfrm>
            <a:off x="2938206" y="1349699"/>
            <a:ext cx="959283" cy="64668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anose="02020603050405020304" pitchFamily="18" charset="0"/>
              <a:cs typeface="Times New Roman" panose="02020603050405020304" pitchFamily="18" charset="0"/>
            </a:endParaRPr>
          </a:p>
        </p:txBody>
      </p:sp>
      <p:sp>
        <p:nvSpPr>
          <p:cNvPr id="21" name="Flowchart: Connector 20"/>
          <p:cNvSpPr/>
          <p:nvPr/>
        </p:nvSpPr>
        <p:spPr>
          <a:xfrm>
            <a:off x="2998162" y="1408488"/>
            <a:ext cx="239821" cy="235158"/>
          </a:xfrm>
          <a:prstGeom prst="flowChartConnector">
            <a:avLst/>
          </a:prstGeom>
          <a:solidFill>
            <a:srgbClr val="FFCC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22" name="Flowchart: Connector 21"/>
          <p:cNvSpPr/>
          <p:nvPr/>
        </p:nvSpPr>
        <p:spPr>
          <a:xfrm>
            <a:off x="3297938" y="1408488"/>
            <a:ext cx="239821" cy="235158"/>
          </a:xfrm>
          <a:prstGeom prst="flowChartConnector">
            <a:avLst/>
          </a:prstGeom>
          <a:solidFill>
            <a:srgbClr val="FFCC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23" name="Flowchart: Connector 22"/>
          <p:cNvSpPr/>
          <p:nvPr/>
        </p:nvSpPr>
        <p:spPr>
          <a:xfrm>
            <a:off x="3597714" y="1699301"/>
            <a:ext cx="239821" cy="235158"/>
          </a:xfrm>
          <a:prstGeom prst="flowChartConnector">
            <a:avLst/>
          </a:prstGeom>
          <a:solidFill>
            <a:srgbClr val="FF339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24" name="Flowchart: Connector 23"/>
          <p:cNvSpPr/>
          <p:nvPr/>
        </p:nvSpPr>
        <p:spPr>
          <a:xfrm>
            <a:off x="3295213" y="1702436"/>
            <a:ext cx="239821" cy="235158"/>
          </a:xfrm>
          <a:prstGeom prst="flowChartConnector">
            <a:avLst/>
          </a:prstGeom>
          <a:solidFill>
            <a:srgbClr val="FFCC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25" name="Flowchart: Connector 24"/>
          <p:cNvSpPr/>
          <p:nvPr/>
        </p:nvSpPr>
        <p:spPr>
          <a:xfrm>
            <a:off x="3590169" y="1410890"/>
            <a:ext cx="239821" cy="235158"/>
          </a:xfrm>
          <a:prstGeom prst="flowChartConnector">
            <a:avLst/>
          </a:prstGeom>
          <a:solidFill>
            <a:srgbClr val="FFCC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26" name="Flowchart: Connector 25"/>
          <p:cNvSpPr/>
          <p:nvPr/>
        </p:nvSpPr>
        <p:spPr>
          <a:xfrm>
            <a:off x="3003394" y="1702436"/>
            <a:ext cx="239821" cy="235158"/>
          </a:xfrm>
          <a:prstGeom prst="flowChartConnector">
            <a:avLst/>
          </a:prstGeom>
          <a:solidFill>
            <a:srgbClr val="FF339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latin typeface="Times New Roman" panose="02020603050405020304" pitchFamily="18" charset="0"/>
              <a:cs typeface="Times New Roman" panose="02020603050405020304" pitchFamily="18" charset="0"/>
            </a:endParaRPr>
          </a:p>
        </p:txBody>
      </p:sp>
      <p:grpSp>
        <p:nvGrpSpPr>
          <p:cNvPr id="27" name="Group 26"/>
          <p:cNvGrpSpPr/>
          <p:nvPr/>
        </p:nvGrpSpPr>
        <p:grpSpPr>
          <a:xfrm>
            <a:off x="2981837" y="1359623"/>
            <a:ext cx="882623" cy="608687"/>
            <a:chOff x="3867896" y="1967617"/>
            <a:chExt cx="882623" cy="608687"/>
          </a:xfrm>
        </p:grpSpPr>
        <p:sp>
          <p:nvSpPr>
            <p:cNvPr id="28" name="TextBox 27"/>
            <p:cNvSpPr txBox="1"/>
            <p:nvPr/>
          </p:nvSpPr>
          <p:spPr>
            <a:xfrm>
              <a:off x="3867896" y="1967618"/>
              <a:ext cx="282450"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sym typeface="Symbol" panose="05050102010706020507" pitchFamily="18" charset="2"/>
                </a:rPr>
                <a:t></a:t>
              </a:r>
              <a:endParaRPr lang="en-US" sz="1400" dirty="0">
                <a:latin typeface="Times New Roman" panose="02020603050405020304" pitchFamily="18" charset="0"/>
                <a:cs typeface="Times New Roman" panose="02020603050405020304" pitchFamily="18" charset="0"/>
              </a:endParaRPr>
            </a:p>
          </p:txBody>
        </p:sp>
        <p:sp>
          <p:nvSpPr>
            <p:cNvPr id="29" name="TextBox 28"/>
            <p:cNvSpPr txBox="1"/>
            <p:nvPr/>
          </p:nvSpPr>
          <p:spPr>
            <a:xfrm>
              <a:off x="4463931" y="2258431"/>
              <a:ext cx="282450"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sym typeface="Symbol" panose="05050102010706020507" pitchFamily="18" charset="2"/>
                </a:rPr>
                <a:t></a:t>
              </a:r>
              <a:endParaRPr lang="en-US" sz="1400" dirty="0">
                <a:latin typeface="Times New Roman" panose="02020603050405020304" pitchFamily="18" charset="0"/>
                <a:cs typeface="Times New Roman" panose="02020603050405020304" pitchFamily="18" charset="0"/>
              </a:endParaRPr>
            </a:p>
          </p:txBody>
        </p:sp>
        <p:sp>
          <p:nvSpPr>
            <p:cNvPr id="30" name="TextBox 29"/>
            <p:cNvSpPr txBox="1"/>
            <p:nvPr/>
          </p:nvSpPr>
          <p:spPr>
            <a:xfrm>
              <a:off x="3873682" y="2262743"/>
              <a:ext cx="282450"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sym typeface="Symbol" panose="05050102010706020507" pitchFamily="18" charset="2"/>
                </a:rPr>
                <a:t></a:t>
              </a:r>
              <a:endParaRPr lang="en-US" sz="1400" dirty="0">
                <a:latin typeface="Times New Roman" panose="02020603050405020304" pitchFamily="18" charset="0"/>
                <a:cs typeface="Times New Roman" panose="02020603050405020304" pitchFamily="18" charset="0"/>
              </a:endParaRPr>
            </a:p>
          </p:txBody>
        </p:sp>
        <p:sp>
          <p:nvSpPr>
            <p:cNvPr id="31" name="TextBox 30"/>
            <p:cNvSpPr txBox="1"/>
            <p:nvPr/>
          </p:nvSpPr>
          <p:spPr>
            <a:xfrm>
              <a:off x="4163020" y="1967617"/>
              <a:ext cx="282450"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sym typeface="Symbol" panose="05050102010706020507" pitchFamily="18" charset="2"/>
                </a:rPr>
                <a:t></a:t>
              </a:r>
              <a:endParaRPr lang="en-US" sz="1400" dirty="0">
                <a:latin typeface="Times New Roman" panose="02020603050405020304" pitchFamily="18" charset="0"/>
                <a:cs typeface="Times New Roman" panose="02020603050405020304" pitchFamily="18" charset="0"/>
              </a:endParaRPr>
            </a:p>
          </p:txBody>
        </p:sp>
        <p:sp>
          <p:nvSpPr>
            <p:cNvPr id="32" name="TextBox 31"/>
            <p:cNvSpPr txBox="1"/>
            <p:nvPr/>
          </p:nvSpPr>
          <p:spPr>
            <a:xfrm>
              <a:off x="4168805" y="2268527"/>
              <a:ext cx="282450"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sym typeface="Symbol" panose="05050102010706020507" pitchFamily="18" charset="2"/>
                </a:rPr>
                <a:t></a:t>
              </a:r>
              <a:endParaRPr lang="en-US" sz="1400" dirty="0">
                <a:latin typeface="Times New Roman" panose="02020603050405020304" pitchFamily="18" charset="0"/>
                <a:cs typeface="Times New Roman" panose="02020603050405020304" pitchFamily="18" charset="0"/>
              </a:endParaRPr>
            </a:p>
          </p:txBody>
        </p:sp>
        <p:sp>
          <p:nvSpPr>
            <p:cNvPr id="33" name="TextBox 32"/>
            <p:cNvSpPr txBox="1"/>
            <p:nvPr/>
          </p:nvSpPr>
          <p:spPr>
            <a:xfrm>
              <a:off x="4468069" y="1968983"/>
              <a:ext cx="282450"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sym typeface="Symbol" panose="05050102010706020507" pitchFamily="18" charset="2"/>
                </a:rPr>
                <a:t></a:t>
              </a:r>
              <a:endParaRPr lang="en-US" sz="1400" dirty="0">
                <a:latin typeface="Times New Roman" panose="02020603050405020304" pitchFamily="18" charset="0"/>
                <a:cs typeface="Times New Roman" panose="02020603050405020304" pitchFamily="18" charset="0"/>
              </a:endParaRPr>
            </a:p>
          </p:txBody>
        </p:sp>
      </p:grpSp>
      <p:grpSp>
        <p:nvGrpSpPr>
          <p:cNvPr id="34" name="Group 33"/>
          <p:cNvGrpSpPr/>
          <p:nvPr/>
        </p:nvGrpSpPr>
        <p:grpSpPr>
          <a:xfrm>
            <a:off x="1955112" y="2177393"/>
            <a:ext cx="1316901" cy="704809"/>
            <a:chOff x="2743198" y="2764976"/>
            <a:chExt cx="1316901" cy="704809"/>
          </a:xfrm>
        </p:grpSpPr>
        <p:grpSp>
          <p:nvGrpSpPr>
            <p:cNvPr id="35" name="Group 34"/>
            <p:cNvGrpSpPr/>
            <p:nvPr/>
          </p:nvGrpSpPr>
          <p:grpSpPr>
            <a:xfrm>
              <a:off x="2862256" y="2916211"/>
              <a:ext cx="118582" cy="118583"/>
              <a:chOff x="2309816" y="2581275"/>
              <a:chExt cx="326056" cy="333377"/>
            </a:xfrm>
            <a:solidFill>
              <a:srgbClr val="FF0000"/>
            </a:solidFill>
          </p:grpSpPr>
          <p:sp>
            <p:nvSpPr>
              <p:cNvPr id="149" name="Flowchart: Connector 148"/>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50" name="Isosceles Triangle 149"/>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51"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52"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53"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54"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55"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56"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57"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58"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grpSp>
          <p:nvGrpSpPr>
            <p:cNvPr id="36" name="Group 35"/>
            <p:cNvGrpSpPr/>
            <p:nvPr/>
          </p:nvGrpSpPr>
          <p:grpSpPr>
            <a:xfrm>
              <a:off x="2812418" y="3113848"/>
              <a:ext cx="118582" cy="118583"/>
              <a:chOff x="2309816" y="2581275"/>
              <a:chExt cx="326056" cy="333377"/>
            </a:xfrm>
            <a:solidFill>
              <a:srgbClr val="FF0000"/>
            </a:solidFill>
          </p:grpSpPr>
          <p:sp>
            <p:nvSpPr>
              <p:cNvPr id="139" name="Flowchart: Connector 138"/>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40" name="Isosceles Triangle 139"/>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41"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42"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43"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44"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45"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46"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47"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48"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grpSp>
          <p:nvGrpSpPr>
            <p:cNvPr id="37" name="Group 36"/>
            <p:cNvGrpSpPr/>
            <p:nvPr/>
          </p:nvGrpSpPr>
          <p:grpSpPr>
            <a:xfrm>
              <a:off x="2762579" y="2978080"/>
              <a:ext cx="118582" cy="118583"/>
              <a:chOff x="2309816" y="2581275"/>
              <a:chExt cx="326056" cy="333377"/>
            </a:xfrm>
            <a:solidFill>
              <a:srgbClr val="FF0000"/>
            </a:solidFill>
          </p:grpSpPr>
          <p:sp>
            <p:nvSpPr>
              <p:cNvPr id="129" name="Flowchart: Connector 128"/>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30" name="Isosceles Triangle 129"/>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31"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32"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33"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34"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35"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36"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37"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38"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grpSp>
          <p:nvGrpSpPr>
            <p:cNvPr id="38" name="Group 37"/>
            <p:cNvGrpSpPr/>
            <p:nvPr/>
          </p:nvGrpSpPr>
          <p:grpSpPr>
            <a:xfrm>
              <a:off x="3814352" y="3036512"/>
              <a:ext cx="118582" cy="118583"/>
              <a:chOff x="2309816" y="2581275"/>
              <a:chExt cx="326056" cy="333377"/>
            </a:xfrm>
            <a:solidFill>
              <a:srgbClr val="FFFF00"/>
            </a:solidFill>
          </p:grpSpPr>
          <p:sp>
            <p:nvSpPr>
              <p:cNvPr id="119" name="Flowchart: Connector 118"/>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20" name="Isosceles Triangle 119"/>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21"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22"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23"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24"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25"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26"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27"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28"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grpSp>
          <p:nvGrpSpPr>
            <p:cNvPr id="39" name="Group 38"/>
            <p:cNvGrpSpPr/>
            <p:nvPr/>
          </p:nvGrpSpPr>
          <p:grpSpPr>
            <a:xfrm>
              <a:off x="3860754" y="3237586"/>
              <a:ext cx="118582" cy="118583"/>
              <a:chOff x="2309816" y="2581275"/>
              <a:chExt cx="326056" cy="333377"/>
            </a:xfrm>
            <a:solidFill>
              <a:srgbClr val="FFFF00"/>
            </a:solidFill>
          </p:grpSpPr>
          <p:sp>
            <p:nvSpPr>
              <p:cNvPr id="109" name="Flowchart: Connector 108"/>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10" name="Isosceles Triangle 109"/>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11"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12"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13"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14"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15"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16"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17"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18"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grpSp>
          <p:nvGrpSpPr>
            <p:cNvPr id="40" name="Group 39"/>
            <p:cNvGrpSpPr/>
            <p:nvPr/>
          </p:nvGrpSpPr>
          <p:grpSpPr>
            <a:xfrm>
              <a:off x="3742171" y="3320078"/>
              <a:ext cx="118582" cy="118583"/>
              <a:chOff x="2309816" y="2581275"/>
              <a:chExt cx="326056" cy="333377"/>
            </a:xfrm>
            <a:solidFill>
              <a:srgbClr val="FFFF00"/>
            </a:solidFill>
          </p:grpSpPr>
          <p:sp>
            <p:nvSpPr>
              <p:cNvPr id="99" name="Flowchart: Connector 98"/>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00" name="Isosceles Triangle 99"/>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01"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02"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03"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04"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05"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06"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07"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08"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grpSp>
          <p:nvGrpSpPr>
            <p:cNvPr id="41" name="Group 40"/>
            <p:cNvGrpSpPr/>
            <p:nvPr/>
          </p:nvGrpSpPr>
          <p:grpSpPr>
            <a:xfrm>
              <a:off x="3907155" y="3098381"/>
              <a:ext cx="118582" cy="118583"/>
              <a:chOff x="2309816" y="2581275"/>
              <a:chExt cx="326056" cy="333377"/>
            </a:xfrm>
            <a:solidFill>
              <a:srgbClr val="FFFF00"/>
            </a:solidFill>
          </p:grpSpPr>
          <p:sp>
            <p:nvSpPr>
              <p:cNvPr id="89" name="Flowchart: Connector 88"/>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90" name="Isosceles Triangle 89"/>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91"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92"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93"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94"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95"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96"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97"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98"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grpSp>
          <p:nvGrpSpPr>
            <p:cNvPr id="42" name="Group 41"/>
            <p:cNvGrpSpPr/>
            <p:nvPr/>
          </p:nvGrpSpPr>
          <p:grpSpPr>
            <a:xfrm>
              <a:off x="3479228" y="2861216"/>
              <a:ext cx="293878" cy="278411"/>
              <a:chOff x="3435388" y="2666999"/>
              <a:chExt cx="363416" cy="339969"/>
            </a:xfrm>
          </p:grpSpPr>
          <p:sp>
            <p:nvSpPr>
              <p:cNvPr id="87" name="Flowchart: Connector 86"/>
              <p:cNvSpPr/>
              <p:nvPr/>
            </p:nvSpPr>
            <p:spPr>
              <a:xfrm>
                <a:off x="3435388" y="2666999"/>
                <a:ext cx="363416" cy="339969"/>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88" name="Flowchart: Connector 87"/>
              <p:cNvSpPr/>
              <p:nvPr/>
            </p:nvSpPr>
            <p:spPr>
              <a:xfrm>
                <a:off x="3511588" y="2725613"/>
                <a:ext cx="225669" cy="228601"/>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sp>
          <p:nvSpPr>
            <p:cNvPr id="43" name="Rectangle 42"/>
            <p:cNvSpPr/>
            <p:nvPr/>
          </p:nvSpPr>
          <p:spPr>
            <a:xfrm>
              <a:off x="3589752" y="2979799"/>
              <a:ext cx="79647" cy="46402"/>
            </a:xfrm>
            <a:prstGeom prst="rect">
              <a:avLst/>
            </a:prstGeom>
            <a:solidFill>
              <a:srgbClr val="00FF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nvGrpSpPr>
            <p:cNvPr id="44" name="Group 43"/>
            <p:cNvGrpSpPr/>
            <p:nvPr/>
          </p:nvGrpSpPr>
          <p:grpSpPr>
            <a:xfrm>
              <a:off x="3561535" y="2799347"/>
              <a:ext cx="319841" cy="203974"/>
              <a:chOff x="3261124" y="4038599"/>
              <a:chExt cx="590891" cy="376833"/>
            </a:xfrm>
            <a:solidFill>
              <a:srgbClr val="00FF00"/>
            </a:solidFill>
          </p:grpSpPr>
          <p:sp>
            <p:nvSpPr>
              <p:cNvPr id="66" name="Flowchart: Connector 65"/>
              <p:cNvSpPr/>
              <p:nvPr/>
            </p:nvSpPr>
            <p:spPr>
              <a:xfrm>
                <a:off x="3496686" y="4070906"/>
                <a:ext cx="153595" cy="155490"/>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67" name="Isosceles Triangle 66"/>
              <p:cNvSpPr/>
              <p:nvPr/>
            </p:nvSpPr>
            <p:spPr>
              <a:xfrm rot="2400000">
                <a:off x="3542089" y="4088341"/>
                <a:ext cx="77601" cy="110978"/>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68" name="Oval 8"/>
              <p:cNvSpPr>
                <a:spLocks noChangeArrowheads="1"/>
              </p:cNvSpPr>
              <p:nvPr/>
            </p:nvSpPr>
            <p:spPr bwMode="auto">
              <a:xfrm rot="120000" flipH="1">
                <a:off x="3649569" y="4133733"/>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69" name="Oval 8"/>
              <p:cNvSpPr>
                <a:spLocks noChangeArrowheads="1"/>
              </p:cNvSpPr>
              <p:nvPr/>
            </p:nvSpPr>
            <p:spPr bwMode="auto">
              <a:xfrm flipH="1">
                <a:off x="3461490" y="4132487"/>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70" name="Oval 8"/>
              <p:cNvSpPr>
                <a:spLocks noChangeArrowheads="1"/>
              </p:cNvSpPr>
              <p:nvPr/>
            </p:nvSpPr>
            <p:spPr bwMode="auto">
              <a:xfrm rot="5400000" flipH="1">
                <a:off x="3562661" y="4033424"/>
                <a:ext cx="30315" cy="40665"/>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71" name="Oval 8"/>
              <p:cNvSpPr>
                <a:spLocks noChangeArrowheads="1"/>
              </p:cNvSpPr>
              <p:nvPr/>
            </p:nvSpPr>
            <p:spPr bwMode="auto">
              <a:xfrm rot="19320000" flipH="1">
                <a:off x="3631323" y="4069041"/>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72" name="Oval 8"/>
              <p:cNvSpPr>
                <a:spLocks noChangeArrowheads="1"/>
              </p:cNvSpPr>
              <p:nvPr/>
            </p:nvSpPr>
            <p:spPr bwMode="auto">
              <a:xfrm rot="5280000" flipH="1">
                <a:off x="3559460" y="4222185"/>
                <a:ext cx="30315" cy="40665"/>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73" name="Oval 8"/>
              <p:cNvSpPr>
                <a:spLocks noChangeArrowheads="1"/>
              </p:cNvSpPr>
              <p:nvPr/>
            </p:nvSpPr>
            <p:spPr bwMode="auto">
              <a:xfrm rot="18900000" flipH="1">
                <a:off x="3493459" y="4196690"/>
                <a:ext cx="30315" cy="40665"/>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74" name="Oval 8"/>
              <p:cNvSpPr>
                <a:spLocks noChangeArrowheads="1"/>
              </p:cNvSpPr>
              <p:nvPr/>
            </p:nvSpPr>
            <p:spPr bwMode="auto">
              <a:xfrm rot="13440000" flipH="1">
                <a:off x="3493952" y="4063373"/>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75" name="Oval 8"/>
              <p:cNvSpPr>
                <a:spLocks noChangeArrowheads="1"/>
              </p:cNvSpPr>
              <p:nvPr/>
            </p:nvSpPr>
            <p:spPr bwMode="auto">
              <a:xfrm rot="13080000" flipH="1">
                <a:off x="3628059" y="4194175"/>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76" name="Flowchart: Connector 75"/>
              <p:cNvSpPr/>
              <p:nvPr/>
            </p:nvSpPr>
            <p:spPr>
              <a:xfrm>
                <a:off x="3668136" y="4185207"/>
                <a:ext cx="153595" cy="155490"/>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77" name="Isosceles Triangle 76"/>
              <p:cNvSpPr/>
              <p:nvPr/>
            </p:nvSpPr>
            <p:spPr>
              <a:xfrm rot="2400000">
                <a:off x="3713539" y="4202642"/>
                <a:ext cx="77601" cy="110978"/>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78" name="Oval 8"/>
              <p:cNvSpPr>
                <a:spLocks noChangeArrowheads="1"/>
              </p:cNvSpPr>
              <p:nvPr/>
            </p:nvSpPr>
            <p:spPr bwMode="auto">
              <a:xfrm rot="120000" flipH="1">
                <a:off x="3821019" y="4248034"/>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79" name="Oval 8"/>
              <p:cNvSpPr>
                <a:spLocks noChangeArrowheads="1"/>
              </p:cNvSpPr>
              <p:nvPr/>
            </p:nvSpPr>
            <p:spPr bwMode="auto">
              <a:xfrm flipH="1">
                <a:off x="3632940" y="4246788"/>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80" name="Oval 8"/>
              <p:cNvSpPr>
                <a:spLocks noChangeArrowheads="1"/>
              </p:cNvSpPr>
              <p:nvPr/>
            </p:nvSpPr>
            <p:spPr bwMode="auto">
              <a:xfrm rot="5400000" flipH="1">
                <a:off x="3734111" y="4147725"/>
                <a:ext cx="30315" cy="40665"/>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81" name="Oval 8"/>
              <p:cNvSpPr>
                <a:spLocks noChangeArrowheads="1"/>
              </p:cNvSpPr>
              <p:nvPr/>
            </p:nvSpPr>
            <p:spPr bwMode="auto">
              <a:xfrm rot="19320000" flipH="1">
                <a:off x="3802773" y="4183342"/>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82" name="Oval 8"/>
              <p:cNvSpPr>
                <a:spLocks noChangeArrowheads="1"/>
              </p:cNvSpPr>
              <p:nvPr/>
            </p:nvSpPr>
            <p:spPr bwMode="auto">
              <a:xfrm rot="5280000" flipH="1">
                <a:off x="3730910" y="4336486"/>
                <a:ext cx="30315" cy="40665"/>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83" name="Oval 8"/>
              <p:cNvSpPr>
                <a:spLocks noChangeArrowheads="1"/>
              </p:cNvSpPr>
              <p:nvPr/>
            </p:nvSpPr>
            <p:spPr bwMode="auto">
              <a:xfrm rot="18900000" flipH="1">
                <a:off x="3664909" y="4310991"/>
                <a:ext cx="30315" cy="40665"/>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84" name="Oval 8"/>
              <p:cNvSpPr>
                <a:spLocks noChangeArrowheads="1"/>
              </p:cNvSpPr>
              <p:nvPr/>
            </p:nvSpPr>
            <p:spPr bwMode="auto">
              <a:xfrm rot="13440000" flipH="1">
                <a:off x="3665402" y="4177674"/>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85" name="Oval 8"/>
              <p:cNvSpPr>
                <a:spLocks noChangeArrowheads="1"/>
              </p:cNvSpPr>
              <p:nvPr/>
            </p:nvSpPr>
            <p:spPr bwMode="auto">
              <a:xfrm rot="13080000" flipH="1">
                <a:off x="3799509" y="4308476"/>
                <a:ext cx="30996" cy="39772"/>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cxnSp>
            <p:nvCxnSpPr>
              <p:cNvPr id="86" name="Straight Connector 85"/>
              <p:cNvCxnSpPr/>
              <p:nvPr/>
            </p:nvCxnSpPr>
            <p:spPr>
              <a:xfrm>
                <a:off x="3261124" y="4415432"/>
                <a:ext cx="257516" cy="0"/>
              </a:xfrm>
              <a:prstGeom prst="line">
                <a:avLst/>
              </a:prstGeom>
              <a:grpFill/>
              <a:ln>
                <a:solidFill>
                  <a:srgbClr val="00FF00"/>
                </a:solidFil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3608122" y="3077758"/>
              <a:ext cx="293878" cy="278411"/>
              <a:chOff x="3435388" y="2666999"/>
              <a:chExt cx="363416" cy="339969"/>
            </a:xfrm>
          </p:grpSpPr>
          <p:sp>
            <p:nvSpPr>
              <p:cNvPr id="64" name="Flowchart: Connector 63"/>
              <p:cNvSpPr/>
              <p:nvPr/>
            </p:nvSpPr>
            <p:spPr>
              <a:xfrm>
                <a:off x="3435388" y="2666999"/>
                <a:ext cx="363416" cy="339969"/>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65" name="Flowchart: Connector 64"/>
              <p:cNvSpPr/>
              <p:nvPr/>
            </p:nvSpPr>
            <p:spPr>
              <a:xfrm>
                <a:off x="3511588" y="2725613"/>
                <a:ext cx="225669" cy="228601"/>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grpSp>
          <p:nvGrpSpPr>
            <p:cNvPr id="46" name="Group 45"/>
            <p:cNvGrpSpPr/>
            <p:nvPr/>
          </p:nvGrpSpPr>
          <p:grpSpPr>
            <a:xfrm>
              <a:off x="3355490" y="3036512"/>
              <a:ext cx="293878" cy="278411"/>
              <a:chOff x="3435388" y="2666999"/>
              <a:chExt cx="363416" cy="339969"/>
            </a:xfrm>
          </p:grpSpPr>
          <p:sp>
            <p:nvSpPr>
              <p:cNvPr id="62" name="Flowchart: Connector 61"/>
              <p:cNvSpPr/>
              <p:nvPr/>
            </p:nvSpPr>
            <p:spPr>
              <a:xfrm>
                <a:off x="3435388" y="2666999"/>
                <a:ext cx="363416" cy="339969"/>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63" name="Flowchart: Connector 62"/>
              <p:cNvSpPr/>
              <p:nvPr/>
            </p:nvSpPr>
            <p:spPr>
              <a:xfrm>
                <a:off x="3511588" y="2725613"/>
                <a:ext cx="225669" cy="228601"/>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sp>
          <p:nvSpPr>
            <p:cNvPr id="47" name="Flowchart: Connector 46"/>
            <p:cNvSpPr/>
            <p:nvPr/>
          </p:nvSpPr>
          <p:spPr>
            <a:xfrm>
              <a:off x="2910377" y="2957456"/>
              <a:ext cx="293878" cy="278411"/>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48" name="Flowchart: Connector 47"/>
            <p:cNvSpPr/>
            <p:nvPr/>
          </p:nvSpPr>
          <p:spPr>
            <a:xfrm>
              <a:off x="2971996" y="3005457"/>
              <a:ext cx="182488" cy="187209"/>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nvGrpSpPr>
            <p:cNvPr id="49" name="Group 48"/>
            <p:cNvGrpSpPr/>
            <p:nvPr/>
          </p:nvGrpSpPr>
          <p:grpSpPr>
            <a:xfrm>
              <a:off x="2995721" y="3079477"/>
              <a:ext cx="139390" cy="46402"/>
              <a:chOff x="4847884" y="6391275"/>
              <a:chExt cx="257516" cy="85725"/>
            </a:xfrm>
          </p:grpSpPr>
          <p:sp>
            <p:nvSpPr>
              <p:cNvPr id="60" name="Rectangle 59"/>
              <p:cNvSpPr/>
              <p:nvPr/>
            </p:nvSpPr>
            <p:spPr>
              <a:xfrm>
                <a:off x="4900012" y="6391275"/>
                <a:ext cx="147145" cy="85725"/>
              </a:xfrm>
              <a:prstGeom prst="rect">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cxnSp>
            <p:nvCxnSpPr>
              <p:cNvPr id="61" name="Straight Connector 60"/>
              <p:cNvCxnSpPr/>
              <p:nvPr/>
            </p:nvCxnSpPr>
            <p:spPr>
              <a:xfrm>
                <a:off x="4847884" y="6434733"/>
                <a:ext cx="257516" cy="0"/>
              </a:xfrm>
              <a:prstGeom prst="line">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3690429" y="3196323"/>
              <a:ext cx="139390" cy="49842"/>
              <a:chOff x="6445250" y="3094673"/>
              <a:chExt cx="133356" cy="49108"/>
            </a:xfrm>
            <a:solidFill>
              <a:srgbClr val="00B050"/>
            </a:solidFill>
          </p:grpSpPr>
          <p:cxnSp>
            <p:nvCxnSpPr>
              <p:cNvPr id="58" name="Straight Connector 57"/>
              <p:cNvCxnSpPr/>
              <p:nvPr/>
            </p:nvCxnSpPr>
            <p:spPr>
              <a:xfrm>
                <a:off x="6445250" y="3117850"/>
                <a:ext cx="133356" cy="0"/>
              </a:xfrm>
              <a:prstGeom prst="line">
                <a:avLst/>
              </a:prstGeom>
              <a:grpFill/>
              <a:ln>
                <a:solidFill>
                  <a:srgbClr val="FFFF00"/>
                </a:solidFill>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6472244" y="3094673"/>
                <a:ext cx="74738" cy="49108"/>
              </a:xfrm>
              <a:prstGeom prst="rect">
                <a:avLst/>
              </a:prstGeom>
              <a:solidFill>
                <a:srgbClr val="FFFF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grpSp>
          <p:nvGrpSpPr>
            <p:cNvPr id="51" name="Group 50"/>
            <p:cNvGrpSpPr/>
            <p:nvPr/>
          </p:nvGrpSpPr>
          <p:grpSpPr>
            <a:xfrm>
              <a:off x="3108014" y="2854342"/>
              <a:ext cx="293878" cy="278411"/>
              <a:chOff x="3435388" y="2666999"/>
              <a:chExt cx="363416" cy="339969"/>
            </a:xfrm>
          </p:grpSpPr>
          <p:sp>
            <p:nvSpPr>
              <p:cNvPr id="56" name="Flowchart: Connector 55"/>
              <p:cNvSpPr/>
              <p:nvPr/>
            </p:nvSpPr>
            <p:spPr>
              <a:xfrm>
                <a:off x="3435388" y="2666999"/>
                <a:ext cx="363416" cy="339969"/>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57" name="Flowchart: Connector 56"/>
              <p:cNvSpPr/>
              <p:nvPr/>
            </p:nvSpPr>
            <p:spPr>
              <a:xfrm>
                <a:off x="3511588" y="2725613"/>
                <a:ext cx="225669" cy="228601"/>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grpSp>
          <p:nvGrpSpPr>
            <p:cNvPr id="52" name="Group 51"/>
            <p:cNvGrpSpPr/>
            <p:nvPr/>
          </p:nvGrpSpPr>
          <p:grpSpPr>
            <a:xfrm>
              <a:off x="3101140" y="3139626"/>
              <a:ext cx="293878" cy="278411"/>
              <a:chOff x="3435388" y="2666999"/>
              <a:chExt cx="363416" cy="339969"/>
            </a:xfrm>
          </p:grpSpPr>
          <p:sp>
            <p:nvSpPr>
              <p:cNvPr id="54" name="Flowchart: Connector 53"/>
              <p:cNvSpPr/>
              <p:nvPr/>
            </p:nvSpPr>
            <p:spPr>
              <a:xfrm>
                <a:off x="3435388" y="2666999"/>
                <a:ext cx="363416" cy="339969"/>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55" name="Flowchart: Connector 54"/>
              <p:cNvSpPr/>
              <p:nvPr/>
            </p:nvSpPr>
            <p:spPr>
              <a:xfrm>
                <a:off x="3511588" y="2725613"/>
                <a:ext cx="225669" cy="228601"/>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sp>
          <p:nvSpPr>
            <p:cNvPr id="53" name="Rectangle 52"/>
            <p:cNvSpPr/>
            <p:nvPr/>
          </p:nvSpPr>
          <p:spPr>
            <a:xfrm>
              <a:off x="2743198" y="2764976"/>
              <a:ext cx="1316901" cy="70480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grpSp>
        <p:nvGrpSpPr>
          <p:cNvPr id="159" name="Group 158"/>
          <p:cNvGrpSpPr/>
          <p:nvPr/>
        </p:nvGrpSpPr>
        <p:grpSpPr>
          <a:xfrm>
            <a:off x="3728671" y="2328628"/>
            <a:ext cx="118582" cy="118583"/>
            <a:chOff x="2309816" y="2581275"/>
            <a:chExt cx="326056" cy="333377"/>
          </a:xfrm>
          <a:solidFill>
            <a:srgbClr val="00FF00"/>
          </a:solidFill>
        </p:grpSpPr>
        <p:sp>
          <p:nvSpPr>
            <p:cNvPr id="160" name="Flowchart: Connector 159"/>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61" name="Isosceles Triangle 160"/>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62"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63"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64"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65"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66"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67"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68"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69"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grpSp>
        <p:nvGrpSpPr>
          <p:cNvPr id="170" name="Group 169"/>
          <p:cNvGrpSpPr/>
          <p:nvPr/>
        </p:nvGrpSpPr>
        <p:grpSpPr>
          <a:xfrm>
            <a:off x="3678832" y="2526265"/>
            <a:ext cx="118582" cy="118583"/>
            <a:chOff x="2309816" y="2581275"/>
            <a:chExt cx="326056" cy="333377"/>
          </a:xfrm>
          <a:solidFill>
            <a:srgbClr val="00FF00"/>
          </a:solidFill>
        </p:grpSpPr>
        <p:sp>
          <p:nvSpPr>
            <p:cNvPr id="171" name="Flowchart: Connector 170"/>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72" name="Isosceles Triangle 171"/>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73"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74"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75"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76"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77"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78"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79"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80"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grpSp>
        <p:nvGrpSpPr>
          <p:cNvPr id="181" name="Group 180"/>
          <p:cNvGrpSpPr/>
          <p:nvPr/>
        </p:nvGrpSpPr>
        <p:grpSpPr>
          <a:xfrm>
            <a:off x="3628993" y="2390497"/>
            <a:ext cx="118582" cy="118583"/>
            <a:chOff x="2309816" y="2581275"/>
            <a:chExt cx="326056" cy="333377"/>
          </a:xfrm>
          <a:solidFill>
            <a:srgbClr val="00FF00"/>
          </a:solidFill>
        </p:grpSpPr>
        <p:sp>
          <p:nvSpPr>
            <p:cNvPr id="182" name="Flowchart: Connector 181"/>
            <p:cNvSpPr/>
            <p:nvPr/>
          </p:nvSpPr>
          <p:spPr>
            <a:xfrm>
              <a:off x="2362200" y="2630438"/>
              <a:ext cx="228600" cy="236615"/>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83" name="Isosceles Triangle 182"/>
            <p:cNvSpPr/>
            <p:nvPr/>
          </p:nvSpPr>
          <p:spPr>
            <a:xfrm rot="2400000">
              <a:off x="2429774" y="2656970"/>
              <a:ext cx="115496" cy="168880"/>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84" name="Oval 8"/>
            <p:cNvSpPr>
              <a:spLocks noChangeArrowheads="1"/>
            </p:cNvSpPr>
            <p:nvPr/>
          </p:nvSpPr>
          <p:spPr bwMode="auto">
            <a:xfrm rot="120000" flipH="1">
              <a:off x="2589740" y="272604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85" name="Oval 8"/>
            <p:cNvSpPr>
              <a:spLocks noChangeArrowheads="1"/>
            </p:cNvSpPr>
            <p:nvPr/>
          </p:nvSpPr>
          <p:spPr bwMode="auto">
            <a:xfrm flipH="1">
              <a:off x="2309816" y="272414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86" name="Oval 8"/>
            <p:cNvSpPr>
              <a:spLocks noChangeArrowheads="1"/>
            </p:cNvSpPr>
            <p:nvPr/>
          </p:nvSpPr>
          <p:spPr bwMode="auto">
            <a:xfrm rot="5400000" flipH="1">
              <a:off x="2459885" y="2574079"/>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87" name="Oval 8"/>
            <p:cNvSpPr>
              <a:spLocks noChangeArrowheads="1"/>
            </p:cNvSpPr>
            <p:nvPr/>
          </p:nvSpPr>
          <p:spPr bwMode="auto">
            <a:xfrm rot="-2280000" flipH="1">
              <a:off x="2562584" y="2627600"/>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88" name="Oval 8"/>
            <p:cNvSpPr>
              <a:spLocks noChangeArrowheads="1"/>
            </p:cNvSpPr>
            <p:nvPr/>
          </p:nvSpPr>
          <p:spPr bwMode="auto">
            <a:xfrm rot="5280000" flipH="1">
              <a:off x="2455122" y="2861324"/>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89" name="Oval 8"/>
            <p:cNvSpPr>
              <a:spLocks noChangeArrowheads="1"/>
            </p:cNvSpPr>
            <p:nvPr/>
          </p:nvSpPr>
          <p:spPr bwMode="auto">
            <a:xfrm rot="-2700000" flipH="1">
              <a:off x="2356890" y="2822528"/>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90" name="Oval 8"/>
            <p:cNvSpPr>
              <a:spLocks noChangeArrowheads="1"/>
            </p:cNvSpPr>
            <p:nvPr/>
          </p:nvSpPr>
          <p:spPr bwMode="auto">
            <a:xfrm rot="13440000" flipH="1">
              <a:off x="2358130" y="2618975"/>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91" name="Oval 8"/>
            <p:cNvSpPr>
              <a:spLocks noChangeArrowheads="1"/>
            </p:cNvSpPr>
            <p:nvPr/>
          </p:nvSpPr>
          <p:spPr bwMode="auto">
            <a:xfrm rot="13080000" flipH="1">
              <a:off x="2557726" y="2818021"/>
              <a:ext cx="46132" cy="60523"/>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sp>
        <p:nvSpPr>
          <p:cNvPr id="192" name="Flowchart: Connector 191"/>
          <p:cNvSpPr/>
          <p:nvPr/>
        </p:nvSpPr>
        <p:spPr>
          <a:xfrm>
            <a:off x="4345642" y="2273633"/>
            <a:ext cx="293878" cy="278411"/>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93" name="Flowchart: Connector 192"/>
          <p:cNvSpPr/>
          <p:nvPr/>
        </p:nvSpPr>
        <p:spPr>
          <a:xfrm>
            <a:off x="4407261" y="2321634"/>
            <a:ext cx="182488" cy="187209"/>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94" name="Rectangle 193"/>
          <p:cNvSpPr/>
          <p:nvPr/>
        </p:nvSpPr>
        <p:spPr>
          <a:xfrm>
            <a:off x="4456166" y="2392216"/>
            <a:ext cx="79647" cy="46402"/>
          </a:xfrm>
          <a:prstGeom prst="rect">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nvGrpSpPr>
          <p:cNvPr id="195" name="Group 194"/>
          <p:cNvGrpSpPr/>
          <p:nvPr/>
        </p:nvGrpSpPr>
        <p:grpSpPr>
          <a:xfrm>
            <a:off x="4536405" y="2211764"/>
            <a:ext cx="211386" cy="180452"/>
            <a:chOff x="6279166" y="2177101"/>
            <a:chExt cx="344914" cy="294440"/>
          </a:xfrm>
          <a:solidFill>
            <a:srgbClr val="FF0000"/>
          </a:solidFill>
        </p:grpSpPr>
        <p:sp>
          <p:nvSpPr>
            <p:cNvPr id="196" name="Flowchart: Connector 195"/>
            <p:cNvSpPr/>
            <p:nvPr/>
          </p:nvSpPr>
          <p:spPr>
            <a:xfrm>
              <a:off x="6310252" y="2205635"/>
              <a:ext cx="135656" cy="137330"/>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97" name="Isosceles Triangle 196"/>
            <p:cNvSpPr/>
            <p:nvPr/>
          </p:nvSpPr>
          <p:spPr>
            <a:xfrm rot="2400000">
              <a:off x="6350352" y="2221033"/>
              <a:ext cx="68538" cy="98016"/>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198" name="Oval 8"/>
            <p:cNvSpPr>
              <a:spLocks noChangeArrowheads="1"/>
            </p:cNvSpPr>
            <p:nvPr/>
          </p:nvSpPr>
          <p:spPr bwMode="auto">
            <a:xfrm rot="120000" flipH="1">
              <a:off x="6445279" y="2261124"/>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199" name="Oval 8"/>
            <p:cNvSpPr>
              <a:spLocks noChangeArrowheads="1"/>
            </p:cNvSpPr>
            <p:nvPr/>
          </p:nvSpPr>
          <p:spPr bwMode="auto">
            <a:xfrm flipH="1">
              <a:off x="6279166" y="2260023"/>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00" name="Oval 8"/>
            <p:cNvSpPr>
              <a:spLocks noChangeArrowheads="1"/>
            </p:cNvSpPr>
            <p:nvPr/>
          </p:nvSpPr>
          <p:spPr bwMode="auto">
            <a:xfrm rot="5400000" flipH="1">
              <a:off x="6368521" y="2172530"/>
              <a:ext cx="26774" cy="35916"/>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01" name="Oval 8"/>
            <p:cNvSpPr>
              <a:spLocks noChangeArrowheads="1"/>
            </p:cNvSpPr>
            <p:nvPr/>
          </p:nvSpPr>
          <p:spPr bwMode="auto">
            <a:xfrm rot="19320000" flipH="1">
              <a:off x="6429164" y="2203988"/>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02" name="Oval 8"/>
            <p:cNvSpPr>
              <a:spLocks noChangeArrowheads="1"/>
            </p:cNvSpPr>
            <p:nvPr/>
          </p:nvSpPr>
          <p:spPr bwMode="auto">
            <a:xfrm rot="5280000" flipH="1">
              <a:off x="6365694" y="2339245"/>
              <a:ext cx="26774" cy="35916"/>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03" name="Oval 8"/>
            <p:cNvSpPr>
              <a:spLocks noChangeArrowheads="1"/>
            </p:cNvSpPr>
            <p:nvPr/>
          </p:nvSpPr>
          <p:spPr bwMode="auto">
            <a:xfrm rot="18900000" flipH="1">
              <a:off x="6307401" y="2316728"/>
              <a:ext cx="26774" cy="35916"/>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04" name="Oval 8"/>
            <p:cNvSpPr>
              <a:spLocks noChangeArrowheads="1"/>
            </p:cNvSpPr>
            <p:nvPr/>
          </p:nvSpPr>
          <p:spPr bwMode="auto">
            <a:xfrm rot="13440000" flipH="1">
              <a:off x="6307837" y="2198982"/>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05" name="Oval 8"/>
            <p:cNvSpPr>
              <a:spLocks noChangeArrowheads="1"/>
            </p:cNvSpPr>
            <p:nvPr/>
          </p:nvSpPr>
          <p:spPr bwMode="auto">
            <a:xfrm rot="13080000" flipH="1">
              <a:off x="6426281" y="2314507"/>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06" name="Flowchart: Connector 205"/>
            <p:cNvSpPr/>
            <p:nvPr/>
          </p:nvSpPr>
          <p:spPr>
            <a:xfrm>
              <a:off x="6461677" y="2306586"/>
              <a:ext cx="135656" cy="137330"/>
            </a:xfrm>
            <a:prstGeom prst="flowChartConnector">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07" name="Isosceles Triangle 206"/>
            <p:cNvSpPr/>
            <p:nvPr/>
          </p:nvSpPr>
          <p:spPr>
            <a:xfrm rot="2400000">
              <a:off x="6501777" y="2321985"/>
              <a:ext cx="68538" cy="98016"/>
            </a:xfrm>
            <a:prstGeom prst="triangl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08" name="Oval 8"/>
            <p:cNvSpPr>
              <a:spLocks noChangeArrowheads="1"/>
            </p:cNvSpPr>
            <p:nvPr/>
          </p:nvSpPr>
          <p:spPr bwMode="auto">
            <a:xfrm rot="120000" flipH="1">
              <a:off x="6596704" y="2362075"/>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09" name="Oval 8"/>
            <p:cNvSpPr>
              <a:spLocks noChangeArrowheads="1"/>
            </p:cNvSpPr>
            <p:nvPr/>
          </p:nvSpPr>
          <p:spPr bwMode="auto">
            <a:xfrm flipH="1">
              <a:off x="6430592" y="2360975"/>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10" name="Oval 8"/>
            <p:cNvSpPr>
              <a:spLocks noChangeArrowheads="1"/>
            </p:cNvSpPr>
            <p:nvPr/>
          </p:nvSpPr>
          <p:spPr bwMode="auto">
            <a:xfrm rot="5400000" flipH="1">
              <a:off x="6519947" y="2273482"/>
              <a:ext cx="26774" cy="35916"/>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11" name="Oval 8"/>
            <p:cNvSpPr>
              <a:spLocks noChangeArrowheads="1"/>
            </p:cNvSpPr>
            <p:nvPr/>
          </p:nvSpPr>
          <p:spPr bwMode="auto">
            <a:xfrm rot="19320000" flipH="1">
              <a:off x="6580589" y="2304939"/>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12" name="Oval 8"/>
            <p:cNvSpPr>
              <a:spLocks noChangeArrowheads="1"/>
            </p:cNvSpPr>
            <p:nvPr/>
          </p:nvSpPr>
          <p:spPr bwMode="auto">
            <a:xfrm rot="5280000" flipH="1">
              <a:off x="6517119" y="2440196"/>
              <a:ext cx="26774" cy="35916"/>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13" name="Oval 8"/>
            <p:cNvSpPr>
              <a:spLocks noChangeArrowheads="1"/>
            </p:cNvSpPr>
            <p:nvPr/>
          </p:nvSpPr>
          <p:spPr bwMode="auto">
            <a:xfrm rot="18900000" flipH="1">
              <a:off x="6458827" y="2417679"/>
              <a:ext cx="26774" cy="35916"/>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14" name="Oval 8"/>
            <p:cNvSpPr>
              <a:spLocks noChangeArrowheads="1"/>
            </p:cNvSpPr>
            <p:nvPr/>
          </p:nvSpPr>
          <p:spPr bwMode="auto">
            <a:xfrm rot="13440000" flipH="1">
              <a:off x="6459262" y="2299933"/>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sp>
          <p:nvSpPr>
            <p:cNvPr id="215" name="Oval 8"/>
            <p:cNvSpPr>
              <a:spLocks noChangeArrowheads="1"/>
            </p:cNvSpPr>
            <p:nvPr/>
          </p:nvSpPr>
          <p:spPr bwMode="auto">
            <a:xfrm rot="13080000" flipH="1">
              <a:off x="6577706" y="2415458"/>
              <a:ext cx="27376" cy="35127"/>
            </a:xfrm>
            <a:prstGeom prst="ellipse">
              <a:avLst/>
            </a:prstGeom>
            <a:grpFill/>
            <a:ln w="6350">
              <a:solidFill>
                <a:schemeClr val="tx1"/>
              </a:solidFill>
              <a:round/>
              <a:headEnd/>
              <a:tailEnd/>
            </a:ln>
            <a:effectLst/>
          </p:spPr>
          <p:txBody>
            <a:bodyPr wrap="none" anchor="ctr"/>
            <a:lstStyle/>
            <a:p>
              <a:endParaRPr lang="en-US" sz="900">
                <a:latin typeface="Times New Roman" panose="02020603050405020304" pitchFamily="18" charset="0"/>
                <a:cs typeface="Times New Roman" panose="02020603050405020304" pitchFamily="18" charset="0"/>
              </a:endParaRPr>
            </a:p>
          </p:txBody>
        </p:sp>
      </p:grpSp>
      <p:cxnSp>
        <p:nvCxnSpPr>
          <p:cNvPr id="216" name="Straight Connector 215"/>
          <p:cNvCxnSpPr/>
          <p:nvPr/>
        </p:nvCxnSpPr>
        <p:spPr>
          <a:xfrm>
            <a:off x="4427950" y="2415738"/>
            <a:ext cx="139390" cy="0"/>
          </a:xfrm>
          <a:prstGeom prst="line">
            <a:avLst/>
          </a:prstGeom>
          <a:solidFill>
            <a:srgbClr val="00FF00"/>
          </a:solidFill>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17" name="Group 216"/>
          <p:cNvGrpSpPr/>
          <p:nvPr/>
        </p:nvGrpSpPr>
        <p:grpSpPr>
          <a:xfrm>
            <a:off x="4474536" y="2490175"/>
            <a:ext cx="293878" cy="278411"/>
            <a:chOff x="3435388" y="2666999"/>
            <a:chExt cx="363416" cy="339969"/>
          </a:xfrm>
        </p:grpSpPr>
        <p:sp>
          <p:nvSpPr>
            <p:cNvPr id="218" name="Flowchart: Connector 217"/>
            <p:cNvSpPr/>
            <p:nvPr/>
          </p:nvSpPr>
          <p:spPr>
            <a:xfrm>
              <a:off x="3435388" y="2666999"/>
              <a:ext cx="363416" cy="339969"/>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19" name="Flowchart: Connector 218"/>
            <p:cNvSpPr/>
            <p:nvPr/>
          </p:nvSpPr>
          <p:spPr>
            <a:xfrm>
              <a:off x="3511588" y="2725613"/>
              <a:ext cx="225669" cy="228601"/>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grpSp>
        <p:nvGrpSpPr>
          <p:cNvPr id="220" name="Group 219"/>
          <p:cNvGrpSpPr/>
          <p:nvPr/>
        </p:nvGrpSpPr>
        <p:grpSpPr>
          <a:xfrm>
            <a:off x="4221904" y="2448929"/>
            <a:ext cx="293878" cy="278411"/>
            <a:chOff x="3435388" y="2666999"/>
            <a:chExt cx="363416" cy="339969"/>
          </a:xfrm>
        </p:grpSpPr>
        <p:sp>
          <p:nvSpPr>
            <p:cNvPr id="221" name="Flowchart: Connector 220"/>
            <p:cNvSpPr/>
            <p:nvPr/>
          </p:nvSpPr>
          <p:spPr>
            <a:xfrm>
              <a:off x="3435388" y="2666999"/>
              <a:ext cx="363416" cy="339969"/>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22" name="Flowchart: Connector 221"/>
            <p:cNvSpPr/>
            <p:nvPr/>
          </p:nvSpPr>
          <p:spPr>
            <a:xfrm>
              <a:off x="3511588" y="2725613"/>
              <a:ext cx="225669" cy="228601"/>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sp>
        <p:nvSpPr>
          <p:cNvPr id="223" name="Flowchart: Connector 222"/>
          <p:cNvSpPr/>
          <p:nvPr/>
        </p:nvSpPr>
        <p:spPr>
          <a:xfrm>
            <a:off x="3776791" y="2369873"/>
            <a:ext cx="293878" cy="278411"/>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24" name="Flowchart: Connector 223"/>
          <p:cNvSpPr/>
          <p:nvPr/>
        </p:nvSpPr>
        <p:spPr>
          <a:xfrm>
            <a:off x="3838411" y="2417874"/>
            <a:ext cx="182488" cy="187209"/>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nvGrpSpPr>
          <p:cNvPr id="225" name="Group 224"/>
          <p:cNvGrpSpPr/>
          <p:nvPr/>
        </p:nvGrpSpPr>
        <p:grpSpPr>
          <a:xfrm>
            <a:off x="3862134" y="2491894"/>
            <a:ext cx="139390" cy="46402"/>
            <a:chOff x="4847884" y="6391275"/>
            <a:chExt cx="257516" cy="85725"/>
          </a:xfrm>
          <a:solidFill>
            <a:srgbClr val="00FF00"/>
          </a:solidFill>
        </p:grpSpPr>
        <p:sp>
          <p:nvSpPr>
            <p:cNvPr id="226" name="Rectangle 225"/>
            <p:cNvSpPr/>
            <p:nvPr/>
          </p:nvSpPr>
          <p:spPr>
            <a:xfrm>
              <a:off x="4900012" y="6391275"/>
              <a:ext cx="147145" cy="85725"/>
            </a:xfrm>
            <a:prstGeom prst="rect">
              <a:avLst/>
            </a:prstGeom>
            <a:grpFill/>
            <a:ln w="63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cxnSp>
          <p:nvCxnSpPr>
            <p:cNvPr id="227" name="Straight Connector 226"/>
            <p:cNvCxnSpPr/>
            <p:nvPr/>
          </p:nvCxnSpPr>
          <p:spPr>
            <a:xfrm>
              <a:off x="4847884" y="6434733"/>
              <a:ext cx="257516" cy="0"/>
            </a:xfrm>
            <a:prstGeom prst="line">
              <a:avLst/>
            </a:prstGeom>
            <a:grpFill/>
            <a:ln>
              <a:solidFill>
                <a:srgbClr val="00FF00"/>
              </a:solidFill>
            </a:ln>
          </p:spPr>
          <p:style>
            <a:lnRef idx="1">
              <a:schemeClr val="accent1"/>
            </a:lnRef>
            <a:fillRef idx="0">
              <a:schemeClr val="accent1"/>
            </a:fillRef>
            <a:effectRef idx="0">
              <a:schemeClr val="accent1"/>
            </a:effectRef>
            <a:fontRef idx="minor">
              <a:schemeClr val="tx1"/>
            </a:fontRef>
          </p:style>
        </p:cxnSp>
      </p:grpSp>
      <p:grpSp>
        <p:nvGrpSpPr>
          <p:cNvPr id="228" name="Group 227"/>
          <p:cNvGrpSpPr/>
          <p:nvPr/>
        </p:nvGrpSpPr>
        <p:grpSpPr>
          <a:xfrm>
            <a:off x="3974428" y="2266759"/>
            <a:ext cx="293878" cy="278411"/>
            <a:chOff x="3435388" y="2666999"/>
            <a:chExt cx="363416" cy="339969"/>
          </a:xfrm>
        </p:grpSpPr>
        <p:sp>
          <p:nvSpPr>
            <p:cNvPr id="229" name="Flowchart: Connector 228"/>
            <p:cNvSpPr/>
            <p:nvPr/>
          </p:nvSpPr>
          <p:spPr>
            <a:xfrm>
              <a:off x="3435388" y="2666999"/>
              <a:ext cx="363416" cy="339969"/>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30" name="Flowchart: Connector 229"/>
            <p:cNvSpPr/>
            <p:nvPr/>
          </p:nvSpPr>
          <p:spPr>
            <a:xfrm>
              <a:off x="3511588" y="2725613"/>
              <a:ext cx="225669" cy="228601"/>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grpSp>
        <p:nvGrpSpPr>
          <p:cNvPr id="231" name="Group 230"/>
          <p:cNvGrpSpPr/>
          <p:nvPr/>
        </p:nvGrpSpPr>
        <p:grpSpPr>
          <a:xfrm>
            <a:off x="3967554" y="2552043"/>
            <a:ext cx="293878" cy="278411"/>
            <a:chOff x="3435388" y="2666999"/>
            <a:chExt cx="363416" cy="339969"/>
          </a:xfrm>
        </p:grpSpPr>
        <p:sp>
          <p:nvSpPr>
            <p:cNvPr id="232" name="Flowchart: Connector 231"/>
            <p:cNvSpPr/>
            <p:nvPr/>
          </p:nvSpPr>
          <p:spPr>
            <a:xfrm>
              <a:off x="3435388" y="2666999"/>
              <a:ext cx="363416" cy="339969"/>
            </a:xfrm>
            <a:prstGeom prst="flowChartConnector">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33" name="Flowchart: Connector 232"/>
            <p:cNvSpPr/>
            <p:nvPr/>
          </p:nvSpPr>
          <p:spPr>
            <a:xfrm>
              <a:off x="3511588" y="2725613"/>
              <a:ext cx="225669" cy="228601"/>
            </a:xfrm>
            <a:prstGeom prst="flowChartConnector">
              <a:avLst/>
            </a:prstGeom>
            <a:solidFill>
              <a:schemeClr val="accent1">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sp>
        <p:nvSpPr>
          <p:cNvPr id="234" name="Rectangle 233"/>
          <p:cNvSpPr/>
          <p:nvPr/>
        </p:nvSpPr>
        <p:spPr>
          <a:xfrm>
            <a:off x="3567209" y="2177393"/>
            <a:ext cx="1294390" cy="70480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nvGrpSpPr>
          <p:cNvPr id="235" name="Group 234"/>
          <p:cNvGrpSpPr/>
          <p:nvPr/>
        </p:nvGrpSpPr>
        <p:grpSpPr>
          <a:xfrm>
            <a:off x="2651567" y="1622958"/>
            <a:ext cx="1547735" cy="583113"/>
            <a:chOff x="3422882" y="1237755"/>
            <a:chExt cx="2298084" cy="1012411"/>
          </a:xfrm>
          <a:noFill/>
        </p:grpSpPr>
        <p:sp>
          <p:nvSpPr>
            <p:cNvPr id="236" name="Curved Right Arrow 235"/>
            <p:cNvSpPr/>
            <p:nvPr/>
          </p:nvSpPr>
          <p:spPr>
            <a:xfrm rot="2553864">
              <a:off x="3422882" y="1237755"/>
              <a:ext cx="287315" cy="1011124"/>
            </a:xfrm>
            <a:prstGeom prst="curvedRightArrow">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tx1"/>
                </a:solidFill>
                <a:latin typeface="Times New Roman" panose="02020603050405020304" pitchFamily="18" charset="0"/>
                <a:cs typeface="Times New Roman" panose="02020603050405020304" pitchFamily="18" charset="0"/>
              </a:endParaRPr>
            </a:p>
          </p:txBody>
        </p:sp>
        <p:sp>
          <p:nvSpPr>
            <p:cNvPr id="237" name="Curved Right Arrow 236"/>
            <p:cNvSpPr/>
            <p:nvPr/>
          </p:nvSpPr>
          <p:spPr>
            <a:xfrm rot="19046136" flipH="1">
              <a:off x="5433651" y="1239042"/>
              <a:ext cx="287315" cy="1011124"/>
            </a:xfrm>
            <a:prstGeom prst="curvedRightArrow">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tx1"/>
                </a:solidFill>
                <a:latin typeface="Times New Roman" panose="02020603050405020304" pitchFamily="18" charset="0"/>
                <a:cs typeface="Times New Roman" panose="02020603050405020304" pitchFamily="18" charset="0"/>
              </a:endParaRPr>
            </a:p>
          </p:txBody>
        </p:sp>
      </p:grpSp>
      <p:sp>
        <p:nvSpPr>
          <p:cNvPr id="238" name="Down Arrow 237"/>
          <p:cNvSpPr/>
          <p:nvPr/>
        </p:nvSpPr>
        <p:spPr>
          <a:xfrm>
            <a:off x="3250456" y="4777739"/>
            <a:ext cx="117078" cy="241273"/>
          </a:xfrm>
          <a:prstGeom prst="downArrow">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nvGrpSpPr>
          <p:cNvPr id="239" name="Group 238"/>
          <p:cNvGrpSpPr/>
          <p:nvPr/>
        </p:nvGrpSpPr>
        <p:grpSpPr>
          <a:xfrm>
            <a:off x="2518236" y="2914635"/>
            <a:ext cx="1807760" cy="320562"/>
            <a:chOff x="3183098" y="3436486"/>
            <a:chExt cx="2462412" cy="237140"/>
          </a:xfrm>
        </p:grpSpPr>
        <p:sp>
          <p:nvSpPr>
            <p:cNvPr id="240" name="Down Arrow 239"/>
            <p:cNvSpPr/>
            <p:nvPr/>
          </p:nvSpPr>
          <p:spPr>
            <a:xfrm>
              <a:off x="5492826" y="3454054"/>
              <a:ext cx="152684" cy="219572"/>
            </a:xfrm>
            <a:prstGeom prst="downArrow">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41" name="Down Arrow 240"/>
            <p:cNvSpPr/>
            <p:nvPr/>
          </p:nvSpPr>
          <p:spPr>
            <a:xfrm>
              <a:off x="3183098" y="3436486"/>
              <a:ext cx="152684" cy="219572"/>
            </a:xfrm>
            <a:prstGeom prst="downArrow">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grpSp>
        <p:nvGrpSpPr>
          <p:cNvPr id="242" name="Group 241"/>
          <p:cNvGrpSpPr/>
          <p:nvPr/>
        </p:nvGrpSpPr>
        <p:grpSpPr>
          <a:xfrm rot="20835956">
            <a:off x="4020694" y="3290244"/>
            <a:ext cx="543012" cy="451464"/>
            <a:chOff x="5531151" y="3451024"/>
            <a:chExt cx="961844" cy="799684"/>
          </a:xfrm>
        </p:grpSpPr>
        <p:sp>
          <p:nvSpPr>
            <p:cNvPr id="243" name="Pie 242"/>
            <p:cNvSpPr/>
            <p:nvPr/>
          </p:nvSpPr>
          <p:spPr>
            <a:xfrm rot="11220000">
              <a:off x="6144059" y="3451024"/>
              <a:ext cx="348936" cy="348935"/>
            </a:xfrm>
            <a:prstGeom prst="pie">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latin typeface="Times New Roman" panose="02020603050405020304" pitchFamily="18" charset="0"/>
                <a:cs typeface="Times New Roman" panose="02020603050405020304" pitchFamily="18" charset="0"/>
              </a:endParaRPr>
            </a:p>
          </p:txBody>
        </p:sp>
        <p:grpSp>
          <p:nvGrpSpPr>
            <p:cNvPr id="244" name="Group 243"/>
            <p:cNvGrpSpPr/>
            <p:nvPr/>
          </p:nvGrpSpPr>
          <p:grpSpPr>
            <a:xfrm rot="-720000">
              <a:off x="5531151" y="3803567"/>
              <a:ext cx="364146" cy="447141"/>
              <a:chOff x="5448601" y="3841667"/>
              <a:chExt cx="364146" cy="447141"/>
            </a:xfrm>
          </p:grpSpPr>
          <p:grpSp>
            <p:nvGrpSpPr>
              <p:cNvPr id="246" name="Group 245"/>
              <p:cNvGrpSpPr/>
              <p:nvPr/>
            </p:nvGrpSpPr>
            <p:grpSpPr>
              <a:xfrm>
                <a:off x="5448601" y="3841667"/>
                <a:ext cx="364146" cy="447141"/>
                <a:chOff x="5538283" y="4142420"/>
                <a:chExt cx="364146" cy="447141"/>
              </a:xfrm>
            </p:grpSpPr>
            <p:sp>
              <p:nvSpPr>
                <p:cNvPr id="249" name="Chord 248"/>
                <p:cNvSpPr/>
                <p:nvPr/>
              </p:nvSpPr>
              <p:spPr>
                <a:xfrm>
                  <a:off x="5538283" y="4203103"/>
                  <a:ext cx="347311" cy="347311"/>
                </a:xfrm>
                <a:prstGeom prst="chord">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50" name="Isosceles Triangle 249"/>
                <p:cNvSpPr/>
                <p:nvPr/>
              </p:nvSpPr>
              <p:spPr>
                <a:xfrm rot="-4080000">
                  <a:off x="5632174" y="4108409"/>
                  <a:ext cx="175005" cy="243027"/>
                </a:xfrm>
                <a:prstGeom prst="triangle">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51" name="Isosceles Triangle 250"/>
                <p:cNvSpPr/>
                <p:nvPr/>
              </p:nvSpPr>
              <p:spPr>
                <a:xfrm rot="12120000">
                  <a:off x="5727424" y="4346534"/>
                  <a:ext cx="175005" cy="243027"/>
                </a:xfrm>
                <a:prstGeom prst="triangle">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cxnSp>
            <p:nvCxnSpPr>
              <p:cNvPr id="247" name="Straight Connector 246"/>
              <p:cNvCxnSpPr/>
              <p:nvPr/>
            </p:nvCxnSpPr>
            <p:spPr>
              <a:xfrm rot="420000">
                <a:off x="5543986" y="3922821"/>
                <a:ext cx="145647" cy="9902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flipH="1">
                <a:off x="5672943" y="4028200"/>
                <a:ext cx="7166" cy="21129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5" name="Straight Connector 244"/>
            <p:cNvCxnSpPr/>
            <p:nvPr/>
          </p:nvCxnSpPr>
          <p:spPr>
            <a:xfrm flipH="1">
              <a:off x="5759774" y="3624171"/>
              <a:ext cx="554438" cy="3503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2" name="TextBox 251"/>
          <p:cNvSpPr txBox="1"/>
          <p:nvPr/>
        </p:nvSpPr>
        <p:spPr>
          <a:xfrm>
            <a:off x="4478463" y="3209350"/>
            <a:ext cx="396262" cy="230832"/>
          </a:xfrm>
          <a:prstGeom prst="rect">
            <a:avLst/>
          </a:prstGeom>
          <a:noFill/>
        </p:spPr>
        <p:txBody>
          <a:bodyPr wrap="none" rtlCol="0">
            <a:spAutoFit/>
          </a:bodyPr>
          <a:lstStyle/>
          <a:p>
            <a:r>
              <a:rPr lang="en-US" sz="900" dirty="0" smtClean="0">
                <a:latin typeface="Times New Roman" panose="02020603050405020304" pitchFamily="18" charset="0"/>
                <a:cs typeface="Times New Roman" panose="02020603050405020304" pitchFamily="18" charset="0"/>
              </a:rPr>
              <a:t>VL4</a:t>
            </a:r>
            <a:endParaRPr lang="en-US" sz="900" dirty="0">
              <a:latin typeface="Times New Roman" panose="02020603050405020304" pitchFamily="18" charset="0"/>
              <a:cs typeface="Times New Roman" panose="02020603050405020304" pitchFamily="18" charset="0"/>
            </a:endParaRPr>
          </a:p>
        </p:txBody>
      </p:sp>
      <p:sp>
        <p:nvSpPr>
          <p:cNvPr id="253" name="TextBox 252"/>
          <p:cNvSpPr txBox="1"/>
          <p:nvPr/>
        </p:nvSpPr>
        <p:spPr>
          <a:xfrm>
            <a:off x="3726460" y="3586740"/>
            <a:ext cx="396262" cy="230832"/>
          </a:xfrm>
          <a:prstGeom prst="rect">
            <a:avLst/>
          </a:prstGeom>
          <a:noFill/>
        </p:spPr>
        <p:txBody>
          <a:bodyPr wrap="none" rtlCol="0">
            <a:spAutoFit/>
          </a:bodyPr>
          <a:lstStyle/>
          <a:p>
            <a:r>
              <a:rPr lang="en-US" sz="900" dirty="0" smtClean="0">
                <a:latin typeface="Times New Roman" panose="02020603050405020304" pitchFamily="18" charset="0"/>
                <a:cs typeface="Times New Roman" panose="02020603050405020304" pitchFamily="18" charset="0"/>
              </a:rPr>
              <a:t>VL5</a:t>
            </a:r>
            <a:endParaRPr lang="en-US" sz="900" dirty="0">
              <a:latin typeface="Times New Roman" panose="02020603050405020304" pitchFamily="18" charset="0"/>
              <a:cs typeface="Times New Roman" panose="02020603050405020304" pitchFamily="18" charset="0"/>
            </a:endParaRPr>
          </a:p>
        </p:txBody>
      </p:sp>
      <p:grpSp>
        <p:nvGrpSpPr>
          <p:cNvPr id="254" name="Group 253"/>
          <p:cNvGrpSpPr/>
          <p:nvPr/>
        </p:nvGrpSpPr>
        <p:grpSpPr>
          <a:xfrm>
            <a:off x="2650654" y="3812314"/>
            <a:ext cx="1540621" cy="219831"/>
            <a:chOff x="3469765" y="4764544"/>
            <a:chExt cx="2021610" cy="219573"/>
          </a:xfrm>
        </p:grpSpPr>
        <p:sp>
          <p:nvSpPr>
            <p:cNvPr id="255" name="Down Arrow 254"/>
            <p:cNvSpPr/>
            <p:nvPr/>
          </p:nvSpPr>
          <p:spPr>
            <a:xfrm rot="19320000">
              <a:off x="3469765" y="4764545"/>
              <a:ext cx="152684" cy="219572"/>
            </a:xfrm>
            <a:prstGeom prst="downArrow">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sp>
          <p:nvSpPr>
            <p:cNvPr id="256" name="Down Arrow 255"/>
            <p:cNvSpPr/>
            <p:nvPr/>
          </p:nvSpPr>
          <p:spPr>
            <a:xfrm rot="2280000" flipH="1">
              <a:off x="5338691" y="4764544"/>
              <a:ext cx="152684" cy="219572"/>
            </a:xfrm>
            <a:prstGeom prst="downArrow">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Times New Roman" panose="02020603050405020304" pitchFamily="18" charset="0"/>
                <a:cs typeface="Times New Roman" panose="02020603050405020304" pitchFamily="18" charset="0"/>
              </a:endParaRPr>
            </a:p>
          </p:txBody>
        </p:sp>
      </p:grpSp>
      <p:cxnSp>
        <p:nvCxnSpPr>
          <p:cNvPr id="257" name="Straight Connector 256"/>
          <p:cNvCxnSpPr/>
          <p:nvPr/>
        </p:nvCxnSpPr>
        <p:spPr>
          <a:xfrm>
            <a:off x="3375030" y="4320826"/>
            <a:ext cx="0" cy="2093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a:off x="2861953" y="4645270"/>
            <a:ext cx="342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a:off x="2861638" y="4280948"/>
            <a:ext cx="0" cy="3669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a:off x="2861839" y="4280512"/>
            <a:ext cx="640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1" name="Oval 260"/>
          <p:cNvSpPr/>
          <p:nvPr/>
        </p:nvSpPr>
        <p:spPr>
          <a:xfrm>
            <a:off x="3426649" y="4307188"/>
            <a:ext cx="110996" cy="108298"/>
          </a:xfrm>
          <a:prstGeom prst="ellipse">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Times New Roman" panose="02020603050405020304" pitchFamily="18" charset="0"/>
              <a:cs typeface="Times New Roman" panose="02020603050405020304" pitchFamily="18" charset="0"/>
            </a:endParaRPr>
          </a:p>
        </p:txBody>
      </p:sp>
      <p:sp>
        <p:nvSpPr>
          <p:cNvPr id="262" name="Oval 261"/>
          <p:cNvSpPr/>
          <p:nvPr/>
        </p:nvSpPr>
        <p:spPr>
          <a:xfrm>
            <a:off x="3210281" y="4595607"/>
            <a:ext cx="110996" cy="108298"/>
          </a:xfrm>
          <a:prstGeom prst="ellips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Times New Roman" panose="02020603050405020304" pitchFamily="18" charset="0"/>
              <a:cs typeface="Times New Roman" panose="02020603050405020304" pitchFamily="18" charset="0"/>
            </a:endParaRPr>
          </a:p>
        </p:txBody>
      </p:sp>
      <p:sp>
        <p:nvSpPr>
          <p:cNvPr id="263" name="Oval 262"/>
          <p:cNvSpPr/>
          <p:nvPr/>
        </p:nvSpPr>
        <p:spPr>
          <a:xfrm>
            <a:off x="3426649" y="4432059"/>
            <a:ext cx="110996" cy="108298"/>
          </a:xfrm>
          <a:prstGeom prst="ellipse">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Times New Roman" panose="02020603050405020304" pitchFamily="18" charset="0"/>
              <a:cs typeface="Times New Roman" panose="02020603050405020304" pitchFamily="18" charset="0"/>
            </a:endParaRPr>
          </a:p>
        </p:txBody>
      </p:sp>
      <p:grpSp>
        <p:nvGrpSpPr>
          <p:cNvPr id="264" name="Group 263"/>
          <p:cNvGrpSpPr/>
          <p:nvPr/>
        </p:nvGrpSpPr>
        <p:grpSpPr>
          <a:xfrm>
            <a:off x="2928743" y="4010465"/>
            <a:ext cx="519646" cy="245151"/>
            <a:chOff x="6553367" y="4661191"/>
            <a:chExt cx="771572" cy="364001"/>
          </a:xfrm>
        </p:grpSpPr>
        <p:cxnSp>
          <p:nvCxnSpPr>
            <p:cNvPr id="265" name="Straight Connector 264"/>
            <p:cNvCxnSpPr/>
            <p:nvPr/>
          </p:nvCxnSpPr>
          <p:spPr>
            <a:xfrm>
              <a:off x="7095662" y="4686325"/>
              <a:ext cx="0" cy="3283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6" name="Oval 265"/>
            <p:cNvSpPr/>
            <p:nvPr/>
          </p:nvSpPr>
          <p:spPr>
            <a:xfrm>
              <a:off x="7160131" y="4864391"/>
              <a:ext cx="164808" cy="160801"/>
            </a:xfrm>
            <a:prstGeom prst="ellipse">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Times New Roman" panose="02020603050405020304" pitchFamily="18" charset="0"/>
                <a:cs typeface="Times New Roman" panose="02020603050405020304" pitchFamily="18" charset="0"/>
              </a:endParaRPr>
            </a:p>
          </p:txBody>
        </p:sp>
        <p:sp>
          <p:nvSpPr>
            <p:cNvPr id="267" name="Oval 266"/>
            <p:cNvSpPr/>
            <p:nvPr/>
          </p:nvSpPr>
          <p:spPr>
            <a:xfrm>
              <a:off x="7160130" y="4661191"/>
              <a:ext cx="164809" cy="160801"/>
            </a:xfrm>
            <a:prstGeom prst="ellipse">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Times New Roman" panose="02020603050405020304" pitchFamily="18" charset="0"/>
                <a:cs typeface="Times New Roman" panose="02020603050405020304" pitchFamily="18" charset="0"/>
              </a:endParaRPr>
            </a:p>
          </p:txBody>
        </p:sp>
        <p:cxnSp>
          <p:nvCxnSpPr>
            <p:cNvPr id="268" name="Straight Connector 267"/>
            <p:cNvCxnSpPr/>
            <p:nvPr/>
          </p:nvCxnSpPr>
          <p:spPr>
            <a:xfrm>
              <a:off x="6553367" y="4851691"/>
              <a:ext cx="5447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69" name="Straight Connector 268"/>
          <p:cNvCxnSpPr/>
          <p:nvPr/>
        </p:nvCxnSpPr>
        <p:spPr>
          <a:xfrm>
            <a:off x="2926180" y="4139771"/>
            <a:ext cx="0" cy="2757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a:off x="2926085" y="4416296"/>
            <a:ext cx="45201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1" name="Right Bracket 270"/>
          <p:cNvSpPr/>
          <p:nvPr/>
        </p:nvSpPr>
        <p:spPr>
          <a:xfrm>
            <a:off x="3506916" y="4024207"/>
            <a:ext cx="70833" cy="221170"/>
          </a:xfrm>
          <a:prstGeom prst="rightBracket">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latin typeface="Times New Roman" panose="02020603050405020304" pitchFamily="18" charset="0"/>
              <a:cs typeface="Times New Roman" panose="02020603050405020304" pitchFamily="18" charset="0"/>
            </a:endParaRPr>
          </a:p>
        </p:txBody>
      </p:sp>
      <p:sp>
        <p:nvSpPr>
          <p:cNvPr id="272" name="TextBox 271"/>
          <p:cNvSpPr txBox="1"/>
          <p:nvPr/>
        </p:nvSpPr>
        <p:spPr>
          <a:xfrm>
            <a:off x="3522791" y="4033732"/>
            <a:ext cx="442750" cy="215444"/>
          </a:xfrm>
          <a:prstGeom prst="rect">
            <a:avLst/>
          </a:prstGeom>
          <a:noFill/>
        </p:spPr>
        <p:txBody>
          <a:bodyPr wrap="none" rtlCol="0">
            <a:spAutoFit/>
          </a:bodyPr>
          <a:lstStyle/>
          <a:p>
            <a:r>
              <a:rPr lang="en-US" sz="800" dirty="0" smtClean="0">
                <a:latin typeface="Times New Roman" panose="02020603050405020304" pitchFamily="18" charset="0"/>
                <a:cs typeface="Times New Roman" panose="02020603050405020304" pitchFamily="18" charset="0"/>
              </a:rPr>
              <a:t>DVL1</a:t>
            </a:r>
            <a:endParaRPr lang="en-US" sz="800" dirty="0">
              <a:latin typeface="Times New Roman" panose="02020603050405020304" pitchFamily="18" charset="0"/>
              <a:cs typeface="Times New Roman" panose="02020603050405020304" pitchFamily="18" charset="0"/>
            </a:endParaRPr>
          </a:p>
        </p:txBody>
      </p:sp>
      <p:sp>
        <p:nvSpPr>
          <p:cNvPr id="273" name="Right Bracket 272"/>
          <p:cNvSpPr/>
          <p:nvPr/>
        </p:nvSpPr>
        <p:spPr>
          <a:xfrm>
            <a:off x="3594376" y="4315372"/>
            <a:ext cx="70833" cy="221170"/>
          </a:xfrm>
          <a:prstGeom prst="rightBracket">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latin typeface="Times New Roman" panose="02020603050405020304" pitchFamily="18" charset="0"/>
              <a:cs typeface="Times New Roman" panose="02020603050405020304" pitchFamily="18" charset="0"/>
            </a:endParaRPr>
          </a:p>
        </p:txBody>
      </p:sp>
      <p:sp>
        <p:nvSpPr>
          <p:cNvPr id="274" name="TextBox 273"/>
          <p:cNvSpPr txBox="1"/>
          <p:nvPr/>
        </p:nvSpPr>
        <p:spPr>
          <a:xfrm>
            <a:off x="3610251" y="4324897"/>
            <a:ext cx="442750" cy="215444"/>
          </a:xfrm>
          <a:prstGeom prst="rect">
            <a:avLst/>
          </a:prstGeom>
          <a:noFill/>
        </p:spPr>
        <p:txBody>
          <a:bodyPr wrap="none" rtlCol="0">
            <a:spAutoFit/>
          </a:bodyPr>
          <a:lstStyle/>
          <a:p>
            <a:r>
              <a:rPr lang="en-US" sz="800" dirty="0" smtClean="0">
                <a:latin typeface="Times New Roman" panose="02020603050405020304" pitchFamily="18" charset="0"/>
                <a:cs typeface="Times New Roman" panose="02020603050405020304" pitchFamily="18" charset="0"/>
              </a:rPr>
              <a:t>DVL2</a:t>
            </a:r>
            <a:endParaRPr lang="en-US" sz="800" dirty="0">
              <a:latin typeface="Times New Roman" panose="02020603050405020304" pitchFamily="18" charset="0"/>
              <a:cs typeface="Times New Roman" panose="02020603050405020304" pitchFamily="18" charset="0"/>
            </a:endParaRPr>
          </a:p>
        </p:txBody>
      </p:sp>
      <p:sp>
        <p:nvSpPr>
          <p:cNvPr id="275" name="Right Bracket 274"/>
          <p:cNvSpPr/>
          <p:nvPr/>
        </p:nvSpPr>
        <p:spPr>
          <a:xfrm>
            <a:off x="3371745" y="4605366"/>
            <a:ext cx="70833" cy="103177"/>
          </a:xfrm>
          <a:prstGeom prst="rightBracket">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latin typeface="Times New Roman" panose="02020603050405020304" pitchFamily="18" charset="0"/>
              <a:cs typeface="Times New Roman" panose="02020603050405020304" pitchFamily="18" charset="0"/>
            </a:endParaRPr>
          </a:p>
        </p:txBody>
      </p:sp>
      <p:sp>
        <p:nvSpPr>
          <p:cNvPr id="276" name="TextBox 275"/>
          <p:cNvSpPr txBox="1"/>
          <p:nvPr/>
        </p:nvSpPr>
        <p:spPr>
          <a:xfrm>
            <a:off x="3378095" y="4559294"/>
            <a:ext cx="442750" cy="215444"/>
          </a:xfrm>
          <a:prstGeom prst="rect">
            <a:avLst/>
          </a:prstGeom>
          <a:noFill/>
        </p:spPr>
        <p:txBody>
          <a:bodyPr wrap="none" rtlCol="0">
            <a:spAutoFit/>
          </a:bodyPr>
          <a:lstStyle/>
          <a:p>
            <a:r>
              <a:rPr lang="en-US" sz="800" dirty="0" smtClean="0">
                <a:latin typeface="Times New Roman" panose="02020603050405020304" pitchFamily="18" charset="0"/>
                <a:cs typeface="Times New Roman" panose="02020603050405020304" pitchFamily="18" charset="0"/>
              </a:rPr>
              <a:t>DVL3</a:t>
            </a:r>
            <a:endParaRPr lang="en-US" sz="800" dirty="0">
              <a:latin typeface="Times New Roman" panose="02020603050405020304" pitchFamily="18" charset="0"/>
              <a:cs typeface="Times New Roman" panose="02020603050405020304" pitchFamily="18" charset="0"/>
            </a:endParaRPr>
          </a:p>
        </p:txBody>
      </p:sp>
      <p:sp>
        <p:nvSpPr>
          <p:cNvPr id="277" name="TextBox 276"/>
          <p:cNvSpPr txBox="1"/>
          <p:nvPr/>
        </p:nvSpPr>
        <p:spPr>
          <a:xfrm>
            <a:off x="410933" y="5379066"/>
            <a:ext cx="6021617" cy="3416320"/>
          </a:xfrm>
          <a:prstGeom prst="rect">
            <a:avLst/>
          </a:prstGeom>
          <a:noFill/>
        </p:spPr>
        <p:txBody>
          <a:bodyPr wrap="square" rtlCol="0">
            <a:spAutoFit/>
          </a:bodyPr>
          <a:lstStyle/>
          <a:p>
            <a:pPr algn="just">
              <a:lnSpc>
                <a:spcPct val="200000"/>
              </a:lnSpc>
            </a:pPr>
            <a:r>
              <a:rPr lang="en-US" sz="1200" dirty="0" smtClean="0">
                <a:latin typeface="Times New Roman" panose="02020603050405020304" pitchFamily="18" charset="0"/>
                <a:cs typeface="Times New Roman" panose="02020603050405020304" pitchFamily="18" charset="0"/>
              </a:rPr>
              <a:t>The </a:t>
            </a:r>
            <a:r>
              <a:rPr lang="en-US" sz="1200" dirty="0">
                <a:latin typeface="Times New Roman" panose="02020603050405020304" pitchFamily="18" charset="0"/>
                <a:cs typeface="Times New Roman" panose="02020603050405020304" pitchFamily="18" charset="0"/>
              </a:rPr>
              <a:t>viral samples derived from </a:t>
            </a:r>
            <a:r>
              <a:rPr lang="en-US" sz="1200" dirty="0" smtClean="0">
                <a:latin typeface="Times New Roman" panose="02020603050405020304" pitchFamily="18" charset="0"/>
                <a:cs typeface="Times New Roman" panose="02020603050405020304" pitchFamily="18" charset="0"/>
              </a:rPr>
              <a:t>cultured resting CD4+ T cells scored </a:t>
            </a:r>
            <a:r>
              <a:rPr lang="en-US" sz="1200" dirty="0">
                <a:latin typeface="Times New Roman" panose="02020603050405020304" pitchFamily="18" charset="0"/>
                <a:cs typeface="Times New Roman" panose="02020603050405020304" pitchFamily="18" charset="0"/>
              </a:rPr>
              <a:t>as </a:t>
            </a:r>
            <a:r>
              <a:rPr lang="en-US" sz="1200" dirty="0" smtClean="0">
                <a:latin typeface="Times New Roman" panose="02020603050405020304" pitchFamily="18" charset="0"/>
                <a:cs typeface="Times New Roman" panose="02020603050405020304" pitchFamily="18" charset="0"/>
              </a:rPr>
              <a:t>HIV-1 </a:t>
            </a:r>
            <a:r>
              <a:rPr lang="en-US" sz="1200" dirty="0">
                <a:latin typeface="Times New Roman" panose="02020603050405020304" pitchFamily="18" charset="0"/>
                <a:cs typeface="Times New Roman" panose="02020603050405020304" pitchFamily="18" charset="0"/>
              </a:rPr>
              <a:t>positive were assigned with a specific Barcode and subjected to </a:t>
            </a:r>
            <a:r>
              <a:rPr lang="en-US" sz="1200" dirty="0" smtClean="0">
                <a:latin typeface="Times New Roman" panose="02020603050405020304" pitchFamily="18" charset="0"/>
                <a:cs typeface="Times New Roman" panose="02020603050405020304" pitchFamily="18" charset="0"/>
              </a:rPr>
              <a:t>sequence analysis </a:t>
            </a:r>
            <a:r>
              <a:rPr lang="en-US" sz="1200" dirty="0">
                <a:latin typeface="Times New Roman" panose="02020603050405020304" pitchFamily="18" charset="0"/>
                <a:cs typeface="Times New Roman" panose="02020603050405020304" pitchFamily="18" charset="0"/>
              </a:rPr>
              <a:t>of the V1-V3 region of HIV-1 </a:t>
            </a:r>
            <a:r>
              <a:rPr lang="en-US" sz="1200" i="1" dirty="0" err="1">
                <a:latin typeface="Times New Roman" panose="02020603050405020304" pitchFamily="18" charset="0"/>
                <a:cs typeface="Times New Roman" panose="02020603050405020304" pitchFamily="18" charset="0"/>
              </a:rPr>
              <a:t>env</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sequences. All </a:t>
            </a:r>
            <a:r>
              <a:rPr lang="en-US" sz="1200" dirty="0">
                <a:latin typeface="Times New Roman" panose="02020603050405020304" pitchFamily="18" charset="0"/>
                <a:cs typeface="Times New Roman" panose="02020603050405020304" pitchFamily="18" charset="0"/>
              </a:rPr>
              <a:t>v</a:t>
            </a:r>
            <a:r>
              <a:rPr lang="en-US" sz="1200" dirty="0" smtClean="0">
                <a:latin typeface="Times New Roman" panose="02020603050405020304" pitchFamily="18" charset="0"/>
                <a:cs typeface="Times New Roman" panose="02020603050405020304" pitchFamily="18" charset="0"/>
              </a:rPr>
              <a:t>iral lineages (VL) detected in the wells analyzed by VOA-UDSA were used to generate a neighbor joining phylogenetic tree to determine distinct viral lineages (DVLs). DVLs are also determined </a:t>
            </a:r>
            <a:r>
              <a:rPr lang="en-US" sz="1200" dirty="0">
                <a:latin typeface="Times New Roman" panose="02020603050405020304" pitchFamily="18" charset="0"/>
                <a:cs typeface="Times New Roman" panose="02020603050405020304" pitchFamily="18" charset="0"/>
              </a:rPr>
              <a:t>by using </a:t>
            </a:r>
            <a:r>
              <a:rPr lang="en-US" sz="1200" dirty="0" smtClean="0">
                <a:latin typeface="Times New Roman" panose="02020603050405020304" pitchFamily="18" charset="0"/>
                <a:cs typeface="Times New Roman" panose="02020603050405020304" pitchFamily="18" charset="0"/>
              </a:rPr>
              <a:t>in-house </a:t>
            </a:r>
            <a:r>
              <a:rPr lang="en-US" sz="1200" dirty="0">
                <a:latin typeface="Times New Roman" panose="02020603050405020304" pitchFamily="18" charset="0"/>
                <a:cs typeface="Times New Roman" panose="02020603050405020304" pitchFamily="18" charset="0"/>
              </a:rPr>
              <a:t>pipeline available at </a:t>
            </a:r>
            <a:endParaRPr lang="en-US" sz="1200" dirty="0" smtClean="0">
              <a:latin typeface="Times New Roman" panose="02020603050405020304" pitchFamily="18" charset="0"/>
              <a:cs typeface="Times New Roman" panose="02020603050405020304" pitchFamily="18" charset="0"/>
            </a:endParaRPr>
          </a:p>
          <a:p>
            <a:pPr algn="just">
              <a:lnSpc>
                <a:spcPct val="200000"/>
              </a:lnSpc>
            </a:pPr>
            <a:r>
              <a:rPr lang="en-US" sz="1200" dirty="0" smtClean="0">
                <a:latin typeface="Times New Roman" panose="02020603050405020304" pitchFamily="18" charset="0"/>
                <a:cs typeface="Times New Roman" panose="02020603050405020304" pitchFamily="18" charset="0"/>
              </a:rPr>
              <a:t>https</a:t>
            </a:r>
            <a:r>
              <a:rPr lang="en-US" sz="1200" dirty="0">
                <a:latin typeface="Times New Roman" panose="02020603050405020304" pitchFamily="18" charset="0"/>
                <a:cs typeface="Times New Roman" panose="02020603050405020304" pitchFamily="18" charset="0"/>
              </a:rPr>
              <a:t>://</a:t>
            </a:r>
            <a:r>
              <a:rPr lang="en-US" sz="1200" dirty="0" smtClean="0">
                <a:latin typeface="Times New Roman" panose="02020603050405020304" pitchFamily="18" charset="0"/>
                <a:cs typeface="Times New Roman" panose="02020603050405020304" pitchFamily="18" charset="0"/>
              </a:rPr>
              <a:t>github.com/SwanstromLab/DVL. The number of wells expressing an identical DVL was counted for individual DVL titer analysis. </a:t>
            </a:r>
            <a:r>
              <a:rPr lang="en-US" sz="1200" dirty="0">
                <a:latin typeface="Times New Roman" panose="02020603050405020304" pitchFamily="18" charset="0"/>
                <a:cs typeface="Times New Roman" panose="02020603050405020304" pitchFamily="18" charset="0"/>
              </a:rPr>
              <a:t>T</a:t>
            </a:r>
            <a:r>
              <a:rPr lang="en-US" sz="1200" dirty="0" smtClean="0">
                <a:latin typeface="Times New Roman" panose="02020603050405020304" pitchFamily="18" charset="0"/>
                <a:cs typeface="Times New Roman" panose="02020603050405020304" pitchFamily="18" charset="0"/>
              </a:rPr>
              <a:t>he </a:t>
            </a:r>
            <a:r>
              <a:rPr lang="en-US" sz="1200" dirty="0">
                <a:latin typeface="Times New Roman" panose="02020603050405020304" pitchFamily="18" charset="0"/>
                <a:cs typeface="Times New Roman" panose="02020603050405020304" pitchFamily="18" charset="0"/>
              </a:rPr>
              <a:t>IUPM </a:t>
            </a:r>
            <a:r>
              <a:rPr lang="en-US" sz="1200" dirty="0" smtClean="0">
                <a:latin typeface="Times New Roman" panose="02020603050405020304" pitchFamily="18" charset="0"/>
                <a:cs typeface="Times New Roman" panose="02020603050405020304" pitchFamily="18" charset="0"/>
              </a:rPr>
              <a:t>reported as the sum of all DVL titers per million resting CD4+ T cells was </a:t>
            </a:r>
            <a:r>
              <a:rPr lang="en-US" sz="1200" dirty="0">
                <a:latin typeface="Times New Roman" panose="02020603050405020304" pitchFamily="18" charset="0"/>
                <a:cs typeface="Times New Roman" panose="02020603050405020304" pitchFamily="18" charset="0"/>
              </a:rPr>
              <a:t>estimated using the maximum likelihood assuming the number of infected cells per well </a:t>
            </a:r>
            <a:r>
              <a:rPr lang="en-US" sz="1200" dirty="0" smtClean="0">
                <a:latin typeface="Times New Roman" panose="02020603050405020304" pitchFamily="18" charset="0"/>
                <a:cs typeface="Times New Roman" panose="02020603050405020304" pitchFamily="18" charset="0"/>
              </a:rPr>
              <a:t>followed a </a:t>
            </a:r>
            <a:r>
              <a:rPr lang="en-US" sz="1200" dirty="0">
                <a:latin typeface="Times New Roman" panose="02020603050405020304" pitchFamily="18" charset="0"/>
                <a:cs typeface="Times New Roman" panose="02020603050405020304" pitchFamily="18" charset="0"/>
              </a:rPr>
              <a:t>Poisson distribution for each </a:t>
            </a:r>
            <a:r>
              <a:rPr lang="en-US" sz="1200" dirty="0" smtClean="0">
                <a:latin typeface="Times New Roman" panose="02020603050405020304" pitchFamily="18" charset="0"/>
                <a:cs typeface="Times New Roman" panose="02020603050405020304" pitchFamily="18" charset="0"/>
              </a:rPr>
              <a:t>DVL. </a:t>
            </a:r>
          </a:p>
        </p:txBody>
      </p:sp>
    </p:spTree>
    <p:extLst>
      <p:ext uri="{BB962C8B-B14F-4D97-AF65-F5344CB8AC3E}">
        <p14:creationId xmlns:p14="http://schemas.microsoft.com/office/powerpoint/2010/main" val="3855964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33400" y="1592491"/>
            <a:ext cx="6200775" cy="3238688"/>
            <a:chOff x="923925" y="859066"/>
            <a:chExt cx="6200775" cy="3238688"/>
          </a:xfrm>
        </p:grpSpPr>
        <p:sp>
          <p:nvSpPr>
            <p:cNvPr id="3" name="TextBox 2"/>
            <p:cNvSpPr txBox="1"/>
            <p:nvPr/>
          </p:nvSpPr>
          <p:spPr>
            <a:xfrm>
              <a:off x="923925" y="1012794"/>
              <a:ext cx="5541563" cy="307776"/>
            </a:xfrm>
            <a:prstGeom prst="rect">
              <a:avLst/>
            </a:prstGeom>
            <a:noFill/>
          </p:spPr>
          <p:txBody>
            <a:bodyPr wrap="square" rtlCol="0">
              <a:spAutoFit/>
            </a:bodyPr>
            <a:lstStyle/>
            <a:p>
              <a:r>
                <a:rPr lang="en-US" sz="800" dirty="0" smtClean="0">
                  <a:latin typeface="Times New Roman" panose="02020603050405020304" pitchFamily="18" charset="0"/>
                  <a:cs typeface="Times New Roman" panose="02020603050405020304" pitchFamily="18" charset="0"/>
                </a:rPr>
                <a:t>				         </a:t>
              </a:r>
            </a:p>
            <a:p>
              <a:pPr defTabSz="431800">
                <a:tabLst>
                  <a:tab pos="457200" algn="l"/>
                  <a:tab pos="914400" algn="l"/>
                  <a:tab pos="1828800" algn="l"/>
                  <a:tab pos="1943100" algn="l"/>
                  <a:tab pos="2514600" algn="l"/>
                  <a:tab pos="2628900" algn="l"/>
                  <a:tab pos="2743200" algn="l"/>
                  <a:tab pos="2862263" algn="l"/>
                  <a:tab pos="3886200" algn="l"/>
                  <a:tab pos="4229100" algn="l"/>
                  <a:tab pos="4343400" algn="l"/>
                  <a:tab pos="4800600" algn="l"/>
                </a:tabLst>
              </a:pPr>
              <a:r>
                <a:rPr lang="en-US" sz="800" dirty="0" smtClean="0">
                  <a:latin typeface="Times New Roman" panose="02020603050405020304" pitchFamily="18" charset="0"/>
                  <a:cs typeface="Times New Roman" panose="02020603050405020304" pitchFamily="18" charset="0"/>
                </a:rPr>
                <a:t>Pt. ID       Gender	   	</a:t>
              </a:r>
              <a:r>
                <a:rPr lang="en-US" sz="800" dirty="0" smtClean="0">
                  <a:latin typeface="Times New Roman" panose="02020603050405020304" pitchFamily="18" charset="0"/>
                  <a:cs typeface="Times New Roman" panose="02020603050405020304" pitchFamily="18" charset="0"/>
                  <a:sym typeface="Symbol" panose="05050102010706020507" pitchFamily="18" charset="2"/>
                </a:rPr>
                <a:t>				</a:t>
              </a:r>
              <a:r>
                <a:rPr lang="en-US" sz="800" dirty="0">
                  <a:latin typeface="Times New Roman" panose="02020603050405020304" pitchFamily="18" charset="0"/>
                  <a:cs typeface="Times New Roman" panose="02020603050405020304" pitchFamily="18" charset="0"/>
                  <a:sym typeface="Symbol" panose="05050102010706020507" pitchFamily="18" charset="2"/>
                </a:rPr>
                <a:t>	</a:t>
              </a:r>
              <a:r>
                <a:rPr lang="en-US" sz="800" dirty="0" smtClean="0">
                  <a:latin typeface="Times New Roman" panose="02020603050405020304" pitchFamily="18" charset="0"/>
                  <a:cs typeface="Times New Roman" panose="02020603050405020304" pitchFamily="18" charset="0"/>
                  <a:sym typeface="Symbol" panose="05050102010706020507" pitchFamily="18" charset="2"/>
                </a:rPr>
                <a:t>	       </a:t>
              </a:r>
              <a:r>
                <a:rPr lang="en-US" sz="800" dirty="0" smtClean="0">
                  <a:latin typeface="Times New Roman" panose="02020603050405020304" pitchFamily="18" charset="0"/>
                  <a:cs typeface="Times New Roman" panose="02020603050405020304" pitchFamily="18" charset="0"/>
                </a:rPr>
                <a:t>Therapy regimen	 	</a:t>
              </a:r>
              <a:endParaRPr lang="en-US" sz="800" dirty="0">
                <a:latin typeface="Times New Roman" panose="02020603050405020304" pitchFamily="18" charset="0"/>
                <a:cs typeface="Times New Roman" panose="02020603050405020304" pitchFamily="18" charset="0"/>
              </a:endParaRPr>
            </a:p>
          </p:txBody>
        </p:sp>
        <p:grpSp>
          <p:nvGrpSpPr>
            <p:cNvPr id="4" name="Group 3"/>
            <p:cNvGrpSpPr/>
            <p:nvPr/>
          </p:nvGrpSpPr>
          <p:grpSpPr>
            <a:xfrm>
              <a:off x="1009651" y="1087664"/>
              <a:ext cx="5438774" cy="2674711"/>
              <a:chOff x="1009651" y="1087664"/>
              <a:chExt cx="6305550" cy="2674711"/>
            </a:xfrm>
          </p:grpSpPr>
          <p:grpSp>
            <p:nvGrpSpPr>
              <p:cNvPr id="14" name="Group 13"/>
              <p:cNvGrpSpPr/>
              <p:nvPr/>
            </p:nvGrpSpPr>
            <p:grpSpPr>
              <a:xfrm>
                <a:off x="1009651" y="1087664"/>
                <a:ext cx="6305550" cy="293461"/>
                <a:chOff x="152400" y="2202089"/>
                <a:chExt cx="8654143" cy="293461"/>
              </a:xfrm>
            </p:grpSpPr>
            <p:cxnSp>
              <p:nvCxnSpPr>
                <p:cNvPr id="16" name="Straight Connector 15"/>
                <p:cNvCxnSpPr/>
                <p:nvPr/>
              </p:nvCxnSpPr>
              <p:spPr>
                <a:xfrm>
                  <a:off x="152400" y="2202089"/>
                  <a:ext cx="865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52400" y="2495550"/>
                  <a:ext cx="865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p:cNvCxnSpPr/>
              <p:nvPr/>
            </p:nvCxnSpPr>
            <p:spPr>
              <a:xfrm>
                <a:off x="1009651" y="3762375"/>
                <a:ext cx="63055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987426" y="1371600"/>
              <a:ext cx="6137274" cy="2431435"/>
            </a:xfrm>
            <a:prstGeom prst="rect">
              <a:avLst/>
            </a:prstGeom>
            <a:noFill/>
          </p:spPr>
          <p:txBody>
            <a:bodyPr wrap="square" rtlCol="0">
              <a:spAutoFit/>
            </a:bodyPr>
            <a:lstStyle/>
            <a:p>
              <a:pPr defTabSz="960438">
                <a:tabLst>
                  <a:tab pos="457200" algn="l"/>
                  <a:tab pos="914400" algn="l"/>
                  <a:tab pos="1200150" algn="l"/>
                  <a:tab pos="1828800" algn="l"/>
                  <a:tab pos="1885950" algn="l"/>
                  <a:tab pos="1943100" algn="l"/>
                  <a:tab pos="2057400" algn="l"/>
                  <a:tab pos="2171700" algn="l"/>
                  <a:tab pos="2514600" algn="l"/>
                  <a:tab pos="2628900" algn="l"/>
                  <a:tab pos="2857500" algn="l"/>
                  <a:tab pos="3314700" algn="l"/>
                  <a:tab pos="3429000" algn="l"/>
                  <a:tab pos="3543300" algn="l"/>
                  <a:tab pos="3886200" algn="l"/>
                  <a:tab pos="4229100" algn="l"/>
                </a:tabLst>
              </a:pPr>
              <a:r>
                <a:rPr lang="en-US" sz="800" dirty="0" smtClean="0">
                  <a:latin typeface="Times New Roman" panose="02020603050405020304" pitchFamily="18" charset="0"/>
                  <a:cs typeface="Times New Roman" panose="02020603050405020304" pitchFamily="18" charset="0"/>
                </a:rPr>
                <a:t>C1	M      	</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22 </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571     			286  			18 	ABC+3TC, RTV, ATV	 </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C2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22	786		375		19	</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EFV, TDF+FTC</a:t>
              </a:r>
            </a:p>
            <a:p>
              <a:pPr marL="457200" indent="-457200">
                <a:tabLst>
                  <a:tab pos="457200" algn="l"/>
                  <a:tab pos="914400" algn="l"/>
                  <a:tab pos="1200150" algn="l"/>
                  <a:tab pos="1885950" algn="l"/>
                  <a:tab pos="2057400" algn="l"/>
                  <a:tab pos="2628900" algn="l"/>
                  <a:tab pos="2857500" algn="l"/>
                  <a:tab pos="3429000" algn="l"/>
                  <a:tab pos="3543300" algn="l"/>
                  <a:tab pos="3886200" algn="l"/>
                  <a:tab pos="4800600" algn="l"/>
                </a:tabLst>
              </a:pPr>
              <a:r>
                <a:rPr lang="en-US" sz="800" dirty="0" smtClean="0">
                  <a:latin typeface="Times New Roman" panose="02020603050405020304" pitchFamily="18" charset="0"/>
                  <a:cs typeface="Times New Roman" panose="02020603050405020304" pitchFamily="18" charset="0"/>
                </a:rPr>
                <a:t>C3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32	739		180		22		DRV, RTV</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TDF+FTC</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C4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25	473		187		</a:t>
              </a:r>
              <a:r>
                <a:rPr lang="en-US" sz="800" dirty="0">
                  <a:latin typeface="Times New Roman" panose="02020603050405020304" pitchFamily="18" charset="0"/>
                  <a:cs typeface="Times New Roman" panose="02020603050405020304" pitchFamily="18" charset="0"/>
                </a:rPr>
                <a:t>2</a:t>
              </a:r>
              <a:r>
                <a:rPr lang="en-US" sz="800" dirty="0" smtClean="0">
                  <a:latin typeface="Times New Roman" panose="02020603050405020304" pitchFamily="18" charset="0"/>
                  <a:cs typeface="Times New Roman" panose="02020603050405020304" pitchFamily="18" charset="0"/>
                </a:rPr>
                <a:t>5		EFV+FTC+TDF, RAL</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C5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6	776		600		6		EFV+FTC+TDF</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C6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8	766		480</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7</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EFV+FTC+TDF</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C7	M		21	603		423		18		3TC, FPV, RTV, </a:t>
              </a:r>
              <a:r>
                <a:rPr lang="en-US" sz="800" dirty="0" err="1" smtClean="0">
                  <a:latin typeface="Times New Roman" panose="02020603050405020304" pitchFamily="18" charset="0"/>
                  <a:cs typeface="Times New Roman" panose="02020603050405020304" pitchFamily="18" charset="0"/>
                </a:rPr>
                <a:t>ddI</a:t>
              </a:r>
              <a:r>
                <a:rPr lang="en-US" sz="800" dirty="0" smtClean="0">
                  <a:latin typeface="Times New Roman" panose="02020603050405020304" pitchFamily="18" charset="0"/>
                  <a:cs typeface="Times New Roman" panose="02020603050405020304" pitchFamily="18" charset="0"/>
                </a:rPr>
                <a:t>, NVP</a:t>
              </a:r>
            </a:p>
            <a:p>
              <a:pPr marL="2057400" indent="-2057400">
                <a:tabLst>
                  <a:tab pos="457200" algn="l"/>
                  <a:tab pos="914400" algn="l"/>
                  <a:tab pos="1200150" algn="l"/>
                  <a:tab pos="188595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C8	M		12	260</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38		12		LPV/r, TDF, 3TC</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C9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4	474		166		4		DRV, RTV, TDF+FTC</a:t>
              </a:r>
            </a:p>
            <a:p>
              <a:pPr>
                <a:tabLst>
                  <a:tab pos="457200" algn="l"/>
                  <a:tab pos="914400" algn="l"/>
                  <a:tab pos="1143000" algn="l"/>
                  <a:tab pos="1200150" algn="l"/>
                  <a:tab pos="1885950" algn="l"/>
                  <a:tab pos="2057400" algn="l"/>
                  <a:tab pos="2628900" algn="l"/>
                  <a:tab pos="2857500" algn="l"/>
                  <a:tab pos="3429000" algn="l"/>
                  <a:tab pos="3543300" algn="l"/>
                  <a:tab pos="3886200" algn="l"/>
                </a:tabLst>
              </a:pPr>
              <a:r>
                <a:rPr lang="en-US" sz="800" dirty="0" smtClean="0">
                  <a:latin typeface="Times New Roman" panose="02020603050405020304" pitchFamily="18" charset="0"/>
                  <a:cs typeface="Times New Roman" panose="02020603050405020304" pitchFamily="18" charset="0"/>
                </a:rPr>
                <a:t>C10	M			12	473		170		12	</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EFV+FTC+TDF</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C11	M		</a:t>
              </a:r>
              <a:r>
                <a:rPr lang="en-US" sz="800" dirty="0">
                  <a:latin typeface="Times New Roman" panose="02020603050405020304" pitchFamily="18" charset="0"/>
                  <a:cs typeface="Times New Roman" panose="02020603050405020304" pitchFamily="18" charset="0"/>
                </a:rPr>
                <a:t>2</a:t>
              </a:r>
              <a:r>
                <a:rPr lang="en-US" sz="800" dirty="0" smtClean="0">
                  <a:latin typeface="Times New Roman" panose="02020603050405020304" pitchFamily="18" charset="0"/>
                  <a:cs typeface="Times New Roman" panose="02020603050405020304" pitchFamily="18" charset="0"/>
                </a:rPr>
                <a:t>	539		313		2		FTC+RPV+TDF</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C12	M		17	812		528		17		FPV, RTV, ABC+3TC</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C13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4	789		475		4		DRV, RTV, TDF+FTC</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C14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9	707		NA		8		EFV+FTC+TDF</a:t>
              </a: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C15</a:t>
              </a:r>
              <a:r>
                <a:rPr lang="en-US" sz="800" dirty="0">
                  <a:latin typeface="Times New Roman" panose="02020603050405020304" pitchFamily="18" charset="0"/>
                  <a:cs typeface="Times New Roman" panose="02020603050405020304" pitchFamily="18" charset="0"/>
                </a:rPr>
                <a:t>	M		10	759		602		</a:t>
              </a:r>
              <a:r>
                <a:rPr lang="en-US" sz="800" dirty="0" smtClean="0">
                  <a:latin typeface="Times New Roman" panose="02020603050405020304" pitchFamily="18" charset="0"/>
                  <a:cs typeface="Times New Roman" panose="02020603050405020304" pitchFamily="18" charset="0"/>
                </a:rPr>
                <a:t>8		EFV+FTC+TDF</a:t>
              </a:r>
              <a:endParaRPr lang="en-US" sz="800" dirty="0">
                <a:latin typeface="Times New Roman" panose="02020603050405020304" pitchFamily="18" charset="0"/>
                <a:cs typeface="Times New Roman" panose="02020603050405020304" pitchFamily="18" charset="0"/>
              </a:endParaRPr>
            </a:p>
            <a:p>
              <a:pPr>
                <a:tabLst>
                  <a:tab pos="457200" algn="l"/>
                  <a:tab pos="914400" algn="l"/>
                  <a:tab pos="1200150" algn="l"/>
                  <a:tab pos="1885950" algn="l"/>
                  <a:tab pos="2057400" algn="l"/>
                  <a:tab pos="2628900" algn="l"/>
                  <a:tab pos="2857500" algn="l"/>
                  <a:tab pos="3429000" algn="l"/>
                  <a:tab pos="3543300" algn="l"/>
                  <a:tab pos="3886200" algn="l"/>
                  <a:tab pos="4229100" algn="l"/>
                  <a:tab pos="4800600" algn="l"/>
                </a:tabLst>
              </a:pPr>
              <a:r>
                <a:rPr lang="en-US" sz="800" dirty="0" smtClean="0">
                  <a:latin typeface="Times New Roman" panose="02020603050405020304" pitchFamily="18" charset="0"/>
                  <a:cs typeface="Times New Roman" panose="02020603050405020304" pitchFamily="18" charset="0"/>
                </a:rPr>
                <a:t>C16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24	451		243		22		RAL, DRV, RTV, MVC, TDF+FTC</a:t>
              </a:r>
            </a:p>
            <a:p>
              <a:pPr>
                <a:tabLst>
                  <a:tab pos="457200" algn="l"/>
                  <a:tab pos="914400" algn="l"/>
                  <a:tab pos="1200150" algn="l"/>
                  <a:tab pos="1885950" algn="l"/>
                  <a:tab pos="2057400" algn="l"/>
                  <a:tab pos="2628900" algn="l"/>
                  <a:tab pos="2857500" algn="l"/>
                  <a:tab pos="3429000" algn="l"/>
                  <a:tab pos="3543300" algn="l"/>
                  <a:tab pos="3886200" algn="l"/>
                </a:tabLst>
              </a:pPr>
              <a:r>
                <a:rPr lang="en-US" sz="800" dirty="0" smtClean="0">
                  <a:latin typeface="Times New Roman" panose="02020603050405020304" pitchFamily="18" charset="0"/>
                  <a:cs typeface="Times New Roman" panose="02020603050405020304" pitchFamily="18" charset="0"/>
                </a:rPr>
                <a:t>C17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21	747		81		16		3TC, FPV, RTV, </a:t>
              </a:r>
              <a:r>
                <a:rPr lang="en-US" sz="800" dirty="0" err="1" smtClean="0">
                  <a:latin typeface="Times New Roman" panose="02020603050405020304" pitchFamily="18" charset="0"/>
                  <a:cs typeface="Times New Roman" panose="02020603050405020304" pitchFamily="18" charset="0"/>
                </a:rPr>
                <a:t>ddI</a:t>
              </a:r>
              <a:r>
                <a:rPr lang="en-US" sz="800" dirty="0" smtClean="0">
                  <a:latin typeface="Times New Roman" panose="02020603050405020304" pitchFamily="18" charset="0"/>
                  <a:cs typeface="Times New Roman" panose="02020603050405020304" pitchFamily="18" charset="0"/>
                </a:rPr>
                <a:t>, NVP</a:t>
              </a:r>
            </a:p>
            <a:p>
              <a:pPr>
                <a:tabLst>
                  <a:tab pos="457200" algn="l"/>
                  <a:tab pos="914400" algn="l"/>
                  <a:tab pos="1200150" algn="l"/>
                  <a:tab pos="1885950" algn="l"/>
                  <a:tab pos="2057400" algn="l"/>
                  <a:tab pos="2628900" algn="l"/>
                  <a:tab pos="2857500" algn="l"/>
                  <a:tab pos="3429000" algn="l"/>
                  <a:tab pos="3543300" algn="l"/>
                  <a:tab pos="3886200" algn="l"/>
                </a:tabLst>
              </a:pPr>
              <a:r>
                <a:rPr lang="en-US" sz="800" dirty="0" smtClean="0">
                  <a:latin typeface="Times New Roman" panose="02020603050405020304" pitchFamily="18" charset="0"/>
                  <a:cs typeface="Times New Roman" panose="02020603050405020304" pitchFamily="18" charset="0"/>
                </a:rPr>
                <a:t>A1	M</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7</a:t>
              </a:r>
              <a:r>
                <a:rPr lang="en-US" sz="800" dirty="0" smtClean="0">
                  <a:latin typeface="Times New Roman" panose="02020603050405020304" pitchFamily="18" charset="0"/>
                  <a:cs typeface="Times New Roman" panose="02020603050405020304" pitchFamily="18" charset="0"/>
                </a:rPr>
                <a:t>	674		289		7		EFV+FTC+TDF</a:t>
              </a:r>
            </a:p>
            <a:p>
              <a:pPr>
                <a:tabLst>
                  <a:tab pos="457200" algn="l"/>
                  <a:tab pos="914400" algn="l"/>
                  <a:tab pos="1200150" algn="l"/>
                  <a:tab pos="1885950" algn="l"/>
                  <a:tab pos="2057400" algn="l"/>
                  <a:tab pos="2628900" algn="l"/>
                  <a:tab pos="2857500" algn="l"/>
                  <a:tab pos="3429000" algn="l"/>
                  <a:tab pos="3543300" algn="l"/>
                  <a:tab pos="3886200" algn="l"/>
                </a:tabLst>
              </a:pPr>
              <a:r>
                <a:rPr lang="en-US" sz="800" dirty="0" smtClean="0">
                  <a:latin typeface="Times New Roman" panose="02020603050405020304" pitchFamily="18" charset="0"/>
                  <a:cs typeface="Times New Roman" panose="02020603050405020304" pitchFamily="18" charset="0"/>
                </a:rPr>
                <a:t>A2	M		</a:t>
              </a:r>
              <a:r>
                <a:rPr lang="en-US" sz="800" dirty="0">
                  <a:latin typeface="Times New Roman" panose="02020603050405020304" pitchFamily="18" charset="0"/>
                  <a:cs typeface="Times New Roman" panose="02020603050405020304" pitchFamily="18" charset="0"/>
                </a:rPr>
                <a:t>9</a:t>
              </a:r>
              <a:r>
                <a:rPr lang="en-US" sz="800" dirty="0" smtClean="0">
                  <a:latin typeface="Times New Roman" panose="02020603050405020304" pitchFamily="18" charset="0"/>
                  <a:cs typeface="Times New Roman" panose="02020603050405020304" pitchFamily="18" charset="0"/>
                </a:rPr>
                <a:t>	705		277		9		EFV+FTC+TDF</a:t>
              </a:r>
              <a:endParaRPr lang="en-US" sz="8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933448" y="859066"/>
              <a:ext cx="1912703" cy="230832"/>
            </a:xfrm>
            <a:prstGeom prst="rect">
              <a:avLst/>
            </a:prstGeom>
            <a:noFill/>
          </p:spPr>
          <p:txBody>
            <a:bodyPr wrap="none" rtlCol="0">
              <a:spAutoFit/>
            </a:bodyPr>
            <a:lstStyle/>
            <a:p>
              <a:r>
                <a:rPr lang="en-US" sz="900" b="1" dirty="0" smtClean="0">
                  <a:latin typeface="Times New Roman" panose="02020603050405020304" pitchFamily="18" charset="0"/>
                  <a:cs typeface="Times New Roman" panose="02020603050405020304" pitchFamily="18" charset="0"/>
                </a:rPr>
                <a:t>Table 1. Characteristics of Patients</a:t>
              </a:r>
              <a:endParaRPr lang="en-US" sz="900"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933450" y="3759200"/>
              <a:ext cx="2836033" cy="338554"/>
            </a:xfrm>
            <a:prstGeom prst="rect">
              <a:avLst/>
            </a:prstGeom>
            <a:noFill/>
          </p:spPr>
          <p:txBody>
            <a:bodyPr wrap="none" rtlCol="0">
              <a:spAutoFit/>
            </a:bodyPr>
            <a:lstStyle/>
            <a:p>
              <a:r>
                <a:rPr lang="en-US" sz="800" i="1" dirty="0">
                  <a:latin typeface="Times New Roman" panose="02020603050405020304" pitchFamily="18" charset="0"/>
                  <a:cs typeface="Times New Roman" panose="02020603050405020304" pitchFamily="18" charset="0"/>
                </a:rPr>
                <a:t>*</a:t>
              </a:r>
              <a:r>
                <a:rPr lang="en-US" sz="800" dirty="0" smtClean="0">
                  <a:latin typeface="Times New Roman" panose="02020603050405020304" pitchFamily="18" charset="0"/>
                  <a:cs typeface="Times New Roman" panose="02020603050405020304" pitchFamily="18" charset="0"/>
                </a:rPr>
                <a:t>Years on therapy was estimated based on the therapy start date.</a:t>
              </a:r>
            </a:p>
            <a:p>
              <a:r>
                <a:rPr lang="en-US" sz="800" dirty="0" smtClean="0">
                  <a:latin typeface="Times New Roman" panose="02020603050405020304" pitchFamily="18" charset="0"/>
                  <a:cs typeface="Times New Roman" panose="02020603050405020304" pitchFamily="18" charset="0"/>
                </a:rPr>
                <a:t> NA: Not Available.</a:t>
              </a:r>
              <a:endParaRPr lang="en-US" sz="800" dirty="0">
                <a:latin typeface="Times New Roman" panose="02020603050405020304" pitchFamily="18" charset="0"/>
                <a:cs typeface="Times New Roman" panose="02020603050405020304" pitchFamily="18" charset="0"/>
              </a:endParaRPr>
            </a:p>
          </p:txBody>
        </p:sp>
        <p:sp>
          <p:nvSpPr>
            <p:cNvPr id="8" name="Rectangle 7"/>
            <p:cNvSpPr/>
            <p:nvPr/>
          </p:nvSpPr>
          <p:spPr>
            <a:xfrm>
              <a:off x="1909107" y="1077881"/>
              <a:ext cx="846618" cy="307776"/>
            </a:xfrm>
            <a:prstGeom prst="rect">
              <a:avLst/>
            </a:prstGeom>
          </p:spPr>
          <p:txBody>
            <a:bodyPr wrap="square">
              <a:spAutoFit/>
            </a:bodyPr>
            <a:lstStyle/>
            <a:p>
              <a:pPr algn="ctr"/>
              <a:r>
                <a:rPr lang="en-US" sz="800" dirty="0">
                  <a:latin typeface="Times New Roman" panose="02020603050405020304" pitchFamily="18" charset="0"/>
                  <a:cs typeface="Times New Roman" panose="02020603050405020304" pitchFamily="18" charset="0"/>
                </a:rPr>
                <a:t>Years </a:t>
              </a:r>
              <a:r>
                <a:rPr lang="en-US" sz="800" dirty="0" smtClean="0">
                  <a:latin typeface="Times New Roman" panose="02020603050405020304" pitchFamily="18" charset="0"/>
                  <a:cs typeface="Times New Roman" panose="02020603050405020304" pitchFamily="18" charset="0"/>
                </a:rPr>
                <a:t>Since</a:t>
              </a:r>
            </a:p>
            <a:p>
              <a:pPr algn="ctr"/>
              <a:r>
                <a:rPr lang="en-US" sz="800" dirty="0" smtClean="0">
                  <a:latin typeface="Times New Roman" panose="02020603050405020304" pitchFamily="18" charset="0"/>
                  <a:cs typeface="Times New Roman" panose="02020603050405020304" pitchFamily="18" charset="0"/>
                </a:rPr>
                <a:t>Diagnosis </a:t>
              </a:r>
              <a:endParaRPr lang="en-US" sz="800" dirty="0"/>
            </a:p>
          </p:txBody>
        </p:sp>
        <p:sp>
          <p:nvSpPr>
            <p:cNvPr id="9" name="Rectangle 8"/>
            <p:cNvSpPr/>
            <p:nvPr/>
          </p:nvSpPr>
          <p:spPr>
            <a:xfrm>
              <a:off x="3455818" y="1061621"/>
              <a:ext cx="657394" cy="338554"/>
            </a:xfrm>
            <a:prstGeom prst="rect">
              <a:avLst/>
            </a:prstGeom>
          </p:spPr>
          <p:txBody>
            <a:bodyPr wrap="square">
              <a:spAutoFit/>
            </a:bodyPr>
            <a:lstStyle/>
            <a:p>
              <a:pPr algn="ctr"/>
              <a:r>
                <a:rPr lang="en-US" sz="800" dirty="0">
                  <a:latin typeface="Times New Roman" panose="02020603050405020304" pitchFamily="18" charset="0"/>
                  <a:cs typeface="Times New Roman" panose="02020603050405020304" pitchFamily="18" charset="0"/>
                </a:rPr>
                <a:t>Nadir CD4 count (/</a:t>
              </a:r>
              <a:r>
                <a:rPr lang="en-US" sz="800" dirty="0">
                  <a:latin typeface="Times New Roman" panose="02020603050405020304" pitchFamily="18" charset="0"/>
                  <a:cs typeface="Times New Roman" panose="02020603050405020304" pitchFamily="18" charset="0"/>
                  <a:sym typeface="Symbol" panose="05050102010706020507" pitchFamily="18" charset="2"/>
                </a:rPr>
                <a:t>L)</a:t>
              </a:r>
              <a:endParaRPr lang="en-US" sz="800" dirty="0"/>
            </a:p>
          </p:txBody>
        </p:sp>
        <p:sp>
          <p:nvSpPr>
            <p:cNvPr id="10" name="Rectangle 9"/>
            <p:cNvSpPr/>
            <p:nvPr/>
          </p:nvSpPr>
          <p:spPr>
            <a:xfrm>
              <a:off x="4238552" y="1062492"/>
              <a:ext cx="662060" cy="338554"/>
            </a:xfrm>
            <a:prstGeom prst="rect">
              <a:avLst/>
            </a:prstGeom>
          </p:spPr>
          <p:txBody>
            <a:bodyPr wrap="square">
              <a:spAutoFit/>
            </a:bodyPr>
            <a:lstStyle/>
            <a:p>
              <a:pPr algn="ctr"/>
              <a:r>
                <a:rPr lang="en-US" sz="800" dirty="0">
                  <a:latin typeface="Times New Roman" panose="02020603050405020304" pitchFamily="18" charset="0"/>
                  <a:cs typeface="Times New Roman" panose="02020603050405020304" pitchFamily="18" charset="0"/>
                </a:rPr>
                <a:t>Years on </a:t>
              </a:r>
              <a:r>
                <a:rPr lang="en-US" sz="800" dirty="0" smtClean="0">
                  <a:latin typeface="Times New Roman" panose="02020603050405020304" pitchFamily="18" charset="0"/>
                  <a:cs typeface="Times New Roman" panose="02020603050405020304" pitchFamily="18" charset="0"/>
                </a:rPr>
                <a:t>Therapy</a:t>
              </a:r>
              <a:r>
                <a:rPr lang="en-US" sz="800" i="1" baseline="30000" dirty="0">
                  <a:latin typeface="Times New Roman" panose="02020603050405020304" pitchFamily="18" charset="0"/>
                  <a:cs typeface="Times New Roman" panose="02020603050405020304" pitchFamily="18" charset="0"/>
                </a:rPr>
                <a:t>*</a:t>
              </a:r>
              <a:endParaRPr lang="en-US" sz="800" dirty="0"/>
            </a:p>
          </p:txBody>
        </p:sp>
        <p:sp>
          <p:nvSpPr>
            <p:cNvPr id="11" name="Rectangle 10"/>
            <p:cNvSpPr/>
            <p:nvPr/>
          </p:nvSpPr>
          <p:spPr>
            <a:xfrm>
              <a:off x="2739732" y="1072186"/>
              <a:ext cx="657394" cy="338554"/>
            </a:xfrm>
            <a:prstGeom prst="rect">
              <a:avLst/>
            </a:prstGeom>
          </p:spPr>
          <p:txBody>
            <a:bodyPr wrap="square">
              <a:spAutoFit/>
            </a:bodyPr>
            <a:lstStyle/>
            <a:p>
              <a:pPr algn="ctr"/>
              <a:r>
                <a:rPr lang="en-US" sz="800" dirty="0" smtClean="0">
                  <a:latin typeface="Times New Roman" panose="02020603050405020304" pitchFamily="18" charset="0"/>
                  <a:cs typeface="Times New Roman" panose="02020603050405020304" pitchFamily="18" charset="0"/>
                </a:rPr>
                <a:t>CD4 </a:t>
              </a:r>
              <a:r>
                <a:rPr lang="en-US" sz="800" dirty="0">
                  <a:latin typeface="Times New Roman" panose="02020603050405020304" pitchFamily="18" charset="0"/>
                  <a:cs typeface="Times New Roman" panose="02020603050405020304" pitchFamily="18" charset="0"/>
                </a:rPr>
                <a:t>count (/</a:t>
              </a:r>
              <a:r>
                <a:rPr lang="en-US" sz="800" dirty="0">
                  <a:latin typeface="Times New Roman" panose="02020603050405020304" pitchFamily="18" charset="0"/>
                  <a:cs typeface="Times New Roman" panose="02020603050405020304" pitchFamily="18" charset="0"/>
                  <a:sym typeface="Symbol" panose="05050102010706020507" pitchFamily="18" charset="2"/>
                </a:rPr>
                <a:t>L)</a:t>
              </a:r>
              <a:endParaRPr lang="en-US" sz="800" dirty="0"/>
            </a:p>
          </p:txBody>
        </p:sp>
        <p:cxnSp>
          <p:nvCxnSpPr>
            <p:cNvPr id="12" name="Straight Connector 11"/>
            <p:cNvCxnSpPr/>
            <p:nvPr/>
          </p:nvCxnSpPr>
          <p:spPr>
            <a:xfrm>
              <a:off x="1006476" y="4085054"/>
              <a:ext cx="543877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012826" y="859066"/>
              <a:ext cx="543877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 name="Rectangle 17"/>
          <p:cNvSpPr/>
          <p:nvPr/>
        </p:nvSpPr>
        <p:spPr>
          <a:xfrm>
            <a:off x="533400" y="537676"/>
            <a:ext cx="3429000" cy="461665"/>
          </a:xfrm>
          <a:prstGeom prst="rect">
            <a:avLst/>
          </a:prstGeom>
        </p:spPr>
        <p:txBody>
          <a:bodyPr>
            <a:spAutoFit/>
          </a:bodyPr>
          <a:lstStyle/>
          <a:p>
            <a:r>
              <a:rPr lang="en-US" sz="1200" b="1" dirty="0">
                <a:latin typeface="Times New Roman" panose="02020603050405020304" pitchFamily="18" charset="0"/>
                <a:cs typeface="Times New Roman" panose="02020603050405020304" pitchFamily="18" charset="0"/>
              </a:rPr>
              <a:t>Supplemental Digital Content 4</a:t>
            </a:r>
            <a:r>
              <a:rPr lang="en-US" sz="1200" b="1" dirty="0" smtClean="0">
                <a:latin typeface="Times New Roman" panose="02020603050405020304" pitchFamily="18" charset="0"/>
                <a:cs typeface="Times New Roman" panose="02020603050405020304" pitchFamily="18" charset="0"/>
              </a:rPr>
              <a:t>. </a:t>
            </a:r>
            <a:endParaRPr lang="en-US" sz="1200" b="1"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Table: </a:t>
            </a:r>
            <a:r>
              <a:rPr lang="en-US" sz="1200" b="1" dirty="0" smtClean="0">
                <a:latin typeface="Times New Roman" panose="02020603050405020304" pitchFamily="18" charset="0"/>
                <a:cs typeface="Times New Roman" panose="02020603050405020304" pitchFamily="18" charset="0"/>
              </a:rPr>
              <a:t>Characteristics of Patients</a:t>
            </a:r>
            <a:endParaRPr lang="en-US" sz="1200" dirty="0"/>
          </a:p>
        </p:txBody>
      </p:sp>
    </p:spTree>
    <p:extLst>
      <p:ext uri="{BB962C8B-B14F-4D97-AF65-F5344CB8AC3E}">
        <p14:creationId xmlns:p14="http://schemas.microsoft.com/office/powerpoint/2010/main" val="260086159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TotalTime>
  <Words>488</Words>
  <Application>Microsoft Office PowerPoint</Application>
  <PresentationFormat>Letter Paper (8.5x11 in)</PresentationFormat>
  <Paragraphs>78</Paragraphs>
  <Slides>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Malgun Gothic</vt:lpstr>
      <vt:lpstr>Arial</vt:lpstr>
      <vt:lpstr>Calibri</vt:lpstr>
      <vt:lpstr>Calibri Light</vt:lpstr>
      <vt:lpstr>Courier New</vt:lpstr>
      <vt:lpstr>Symbol</vt:lpstr>
      <vt:lpstr>Times New Roman</vt:lpstr>
      <vt:lpstr>Office Theme</vt:lpstr>
      <vt:lpstr>PowerPoint Presentation</vt:lpstr>
      <vt:lpstr>PowerPoint Presentation</vt:lpstr>
      <vt:lpstr>PowerPoint Presentation</vt:lpstr>
      <vt:lpstr>PowerPoint Presentation</vt:lpstr>
    </vt:vector>
  </TitlesOfParts>
  <Company>The University of North Carolina at Chapel Hill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Sook</dc:creator>
  <cp:lastModifiedBy>Sook</cp:lastModifiedBy>
  <cp:revision>3</cp:revision>
  <dcterms:created xsi:type="dcterms:W3CDTF">2016-06-02T19:38:28Z</dcterms:created>
  <dcterms:modified xsi:type="dcterms:W3CDTF">2016-10-07T14:10:00Z</dcterms:modified>
</cp:coreProperties>
</file>