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64" d="100"/>
          <a:sy n="64" d="100"/>
        </p:scale>
        <p:origin x="-2448" y="-74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94500" y="1066800"/>
            <a:ext cx="2669000" cy="64633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Patients registered to </a:t>
            </a:r>
          </a:p>
          <a:p>
            <a:pPr algn="ctr"/>
            <a:r>
              <a:rPr lang="en-US" dirty="0" smtClean="0"/>
              <a:t>parent trial S9133 (N=348)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160864" y="2201734"/>
            <a:ext cx="2536272" cy="369332"/>
          </a:xfrm>
          <a:prstGeom prst="rect">
            <a:avLst/>
          </a:prstGeom>
          <a:noFill/>
          <a:ln w="19050">
            <a:solidFill>
              <a:schemeClr val="tx1"/>
            </a:solidFill>
            <a:prstDash val="sysDot"/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Number eligible (n=326)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663292" y="3059668"/>
            <a:ext cx="3531416" cy="646331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mtClean="0"/>
              <a:t>Evaluable patients registered </a:t>
            </a:r>
            <a:r>
              <a:rPr lang="en-US" dirty="0" smtClean="0"/>
              <a:t>to </a:t>
            </a:r>
          </a:p>
          <a:p>
            <a:pPr algn="ctr"/>
            <a:r>
              <a:rPr lang="en-US" dirty="0" smtClean="0"/>
              <a:t>QOL companion trial S9208 (n=239)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08075" y="4343400"/>
            <a:ext cx="1827744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CMT arm (n=120)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50811" y="5644277"/>
            <a:ext cx="174227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Baseline = 100%</a:t>
            </a:r>
          </a:p>
          <a:p>
            <a:r>
              <a:rPr lang="en-US" dirty="0" smtClean="0"/>
              <a:t>6 months =  81%</a:t>
            </a:r>
          </a:p>
          <a:p>
            <a:r>
              <a:rPr lang="en-US" dirty="0" smtClean="0"/>
              <a:t>1 year =  80%</a:t>
            </a:r>
          </a:p>
          <a:p>
            <a:r>
              <a:rPr lang="en-US" dirty="0" smtClean="0"/>
              <a:t>2 years = 67%</a:t>
            </a:r>
          </a:p>
          <a:p>
            <a:r>
              <a:rPr lang="en-US" dirty="0" smtClean="0"/>
              <a:t>3 years = 64%</a:t>
            </a:r>
          </a:p>
          <a:p>
            <a:r>
              <a:rPr lang="en-US" dirty="0" smtClean="0"/>
              <a:t>4 years = 56%</a:t>
            </a:r>
          </a:p>
          <a:p>
            <a:r>
              <a:rPr lang="en-US" dirty="0" smtClean="0"/>
              <a:t>5 years = 62%</a:t>
            </a:r>
          </a:p>
          <a:p>
            <a:r>
              <a:rPr lang="en-US" dirty="0" smtClean="0"/>
              <a:t>6 years = 49%</a:t>
            </a:r>
          </a:p>
          <a:p>
            <a:r>
              <a:rPr lang="en-US" dirty="0" smtClean="0"/>
              <a:t>7 years = 48%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41299" y="5269468"/>
            <a:ext cx="216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Completed follow-up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52638" y="4343400"/>
            <a:ext cx="176683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STLI arm (n=119)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964917" y="5644277"/>
            <a:ext cx="1742272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Baseline = 100%</a:t>
            </a:r>
          </a:p>
          <a:p>
            <a:r>
              <a:rPr lang="en-US" dirty="0" smtClean="0"/>
              <a:t>6 months =  82%</a:t>
            </a:r>
          </a:p>
          <a:p>
            <a:r>
              <a:rPr lang="en-US" dirty="0" smtClean="0"/>
              <a:t>1 year =  80%</a:t>
            </a:r>
          </a:p>
          <a:p>
            <a:r>
              <a:rPr lang="en-US" dirty="0" smtClean="0"/>
              <a:t>2 years = 72%</a:t>
            </a:r>
          </a:p>
          <a:p>
            <a:r>
              <a:rPr lang="en-US" dirty="0" smtClean="0"/>
              <a:t>3 years = 67%</a:t>
            </a:r>
          </a:p>
          <a:p>
            <a:r>
              <a:rPr lang="en-US" dirty="0" smtClean="0"/>
              <a:t>4 years = 66%</a:t>
            </a:r>
          </a:p>
          <a:p>
            <a:r>
              <a:rPr lang="en-US" dirty="0" smtClean="0"/>
              <a:t>5 years = 56%</a:t>
            </a:r>
          </a:p>
          <a:p>
            <a:r>
              <a:rPr lang="en-US" dirty="0" smtClean="0"/>
              <a:t>6 years = 52%</a:t>
            </a:r>
          </a:p>
          <a:p>
            <a:r>
              <a:rPr lang="en-US" dirty="0" smtClean="0"/>
              <a:t>7 years = 44%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55405" y="5269468"/>
            <a:ext cx="2161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Completed follow-up</a:t>
            </a:r>
          </a:p>
        </p:txBody>
      </p:sp>
      <p:sp>
        <p:nvSpPr>
          <p:cNvPr id="18" name="Rectangle 17"/>
          <p:cNvSpPr/>
          <p:nvPr/>
        </p:nvSpPr>
        <p:spPr>
          <a:xfrm>
            <a:off x="914400" y="5257800"/>
            <a:ext cx="2209800" cy="297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3733800" y="5257800"/>
            <a:ext cx="2209800" cy="2971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/>
          <p:nvPr/>
        </p:nvCxnSpPr>
        <p:spPr>
          <a:xfrm rot="5400000">
            <a:off x="3162300" y="1956639"/>
            <a:ext cx="3810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>
            <a:off x="3163094" y="2814573"/>
            <a:ext cx="3810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5400000">
            <a:off x="1791494" y="4984472"/>
            <a:ext cx="3810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rot="5400000">
            <a:off x="4609306" y="4984472"/>
            <a:ext cx="381000" cy="158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rot="5400000">
            <a:off x="2438400" y="3796099"/>
            <a:ext cx="457200" cy="457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962400" y="3796099"/>
            <a:ext cx="457200" cy="457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152400" y="152400"/>
            <a:ext cx="2286000" cy="36933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Supplemental FIGURE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129</Words>
  <Application>Microsoft Office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Moinpour, Carol M</dc:creator>
  <cp:lastModifiedBy>Moinpour, Carol M</cp:lastModifiedBy>
  <cp:revision>13</cp:revision>
  <dcterms:created xsi:type="dcterms:W3CDTF">2006-08-16T00:00:00Z</dcterms:created>
  <dcterms:modified xsi:type="dcterms:W3CDTF">2016-01-04T18:36:39Z</dcterms:modified>
</cp:coreProperties>
</file>