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473" r:id="rId2"/>
    <p:sldId id="474" r:id="rId3"/>
    <p:sldId id="475" r:id="rId4"/>
    <p:sldId id="467" r:id="rId5"/>
    <p:sldId id="469" r:id="rId6"/>
    <p:sldId id="477" r:id="rId7"/>
    <p:sldId id="478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A7DC0B3C-2704-43C0-8FB5-F8F7B54AE341}">
          <p14:sldIdLst>
            <p14:sldId id="473"/>
            <p14:sldId id="474"/>
            <p14:sldId id="475"/>
            <p14:sldId id="467"/>
            <p14:sldId id="469"/>
            <p14:sldId id="476"/>
            <p14:sldId id="47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dsay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99"/>
    <a:srgbClr val="666666"/>
    <a:srgbClr val="445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094" autoAdjust="0"/>
    <p:restoredTop sz="99216" autoAdjust="0"/>
  </p:normalViewPr>
  <p:slideViewPr>
    <p:cSldViewPr snapToGrid="0">
      <p:cViewPr>
        <p:scale>
          <a:sx n="100" d="100"/>
          <a:sy n="100" d="100"/>
        </p:scale>
        <p:origin x="-1788" y="1506"/>
      </p:cViewPr>
      <p:guideLst>
        <p:guide orient="horz" pos="4779"/>
        <p:guide pos="4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EBE03-911D-4E5D-93E5-DD654EE08F9B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68579-B859-42C3-B307-7A49FD2579E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730947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36217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7694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53042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8871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427033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09809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47315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76910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76419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573952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1793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A964A-69F7-4A9B-B9CE-A2E694DDA839}" type="datetimeFigureOut">
              <a:rPr lang="en-CA" smtClean="0"/>
              <a:pPr/>
              <a:t>26/11/2016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7543C-1427-4CE2-B22F-88AAAD59B7F8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346246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e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0" y="342900"/>
            <a:ext cx="6858000" cy="7817259"/>
            <a:chOff x="0" y="342900"/>
            <a:chExt cx="6858000" cy="7817259"/>
          </a:xfrm>
        </p:grpSpPr>
        <p:grpSp>
          <p:nvGrpSpPr>
            <p:cNvPr id="3" name="Group 3"/>
            <p:cNvGrpSpPr/>
            <p:nvPr/>
          </p:nvGrpSpPr>
          <p:grpSpPr>
            <a:xfrm>
              <a:off x="4423606" y="3168235"/>
              <a:ext cx="1234554" cy="924099"/>
              <a:chOff x="3057410" y="7280275"/>
              <a:chExt cx="1559808" cy="1200537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 cstate="print">
                <a:grayscl/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57410" y="7911239"/>
                <a:ext cx="1559808" cy="569573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 cstate="print">
                <a:grayscl/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59333" y="7280275"/>
                <a:ext cx="1550720" cy="617035"/>
              </a:xfrm>
              <a:prstGeom prst="rect">
                <a:avLst/>
              </a:prstGeom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5593785" y="3289680"/>
              <a:ext cx="5607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 smtClean="0">
                  <a:latin typeface="Arial"/>
                  <a:cs typeface="Arial"/>
                </a:rPr>
                <a:t>pAKT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84981" y="3744783"/>
              <a:ext cx="6000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βactin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2979383" y="1528940"/>
              <a:ext cx="10919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Arial"/>
                  <a:cs typeface="Arial"/>
                </a:rPr>
                <a:t>pAKT</a:t>
              </a:r>
              <a:r>
                <a:rPr lang="en-US" sz="1200" b="1" dirty="0" smtClean="0">
                  <a:latin typeface="Arial"/>
                  <a:cs typeface="Arial"/>
                </a:rPr>
                <a:t>/βactin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9" name="Picture 8" descr="PAKT averages.eps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664"/>
            <a:stretch/>
          </p:blipFill>
          <p:spPr>
            <a:xfrm>
              <a:off x="3612915" y="352425"/>
              <a:ext cx="3084206" cy="2725284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4427911" y="809625"/>
              <a:ext cx="138233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953501" y="638386"/>
              <a:ext cx="4358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Calibri" pitchFamily="34" charset="0"/>
                  <a:cs typeface="Arial"/>
                </a:rPr>
                <a:t>*</a:t>
              </a:r>
            </a:p>
          </p:txBody>
        </p:sp>
        <p:grpSp>
          <p:nvGrpSpPr>
            <p:cNvPr id="4" name="Group 22"/>
            <p:cNvGrpSpPr/>
            <p:nvPr/>
          </p:nvGrpSpPr>
          <p:grpSpPr>
            <a:xfrm>
              <a:off x="1137227" y="3232415"/>
              <a:ext cx="1248347" cy="860303"/>
              <a:chOff x="-682896" y="7146991"/>
              <a:chExt cx="1577235" cy="1117655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682761" y="7747663"/>
                <a:ext cx="1577100" cy="516983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6" cstate="print">
                <a:grayscl/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682896" y="7146991"/>
                <a:ext cx="1577057" cy="589860"/>
              </a:xfrm>
              <a:prstGeom prst="rect">
                <a:avLst/>
              </a:prstGeom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2324025" y="3297214"/>
              <a:ext cx="5686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 smtClean="0">
                  <a:latin typeface="Arial"/>
                  <a:cs typeface="Arial"/>
                </a:rPr>
                <a:t>pERK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10813" y="3757761"/>
              <a:ext cx="6000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βactin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253598" y="1542420"/>
              <a:ext cx="1099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Arial"/>
                  <a:cs typeface="Arial"/>
                </a:rPr>
                <a:t>pERK</a:t>
              </a:r>
              <a:r>
                <a:rPr lang="en-US" sz="1200" b="1" dirty="0" smtClean="0">
                  <a:latin typeface="Arial"/>
                  <a:cs typeface="Arial"/>
                </a:rPr>
                <a:t>/βactin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19" name="Picture 18" descr="PERK averages.eps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091"/>
            <a:stretch/>
          </p:blipFill>
          <p:spPr>
            <a:xfrm>
              <a:off x="361950" y="342900"/>
              <a:ext cx="3067049" cy="2781068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1143000" y="796913"/>
              <a:ext cx="1367348" cy="1271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624343" y="616148"/>
              <a:ext cx="4195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Calibri" pitchFamily="34" charset="0"/>
                  <a:cs typeface="Arial"/>
                </a:rPr>
                <a:t>**</a:t>
              </a:r>
              <a:endParaRPr lang="en-US" sz="1400" b="1" dirty="0">
                <a:latin typeface="Calibri" pitchFamily="34" charset="0"/>
                <a:cs typeface="Arial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019300" y="4306207"/>
              <a:ext cx="3279775" cy="2260600"/>
              <a:chOff x="2019300" y="4306207"/>
              <a:chExt cx="3279775" cy="2260600"/>
            </a:xfrm>
          </p:grpSpPr>
          <p:pic>
            <p:nvPicPr>
              <p:cNvPr id="76" name="Picture 75" descr="PSRC averages.eps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769"/>
              <a:stretch>
                <a:fillRect/>
              </a:stretch>
            </p:blipFill>
            <p:spPr>
              <a:xfrm>
                <a:off x="2019300" y="4306207"/>
                <a:ext cx="3279775" cy="2260600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2768295" y="4451073"/>
                <a:ext cx="1490494" cy="307777"/>
                <a:chOff x="1689797" y="2725514"/>
                <a:chExt cx="1490494" cy="307777"/>
              </a:xfrm>
            </p:grpSpPr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1689797" y="2908742"/>
                  <a:ext cx="1490494" cy="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/>
                <p:cNvSpPr txBox="1"/>
                <p:nvPr/>
              </p:nvSpPr>
              <p:spPr>
                <a:xfrm>
                  <a:off x="2136061" y="2725514"/>
                  <a:ext cx="39469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**</a:t>
                  </a:r>
                  <a:endParaRPr lang="en-US" sz="1400" b="1" dirty="0"/>
                </a:p>
              </p:txBody>
            </p:sp>
          </p:grpSp>
        </p:grpSp>
        <p:sp>
          <p:nvSpPr>
            <p:cNvPr id="71" name="Rectangle 70"/>
            <p:cNvSpPr/>
            <p:nvPr/>
          </p:nvSpPr>
          <p:spPr>
            <a:xfrm>
              <a:off x="0" y="6775164"/>
              <a:ext cx="685800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/>
                <a:t>Supplementary figure 1. Effect of LDLs on AKT, ERK, and SRC-</a:t>
              </a:r>
              <a:r>
                <a:rPr lang="en-US" sz="1200" b="1" dirty="0" err="1" smtClean="0"/>
                <a:t>phosphorylation</a:t>
              </a:r>
              <a:r>
                <a:rPr lang="en-US" sz="1200" b="1" dirty="0" smtClean="0"/>
                <a:t> in activated CLL cells </a:t>
              </a:r>
              <a:r>
                <a:rPr lang="en-US" sz="1200" b="1" i="1" dirty="0" smtClean="0"/>
                <a:t>in vitro</a:t>
              </a:r>
              <a:r>
                <a:rPr lang="en-US" sz="1200" b="1" dirty="0" smtClean="0"/>
                <a:t>.  </a:t>
              </a:r>
              <a:r>
                <a:rPr lang="en-US" sz="1200" dirty="0" smtClean="0"/>
                <a:t> Purified CLL cells (1x10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 cells/ml) were stimulated with IL-2 and </a:t>
              </a:r>
              <a:r>
                <a:rPr lang="en-US" sz="1200" dirty="0" err="1" smtClean="0"/>
                <a:t>Resiquimod</a:t>
              </a:r>
              <a:r>
                <a:rPr lang="en-US" sz="1200" dirty="0" smtClean="0"/>
                <a:t> in lipid-poor media with or without addition of LDLs (0.5mM). Protein extracts were made after 18 h and expression of </a:t>
              </a:r>
              <a:r>
                <a:rPr lang="en-US" sz="1200" dirty="0" err="1" smtClean="0"/>
                <a:t>phospho</a:t>
              </a:r>
              <a:r>
                <a:rPr lang="en-US" sz="1200" dirty="0" smtClean="0"/>
                <a:t>-ERK (n=9), -AKT (n=4), and -SRC (n=5) </a:t>
              </a:r>
              <a:r>
                <a:rPr lang="en-US" sz="1200" dirty="0" smtClean="0"/>
                <a:t>measured </a:t>
              </a:r>
              <a:r>
                <a:rPr lang="en-US" sz="1200" dirty="0" smtClean="0"/>
                <a:t>by </a:t>
              </a:r>
              <a:r>
                <a:rPr lang="en-US" sz="1200" dirty="0" err="1" smtClean="0"/>
                <a:t>immunoblotting</a:t>
              </a:r>
              <a:r>
                <a:rPr lang="en-US" sz="1200" dirty="0" smtClean="0"/>
                <a:t> and quantified by densitometry, using β-</a:t>
              </a:r>
              <a:r>
                <a:rPr lang="en-US" sz="1200" dirty="0" err="1" smtClean="0"/>
                <a:t>actin</a:t>
              </a:r>
              <a:r>
                <a:rPr lang="en-US" sz="1200" dirty="0" smtClean="0"/>
                <a:t> as a loading control. The averages and standard errors of the relative </a:t>
              </a:r>
              <a:r>
                <a:rPr lang="en-US" sz="1200" dirty="0" err="1" smtClean="0"/>
                <a:t>densitometric</a:t>
              </a:r>
              <a:r>
                <a:rPr lang="en-US" sz="1200" dirty="0" smtClean="0"/>
                <a:t> values are indicated in the graphs for the different signaling molecules. Representative examples of </a:t>
              </a:r>
              <a:r>
                <a:rPr lang="en-US" sz="1200" dirty="0" err="1" smtClean="0"/>
                <a:t>immunoblots</a:t>
              </a:r>
              <a:r>
                <a:rPr lang="en-US" sz="1200" dirty="0" smtClean="0"/>
                <a:t> are shown. *, P&lt;0.05; **, P&lt;0.01.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1390650" y="521970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pSRC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  <a:sym typeface="Symbol"/>
                </a:rPr>
                <a:t>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151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1093674" y="1836274"/>
            <a:ext cx="3632200" cy="2516757"/>
            <a:chOff x="2302300" y="1467791"/>
            <a:chExt cx="3632200" cy="2516756"/>
          </a:xfrm>
        </p:grpSpPr>
        <p:pic>
          <p:nvPicPr>
            <p:cNvPr id="5" name="Picture 4" descr="Resting vs 2S LDL.eps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b="8766"/>
            <a:stretch/>
          </p:blipFill>
          <p:spPr>
            <a:xfrm>
              <a:off x="2302300" y="1491220"/>
              <a:ext cx="3632200" cy="206244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42693" y="1467791"/>
              <a:ext cx="394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 smtClean="0"/>
                <a:t>**</a:t>
              </a:r>
              <a:endParaRPr lang="en-US" sz="1400" b="1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026092" y="1667859"/>
              <a:ext cx="16379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794272" y="3553660"/>
              <a:ext cx="6864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Control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65951" y="3553660"/>
              <a:ext cx="71525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LDL </a:t>
              </a:r>
            </a:p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(0.5mM)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30789" y="3553660"/>
              <a:ext cx="3577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2S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81066" y="3553660"/>
              <a:ext cx="10294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2S &amp;</a:t>
              </a:r>
            </a:p>
            <a:p>
              <a:pPr algn="just"/>
              <a:r>
                <a:rPr lang="en-US" sz="1100" b="1" dirty="0" smtClean="0">
                  <a:latin typeface="Arial"/>
                  <a:cs typeface="Arial"/>
                </a:rPr>
                <a:t>LDL (0.5mM)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09351" y="1784541"/>
              <a:ext cx="4844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 smtClean="0"/>
                <a:t>ns</a:t>
              </a:r>
              <a:endParaRPr lang="en-US" sz="1400" b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050298" y="2029014"/>
              <a:ext cx="8870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88288" y="1590225"/>
              <a:ext cx="394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b="1" dirty="0" smtClean="0"/>
                <a:t>**</a:t>
              </a:r>
              <a:endParaRPr lang="en-US" sz="1400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482518" y="1809556"/>
              <a:ext cx="8017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314713" y="4411088"/>
            <a:ext cx="62307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200" b="1" dirty="0" smtClean="0">
                <a:solidFill>
                  <a:srgbClr val="000000"/>
                </a:solidFill>
              </a:rPr>
              <a:t>Supplementary figure 2: Effect of LDLs on STAT3 </a:t>
            </a:r>
            <a:r>
              <a:rPr lang="en-CA" sz="1200" b="1" dirty="0" err="1" smtClean="0">
                <a:solidFill>
                  <a:srgbClr val="000000"/>
                </a:solidFill>
              </a:rPr>
              <a:t>phosphorylation</a:t>
            </a:r>
            <a:r>
              <a:rPr lang="en-CA" sz="1200" b="1" dirty="0" smtClean="0">
                <a:solidFill>
                  <a:srgbClr val="000000"/>
                </a:solidFill>
              </a:rPr>
              <a:t> in </a:t>
            </a:r>
            <a:r>
              <a:rPr lang="en-CA" sz="1200" b="1" dirty="0" err="1" smtClean="0">
                <a:solidFill>
                  <a:srgbClr val="000000"/>
                </a:solidFill>
              </a:rPr>
              <a:t>unactivated</a:t>
            </a:r>
            <a:r>
              <a:rPr lang="en-CA" sz="1200" b="1" dirty="0" smtClean="0">
                <a:solidFill>
                  <a:srgbClr val="000000"/>
                </a:solidFill>
              </a:rPr>
              <a:t> CLL cells.  </a:t>
            </a:r>
            <a:r>
              <a:rPr lang="en-US" sz="1200" dirty="0" smtClean="0"/>
              <a:t> </a:t>
            </a:r>
            <a:r>
              <a:rPr lang="en-US" sz="1200" dirty="0"/>
              <a:t>Purified CLL cells (1x10</a:t>
            </a:r>
            <a:r>
              <a:rPr lang="en-US" sz="1200" baseline="30000" dirty="0"/>
              <a:t>6</a:t>
            </a:r>
            <a:r>
              <a:rPr lang="en-US" sz="1200" dirty="0"/>
              <a:t> cells/ml) were stimulated </a:t>
            </a:r>
            <a:r>
              <a:rPr lang="en-US" sz="1200" dirty="0" smtClean="0"/>
              <a:t>with or without </a:t>
            </a:r>
            <a:r>
              <a:rPr lang="en-US" sz="1200" dirty="0"/>
              <a:t>IL-2 and </a:t>
            </a:r>
            <a:r>
              <a:rPr lang="en-US" sz="1200" dirty="0" err="1"/>
              <a:t>Resiquimod</a:t>
            </a:r>
            <a:r>
              <a:rPr lang="en-US" sz="1200" dirty="0"/>
              <a:t> </a:t>
            </a:r>
            <a:r>
              <a:rPr lang="en-US" sz="1200" dirty="0" smtClean="0"/>
              <a:t>(2S) and </a:t>
            </a:r>
            <a:r>
              <a:rPr lang="en-US" sz="1200" dirty="0"/>
              <a:t>cultured for 18h with or without LDL (0.5mM) </a:t>
            </a:r>
            <a:r>
              <a:rPr lang="en-US" sz="1200" dirty="0" smtClean="0"/>
              <a:t>Levels of pSTAT3 were then </a:t>
            </a:r>
            <a:r>
              <a:rPr lang="en-US" sz="1200" dirty="0"/>
              <a:t>determined by </a:t>
            </a:r>
            <a:r>
              <a:rPr lang="en-US" sz="1200" dirty="0" err="1" smtClean="0"/>
              <a:t>immunoblotting</a:t>
            </a:r>
            <a:r>
              <a:rPr lang="en-US" sz="1200" dirty="0" smtClean="0"/>
              <a:t> and quantified by densitometry, using total STAT3 as </a:t>
            </a:r>
            <a:r>
              <a:rPr lang="en-US" sz="1200" dirty="0"/>
              <a:t>a loading </a:t>
            </a:r>
            <a:r>
              <a:rPr lang="en-US" sz="1200" dirty="0" smtClean="0"/>
              <a:t>control. The average and standard error of the results with 4 different patient samples are shown.</a:t>
            </a:r>
            <a:endParaRPr lang="en-CA" sz="1200" b="1" dirty="0" smtClean="0">
              <a:solidFill>
                <a:srgbClr val="000000"/>
              </a:solidFill>
            </a:endParaRPr>
          </a:p>
          <a:p>
            <a:pPr algn="just"/>
            <a:endParaRPr lang="en-CA" sz="1200" b="1" dirty="0" smtClean="0">
              <a:solidFill>
                <a:srgbClr val="000000"/>
              </a:solidFill>
            </a:endParaRPr>
          </a:p>
          <a:p>
            <a:pPr algn="just"/>
            <a:endParaRPr lang="en-CA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IL10 exp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81" y="1798192"/>
            <a:ext cx="4572000" cy="28067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06292" y="4620462"/>
            <a:ext cx="26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>
                <a:latin typeface="Arial"/>
                <a:cs typeface="Arial"/>
              </a:rPr>
              <a:t>θ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34055" y="4620462"/>
            <a:ext cx="4669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IL10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59060" y="4615775"/>
            <a:ext cx="6006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IL10&amp;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α-IL10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73781" y="4603226"/>
            <a:ext cx="4563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LDL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42541" y="4612767"/>
            <a:ext cx="5607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LDL&amp;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IL10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1437" y="4612107"/>
            <a:ext cx="5688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IL10&amp;</a:t>
            </a:r>
          </a:p>
          <a:p>
            <a:pPr algn="ctr"/>
            <a:r>
              <a:rPr lang="en-US" sz="1100" b="1" dirty="0" err="1" smtClean="0">
                <a:latin typeface="Arial"/>
                <a:cs typeface="Arial"/>
              </a:rPr>
              <a:t>Rux</a:t>
            </a:r>
            <a:r>
              <a:rPr lang="en-US" sz="1100" b="1" dirty="0" smtClean="0">
                <a:latin typeface="Arial"/>
                <a:cs typeface="Arial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93576" y="4599576"/>
            <a:ext cx="60062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LDL&amp;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IL10&amp;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α-IL10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29095" y="4573576"/>
            <a:ext cx="60799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LDL&amp;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IL10 &amp;</a:t>
            </a:r>
          </a:p>
          <a:p>
            <a:pPr algn="ctr"/>
            <a:r>
              <a:rPr lang="en-US" sz="1100" b="1" dirty="0" err="1" smtClean="0">
                <a:latin typeface="Arial"/>
                <a:cs typeface="Arial"/>
              </a:rPr>
              <a:t>Rux</a:t>
            </a:r>
            <a:endParaRPr lang="en-US" sz="1100" b="1" dirty="0" smtClean="0">
              <a:latin typeface="Arial"/>
              <a:cs typeface="Arial"/>
            </a:endParaRPr>
          </a:p>
        </p:txBody>
      </p:sp>
      <p:grpSp>
        <p:nvGrpSpPr>
          <p:cNvPr id="4" name="Group 55"/>
          <p:cNvGrpSpPr/>
          <p:nvPr/>
        </p:nvGrpSpPr>
        <p:grpSpPr>
          <a:xfrm>
            <a:off x="1670722" y="1643634"/>
            <a:ext cx="3530471" cy="923727"/>
            <a:chOff x="2640553" y="3488260"/>
            <a:chExt cx="3530471" cy="923727"/>
          </a:xfrm>
        </p:grpSpPr>
        <p:sp>
          <p:nvSpPr>
            <p:cNvPr id="6" name="TextBox 5"/>
            <p:cNvSpPr txBox="1"/>
            <p:nvPr/>
          </p:nvSpPr>
          <p:spPr>
            <a:xfrm>
              <a:off x="2739747" y="3912038"/>
              <a:ext cx="394695" cy="21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**</a:t>
              </a:r>
              <a:endParaRPr lang="en-US" sz="1400" b="1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640553" y="4112106"/>
              <a:ext cx="59752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444136" y="4104210"/>
              <a:ext cx="10063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*</a:t>
              </a:r>
              <a:endParaRPr lang="en-US" sz="1400" b="1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183817" y="4304278"/>
              <a:ext cx="93212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Group 68"/>
            <p:cNvGrpSpPr/>
            <p:nvPr/>
          </p:nvGrpSpPr>
          <p:grpSpPr>
            <a:xfrm>
              <a:off x="4653531" y="3741786"/>
              <a:ext cx="597522" cy="219331"/>
              <a:chOff x="4653531" y="3846380"/>
              <a:chExt cx="597522" cy="219331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4752725" y="3846380"/>
                <a:ext cx="394695" cy="21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/>
                  <a:t>**</a:t>
                </a:r>
                <a:endParaRPr lang="en-US" sz="1400" b="1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4653531" y="4046448"/>
                <a:ext cx="597522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69"/>
            <p:cNvGrpSpPr/>
            <p:nvPr/>
          </p:nvGrpSpPr>
          <p:grpSpPr>
            <a:xfrm>
              <a:off x="5151859" y="3871414"/>
              <a:ext cx="597522" cy="307777"/>
              <a:chOff x="5151859" y="3990950"/>
              <a:chExt cx="597522" cy="307777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251053" y="3990950"/>
                <a:ext cx="3946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 </a:t>
                </a:r>
                <a:r>
                  <a:rPr lang="en-US" sz="1400" b="1" dirty="0" smtClean="0"/>
                  <a:t> *</a:t>
                </a:r>
                <a:endParaRPr lang="en-US" sz="1400" b="1" dirty="0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5151859" y="4174738"/>
                <a:ext cx="597522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70"/>
            <p:cNvGrpSpPr/>
            <p:nvPr/>
          </p:nvGrpSpPr>
          <p:grpSpPr>
            <a:xfrm>
              <a:off x="5124492" y="3488260"/>
              <a:ext cx="1046532" cy="307777"/>
              <a:chOff x="5124492" y="3630209"/>
              <a:chExt cx="1046532" cy="30777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251053" y="3630209"/>
                <a:ext cx="6631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 </a:t>
                </a:r>
                <a:r>
                  <a:rPr lang="en-US" sz="1400" b="1" dirty="0" smtClean="0"/>
                  <a:t>      *</a:t>
                </a:r>
                <a:endParaRPr lang="en-US" sz="1400" b="1" dirty="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5124492" y="3846380"/>
                <a:ext cx="1046532" cy="602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5162550"/>
            <a:ext cx="6858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Supplementary figure 3. Effect of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Ruxolitinib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and anti-IL10 antibodies on IL10-mediated STAT3 activation in CLL cells.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The</a:t>
            </a: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level of STAT3-phosphorylation in resting CLL cells upon stimulation with IL-10 and magnitude of inhibition with anti-IL10 antibodies or </a:t>
            </a:r>
            <a:r>
              <a:rPr kumimoji="0" lang="en-C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Ruxolitinib</a:t>
            </a: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was studied to determine more directly how much of the LDL-mediated signal amplification following activation with IL2 and </a:t>
            </a:r>
            <a:r>
              <a:rPr kumimoji="0" lang="en-CA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resiquimod</a:t>
            </a: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could be attributed specifically to IL-10.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Purified CLL cells were stimulated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 lipid-poor conditions and cultured with or without LDL (0.5mM) in the presence and absence of IL-10 antibodies (10ng/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mL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and/or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Ruxolitinib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 (500nm). After 18 h, phospho-STAT3 levels were determined by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immunoblotting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and densitometry and normalized to the results for total STAT3. The average and standard error of the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densitometric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values for 5 different patient samples are shown. The results indicate LDLs enhanced IL10-signaling that could be blocked completely by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Ruxolitinib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and incompletely by IL10 antibodies, possibly due to insufficient antibodies or induction of other cytokines.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49456" y="1087238"/>
            <a:ext cx="6907456" cy="4766500"/>
            <a:chOff x="-49456" y="1087238"/>
            <a:chExt cx="6907456" cy="4766500"/>
          </a:xfrm>
        </p:grpSpPr>
        <p:sp>
          <p:nvSpPr>
            <p:cNvPr id="58" name="Rectangle 57"/>
            <p:cNvSpPr/>
            <p:nvPr/>
          </p:nvSpPr>
          <p:spPr>
            <a:xfrm>
              <a:off x="0" y="4838075"/>
              <a:ext cx="6858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/>
                <a:t>Supplementary figure 4: Effect of LDL components on type 1 IFN-signaling in CLL cells.</a:t>
              </a:r>
              <a:r>
                <a:rPr lang="en-US" sz="1200" dirty="0" smtClean="0"/>
                <a:t> Purified CLL cells (1x10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 cells/ml) were cultured over-night in fatty acid free media (FAF) or 1% CD Lipid extract, consisting of a mixture of free cholesterol, fatty acids, and Vitamin E. The cells were then treated with IFN</a:t>
              </a:r>
              <a:r>
                <a:rPr lang="en-US" sz="1200" dirty="0" smtClean="0">
                  <a:sym typeface="Symbol"/>
                </a:rPr>
                <a:t></a:t>
              </a:r>
              <a:r>
                <a:rPr lang="en-US" sz="1200" dirty="0" smtClean="0"/>
                <a:t>2b (100 U/ml) and pSTAT3 levels were measured by </a:t>
              </a:r>
              <a:r>
                <a:rPr lang="en-US" sz="1200" dirty="0" err="1" smtClean="0"/>
                <a:t>immunoblotting</a:t>
              </a:r>
              <a:r>
                <a:rPr lang="en-US" sz="1200" dirty="0" smtClean="0"/>
                <a:t> after 15 and 30 min. </a:t>
              </a:r>
              <a:r>
                <a:rPr lang="en-US" sz="1200" dirty="0" err="1" smtClean="0"/>
                <a:t>Immunoblots</a:t>
              </a:r>
              <a:r>
                <a:rPr lang="en-US" sz="1200" dirty="0" smtClean="0"/>
                <a:t> for 2 patients are shown above the relative pSTAT3 densitometry values in the graphs.</a:t>
              </a:r>
              <a:endParaRPr lang="en-US" sz="1200" dirty="0"/>
            </a:p>
          </p:txBody>
        </p:sp>
        <p:grpSp>
          <p:nvGrpSpPr>
            <p:cNvPr id="2" name="Group 2"/>
            <p:cNvGrpSpPr/>
            <p:nvPr/>
          </p:nvGrpSpPr>
          <p:grpSpPr>
            <a:xfrm>
              <a:off x="-49456" y="1215296"/>
              <a:ext cx="3351232" cy="3270198"/>
              <a:chOff x="7694" y="2384460"/>
              <a:chExt cx="3351232" cy="3270198"/>
            </a:xfrm>
          </p:grpSpPr>
          <p:grpSp>
            <p:nvGrpSpPr>
              <p:cNvPr id="3" name="Group 3"/>
              <p:cNvGrpSpPr/>
              <p:nvPr/>
            </p:nvGrpSpPr>
            <p:grpSpPr>
              <a:xfrm>
                <a:off x="7694" y="2867297"/>
                <a:ext cx="3351232" cy="2787361"/>
                <a:chOff x="7694" y="2867297"/>
                <a:chExt cx="3351232" cy="2787361"/>
              </a:xfrm>
            </p:grpSpPr>
            <p:grpSp>
              <p:nvGrpSpPr>
                <p:cNvPr id="4" name="Group 14"/>
                <p:cNvGrpSpPr/>
                <p:nvPr/>
              </p:nvGrpSpPr>
              <p:grpSpPr>
                <a:xfrm>
                  <a:off x="7694" y="2867297"/>
                  <a:ext cx="3345106" cy="2787361"/>
                  <a:chOff x="7694" y="2867297"/>
                  <a:chExt cx="3345106" cy="2787361"/>
                </a:xfrm>
              </p:grpSpPr>
              <p:grpSp>
                <p:nvGrpSpPr>
                  <p:cNvPr id="5" name="Group 19"/>
                  <p:cNvGrpSpPr/>
                  <p:nvPr/>
                </p:nvGrpSpPr>
                <p:grpSpPr>
                  <a:xfrm>
                    <a:off x="7694" y="2867297"/>
                    <a:ext cx="3345106" cy="2102924"/>
                    <a:chOff x="7694" y="2867297"/>
                    <a:chExt cx="3345106" cy="2102924"/>
                  </a:xfrm>
                </p:grpSpPr>
                <p:pic>
                  <p:nvPicPr>
                    <p:cNvPr id="27" name="Picture 26" descr="Pt38.eps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="" xmlns:a14="http://schemas.microsoft.com/office/drawing/2010/main" val="0"/>
                        </a:ext>
                      </a:extLst>
                    </a:blip>
                    <a:srcRect l="7201" t="8963" b="23726"/>
                    <a:stretch/>
                  </p:blipFill>
                  <p:spPr>
                    <a:xfrm>
                      <a:off x="241414" y="2867297"/>
                      <a:ext cx="3111386" cy="2102924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28" name="TextBox 27"/>
                    <p:cNvSpPr txBox="1"/>
                    <p:nvPr/>
                  </p:nvSpPr>
                  <p:spPr>
                    <a:xfrm rot="16200000">
                      <a:off x="-437089" y="3778733"/>
                      <a:ext cx="115117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pSTAT3/βactin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6" name="Group 20"/>
                  <p:cNvGrpSpPr/>
                  <p:nvPr/>
                </p:nvGrpSpPr>
                <p:grpSpPr>
                  <a:xfrm>
                    <a:off x="2148410" y="5371308"/>
                    <a:ext cx="844300" cy="261610"/>
                    <a:chOff x="2190434" y="5520763"/>
                    <a:chExt cx="844300" cy="261610"/>
                  </a:xfrm>
                </p:grpSpPr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2190434" y="5559093"/>
                      <a:ext cx="8443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2270404" y="5520763"/>
                      <a:ext cx="73834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30min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15" name="Group 21"/>
                  <p:cNvGrpSpPr/>
                  <p:nvPr/>
                </p:nvGrpSpPr>
                <p:grpSpPr>
                  <a:xfrm>
                    <a:off x="773932" y="5393048"/>
                    <a:ext cx="844300" cy="261610"/>
                    <a:chOff x="815956" y="5542503"/>
                    <a:chExt cx="844300" cy="261610"/>
                  </a:xfrm>
                </p:grpSpPr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>
                      <a:off x="815956" y="5571475"/>
                      <a:ext cx="8443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847629" y="5542503"/>
                      <a:ext cx="641102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/>
                          <a:cs typeface="Arial"/>
                        </a:rPr>
                        <a:t>15min</a:t>
                      </a:r>
                      <a:endParaRPr lang="en-US" sz="1100" b="1" dirty="0">
                        <a:latin typeface="Arial"/>
                        <a:cs typeface="Arial"/>
                      </a:endParaRPr>
                    </a:p>
                  </p:txBody>
                </p:sp>
              </p:grp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600570" y="4957538"/>
                  <a:ext cx="45109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FAF</a:t>
                  </a:r>
                  <a:endParaRPr lang="en-US" sz="11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115429" y="4945722"/>
                  <a:ext cx="84294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CD Lipids</a:t>
                  </a:r>
                </a:p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1%</a:t>
                  </a:r>
                  <a:endParaRPr lang="en-US" sz="11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979226" y="4945723"/>
                  <a:ext cx="45109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FAF</a:t>
                  </a:r>
                  <a:endParaRPr lang="en-US" sz="11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515983" y="4933907"/>
                  <a:ext cx="842943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CD Lipids</a:t>
                  </a:r>
                </a:p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1%</a:t>
                  </a:r>
                  <a:endParaRPr lang="en-US" sz="1100" b="1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0" name="Group 4"/>
              <p:cNvGrpSpPr/>
              <p:nvPr/>
            </p:nvGrpSpPr>
            <p:grpSpPr>
              <a:xfrm>
                <a:off x="1044644" y="2384460"/>
                <a:ext cx="1363502" cy="1667534"/>
                <a:chOff x="5332439" y="3534133"/>
                <a:chExt cx="1405603" cy="1450919"/>
              </a:xfrm>
            </p:grpSpPr>
            <p:grpSp>
              <p:nvGrpSpPr>
                <p:cNvPr id="21" name="Group 5"/>
                <p:cNvGrpSpPr/>
                <p:nvPr/>
              </p:nvGrpSpPr>
              <p:grpSpPr>
                <a:xfrm>
                  <a:off x="5398703" y="4018369"/>
                  <a:ext cx="1207321" cy="966683"/>
                  <a:chOff x="5569303" y="4198437"/>
                  <a:chExt cx="993519" cy="729751"/>
                </a:xfrm>
              </p:grpSpPr>
              <p:pic>
                <p:nvPicPr>
                  <p:cNvPr id="12" name="Picture 11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</a:blip>
                  <a:stretch>
                    <a:fillRect/>
                  </a:stretch>
                </p:blipFill>
                <p:spPr>
                  <a:xfrm>
                    <a:off x="5569303" y="4198438"/>
                    <a:ext cx="477158" cy="388568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grayscl/>
                  </a:blip>
                  <a:stretch>
                    <a:fillRect/>
                  </a:stretch>
                </p:blipFill>
                <p:spPr>
                  <a:xfrm>
                    <a:off x="6011632" y="4198437"/>
                    <a:ext cx="550879" cy="388568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grayscl/>
                  </a:blip>
                  <a:stretch>
                    <a:fillRect/>
                  </a:stretch>
                </p:blipFill>
                <p:spPr>
                  <a:xfrm>
                    <a:off x="5572944" y="4576838"/>
                    <a:ext cx="989878" cy="35135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7" name="TextBox 6"/>
                <p:cNvSpPr txBox="1"/>
                <p:nvPr/>
              </p:nvSpPr>
              <p:spPr>
                <a:xfrm>
                  <a:off x="5332439" y="3776706"/>
                  <a:ext cx="140560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FAF   CD   FAF   CD</a:t>
                  </a:r>
                  <a:endParaRPr lang="en-US" sz="1100" dirty="0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 flipV="1">
                  <a:off x="5475140" y="3805243"/>
                  <a:ext cx="449508" cy="71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V="1">
                  <a:off x="6126993" y="3807819"/>
                  <a:ext cx="449508" cy="71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5475140" y="3534133"/>
                  <a:ext cx="563717" cy="2276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15min</a:t>
                  </a:r>
                  <a:endParaRPr lang="en-US" sz="11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112722" y="3550978"/>
                  <a:ext cx="563717" cy="2276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/>
                    <a:t>30min</a:t>
                  </a:r>
                  <a:endParaRPr lang="en-US" sz="1100" dirty="0"/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>
            <a:xfrm>
              <a:off x="2133600" y="1819275"/>
              <a:ext cx="6399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pSTAT3</a:t>
              </a:r>
              <a:endParaRPr lang="en-US" sz="1200" b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085975" y="2457450"/>
              <a:ext cx="583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ym typeface="Symbol"/>
                </a:rPr>
                <a:t></a:t>
              </a:r>
              <a:r>
                <a:rPr lang="en-US" sz="1200" b="1" dirty="0" err="1" smtClean="0"/>
                <a:t>actin</a:t>
              </a:r>
              <a:endParaRPr lang="en-US" sz="1200" b="1" dirty="0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5325956" y="4189208"/>
              <a:ext cx="8443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405926" y="4150878"/>
              <a:ext cx="7383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30min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3973891" y="4209061"/>
              <a:ext cx="8443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4005564" y="4180089"/>
              <a:ext cx="6411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15min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81" name="Picture 80" descr="Pt51.eps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600" t="8469" b="23943"/>
            <a:stretch/>
          </p:blipFill>
          <p:spPr>
            <a:xfrm>
              <a:off x="3361311" y="1667553"/>
              <a:ext cx="3167101" cy="2111608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 rot="16200000">
              <a:off x="2716406" y="2604542"/>
              <a:ext cx="11511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pSTAT3/βactin</a:t>
              </a:r>
              <a:endParaRPr lang="en-US" sz="1100" b="1" dirty="0">
                <a:latin typeface="Arial"/>
                <a:cs typeface="Arial"/>
              </a:endParaRPr>
            </a:p>
          </p:txBody>
        </p:sp>
        <p:grpSp>
          <p:nvGrpSpPr>
            <p:cNvPr id="72" name="Group 39"/>
            <p:cNvGrpSpPr/>
            <p:nvPr/>
          </p:nvGrpSpPr>
          <p:grpSpPr>
            <a:xfrm>
              <a:off x="4970243" y="1659215"/>
              <a:ext cx="1250202" cy="1009250"/>
              <a:chOff x="10122463" y="3965024"/>
              <a:chExt cx="1288805" cy="878147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7" cstate="print">
                <a:grayscl/>
              </a:blip>
              <a:stretch>
                <a:fillRect/>
              </a:stretch>
            </p:blipFill>
            <p:spPr>
              <a:xfrm>
                <a:off x="10124622" y="3965024"/>
                <a:ext cx="689053" cy="451743"/>
              </a:xfrm>
              <a:prstGeom prst="rect">
                <a:avLst/>
              </a:prstGeom>
            </p:spPr>
          </p:pic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8" cstate="print">
                <a:grayscl/>
              </a:blip>
              <a:stretch>
                <a:fillRect/>
              </a:stretch>
            </p:blipFill>
            <p:spPr>
              <a:xfrm>
                <a:off x="10122463" y="4388873"/>
                <a:ext cx="1288804" cy="454298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9" cstate="print">
                <a:grayscl/>
              </a:blip>
              <a:stretch>
                <a:fillRect/>
              </a:stretch>
            </p:blipFill>
            <p:spPr>
              <a:xfrm>
                <a:off x="10799076" y="3966760"/>
                <a:ext cx="612192" cy="449654"/>
              </a:xfrm>
              <a:prstGeom prst="rect">
                <a:avLst/>
              </a:prstGeom>
            </p:spPr>
          </p:pic>
        </p:grpSp>
        <p:sp>
          <p:nvSpPr>
            <p:cNvPr id="73" name="TextBox 72"/>
            <p:cNvSpPr txBox="1"/>
            <p:nvPr/>
          </p:nvSpPr>
          <p:spPr>
            <a:xfrm>
              <a:off x="4951573" y="1415223"/>
              <a:ext cx="1363502" cy="300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FAF   CD   FAF   CD</a:t>
              </a:r>
              <a:endParaRPr lang="en-US" sz="110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flipV="1">
              <a:off x="5069236" y="1398823"/>
              <a:ext cx="436044" cy="81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5701564" y="1401784"/>
              <a:ext cx="436044" cy="81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069236" y="1087238"/>
              <a:ext cx="5468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15min</a:t>
              </a:r>
              <a:endParaRPr lang="en-US" sz="11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687721" y="1106598"/>
              <a:ext cx="5468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30min</a:t>
              </a:r>
              <a:endParaRPr lang="en-US" sz="11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26109" y="3779215"/>
              <a:ext cx="4510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FAF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263381" y="3767399"/>
              <a:ext cx="8429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CD Lipids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1%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127178" y="3767400"/>
              <a:ext cx="4510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FAF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641522" y="3755584"/>
              <a:ext cx="8429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CD Lipids</a:t>
              </a:r>
            </a:p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1%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218081" y="1762125"/>
              <a:ext cx="6399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pSTAT3</a:t>
              </a:r>
              <a:endParaRPr lang="en-US" sz="1200" b="1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188461" y="2314575"/>
              <a:ext cx="583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ym typeface="Symbol"/>
                </a:rPr>
                <a:t></a:t>
              </a:r>
              <a:r>
                <a:rPr lang="en-US" sz="1200" b="1" dirty="0" err="1" smtClean="0"/>
                <a:t>actin</a:t>
              </a:r>
              <a:endParaRPr lang="en-US" sz="1200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2924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0" y="91933"/>
            <a:ext cx="6858000" cy="5771017"/>
            <a:chOff x="0" y="1884157"/>
            <a:chExt cx="6858000" cy="5771017"/>
          </a:xfrm>
        </p:grpSpPr>
        <p:sp>
          <p:nvSpPr>
            <p:cNvPr id="20" name="Rectangle 19"/>
            <p:cNvSpPr/>
            <p:nvPr/>
          </p:nvSpPr>
          <p:spPr>
            <a:xfrm>
              <a:off x="0" y="6270179"/>
              <a:ext cx="685800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/>
                <a:t>Supplementary Figure 5. Effect of </a:t>
              </a:r>
              <a:r>
                <a:rPr lang="en-US" sz="1200" b="1" dirty="0" err="1" smtClean="0"/>
                <a:t>Ibrutinib</a:t>
              </a:r>
              <a:r>
                <a:rPr lang="en-US" sz="1200" b="1" dirty="0" smtClean="0"/>
                <a:t> on cytokine-signaling amplification by LDLs in activated CLL cells </a:t>
              </a:r>
              <a:r>
                <a:rPr lang="en-US" sz="1200" b="1" i="1" dirty="0" smtClean="0"/>
                <a:t>in vitro</a:t>
              </a:r>
              <a:r>
                <a:rPr lang="en-US" sz="1200" b="1" dirty="0" smtClean="0"/>
                <a:t>.</a:t>
              </a:r>
              <a:r>
                <a:rPr lang="en-US" sz="1200" dirty="0" smtClean="0"/>
                <a:t> Purified CLL cells (1x10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 cells/ml) from 5 different patient samples were stimulated with IL-2 and </a:t>
              </a:r>
              <a:r>
                <a:rPr lang="en-US" sz="1200" dirty="0" err="1" smtClean="0"/>
                <a:t>Resiquimod</a:t>
              </a:r>
              <a:r>
                <a:rPr lang="en-US" sz="1200" dirty="0" smtClean="0"/>
                <a:t> with or without </a:t>
              </a:r>
              <a:r>
                <a:rPr lang="en-US" sz="1200" dirty="0" err="1" smtClean="0"/>
                <a:t>Ibrutinib</a:t>
              </a:r>
              <a:r>
                <a:rPr lang="en-US" sz="1200" dirty="0" smtClean="0"/>
                <a:t> (400nm). Protein extracts were made after 18 h and expression of phospho-STAT3 was measured by </a:t>
              </a:r>
              <a:r>
                <a:rPr lang="en-US" sz="1200" dirty="0" err="1" smtClean="0"/>
                <a:t>immunoblotting</a:t>
              </a:r>
              <a:r>
                <a:rPr lang="en-US" sz="1200" dirty="0" smtClean="0"/>
                <a:t> and quantified by </a:t>
              </a:r>
              <a:r>
                <a:rPr lang="en-US" sz="1200" dirty="0" smtClean="0"/>
                <a:t>densitometry </a:t>
              </a:r>
              <a:r>
                <a:rPr lang="en-US" sz="1200" dirty="0" smtClean="0"/>
                <a:t>using β-actin as a loading control, n=5. </a:t>
              </a:r>
              <a:r>
                <a:rPr lang="en-US" sz="1200" dirty="0" smtClean="0"/>
                <a:t>A</a:t>
              </a:r>
              <a:r>
                <a:rPr lang="en-US" sz="1200" dirty="0" smtClean="0"/>
                <a:t>verages </a:t>
              </a:r>
              <a:r>
                <a:rPr lang="en-US" sz="1200" dirty="0" smtClean="0"/>
                <a:t>and standard errors of the relative </a:t>
              </a:r>
              <a:r>
                <a:rPr lang="en-US" sz="1200" dirty="0" err="1" smtClean="0"/>
                <a:t>densitometric</a:t>
              </a:r>
              <a:r>
                <a:rPr lang="en-US" sz="1200" dirty="0" smtClean="0"/>
                <a:t> values are indicated in the graph with </a:t>
              </a:r>
              <a:r>
                <a:rPr lang="en-US" sz="1200" dirty="0" smtClean="0"/>
                <a:t>representative </a:t>
              </a:r>
              <a:r>
                <a:rPr lang="en-US" sz="1200" dirty="0" err="1" smtClean="0"/>
                <a:t>immunoblots</a:t>
              </a:r>
              <a:r>
                <a:rPr lang="en-US" sz="1200" dirty="0" smtClean="0"/>
                <a:t> </a:t>
              </a:r>
              <a:r>
                <a:rPr lang="en-US" sz="1200" dirty="0" smtClean="0"/>
                <a:t>shown below. </a:t>
              </a:r>
              <a:r>
                <a:rPr lang="en-US" sz="1200" dirty="0" err="1" smtClean="0"/>
                <a:t>Ibrutinib</a:t>
              </a:r>
              <a:r>
                <a:rPr lang="en-US" sz="1200" dirty="0" smtClean="0"/>
                <a:t> prevented the increase in pSTAT3 levels seen with LDLs. *, p&lt;0.05; ns, not significant</a:t>
              </a:r>
              <a:endParaRPr lang="en-US" sz="1200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629918" y="1884157"/>
              <a:ext cx="3288594" cy="2480495"/>
              <a:chOff x="1428750" y="1682989"/>
              <a:chExt cx="3288594" cy="2480495"/>
            </a:xfrm>
          </p:grpSpPr>
          <p:pic>
            <p:nvPicPr>
              <p:cNvPr id="5" name="Picture 4" descr="Ibrutinib.eps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6518" b="10123"/>
              <a:stretch/>
            </p:blipFill>
            <p:spPr>
              <a:xfrm>
                <a:off x="1428750" y="1682989"/>
                <a:ext cx="3288594" cy="203176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706706" y="3760099"/>
                <a:ext cx="6405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/>
                    <a:cs typeface="Arial"/>
                  </a:rPr>
                  <a:t>Control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04979" y="3760099"/>
                <a:ext cx="5598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/>
                    <a:cs typeface="Arial"/>
                  </a:rPr>
                  <a:t>LDL &amp;</a:t>
                </a:r>
              </a:p>
              <a:p>
                <a:pPr algn="ctr"/>
                <a:r>
                  <a:rPr lang="en-US" sz="1000" b="1" dirty="0" err="1" smtClean="0">
                    <a:latin typeface="Arial"/>
                    <a:cs typeface="Arial"/>
                  </a:rPr>
                  <a:t>Ibru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302987" y="3760099"/>
                <a:ext cx="6764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b="1" dirty="0" err="1" smtClean="0">
                    <a:latin typeface="Arial"/>
                    <a:cs typeface="Arial"/>
                  </a:rPr>
                  <a:t>Ibru</a:t>
                </a:r>
                <a:r>
                  <a:rPr lang="fr-FR" sz="1000" b="1" dirty="0" smtClean="0">
                    <a:latin typeface="Arial"/>
                    <a:cs typeface="Arial"/>
                  </a:rPr>
                  <a:t> </a:t>
                </a:r>
              </a:p>
              <a:p>
                <a:pPr algn="ctr"/>
                <a:r>
                  <a:rPr lang="fr-FR" sz="1000" b="1" dirty="0" smtClean="0">
                    <a:latin typeface="Arial"/>
                    <a:cs typeface="Arial"/>
                  </a:rPr>
                  <a:t>(400nm)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060648" y="3763374"/>
                <a:ext cx="6691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/>
                    <a:cs typeface="Arial"/>
                  </a:rPr>
                  <a:t>LDL</a:t>
                </a:r>
              </a:p>
              <a:p>
                <a:pPr algn="ctr"/>
                <a:r>
                  <a:rPr lang="en-US" sz="1000" b="1" dirty="0" smtClean="0">
                    <a:latin typeface="Arial"/>
                    <a:cs typeface="Arial"/>
                  </a:rPr>
                  <a:t>(0.5mM)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262406" y="2184799"/>
              <a:ext cx="4844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ns</a:t>
              </a:r>
              <a:endParaRPr lang="en-US" sz="14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003354" y="2429272"/>
              <a:ext cx="8870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761712" y="1969542"/>
              <a:ext cx="4844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*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502660" y="2214015"/>
              <a:ext cx="8870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801243" y="2801493"/>
              <a:ext cx="14003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pSTAT3/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  <a:sym typeface="Symbol"/>
                </a:rPr>
                <a:t></a:t>
              </a:r>
              <a:r>
                <a:rPr lang="en-US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512000" y="4393424"/>
              <a:ext cx="3667400" cy="1909231"/>
              <a:chOff x="8640" y="4661254"/>
              <a:chExt cx="3667400" cy="190923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 cstate="print">
                <a:grayscl/>
              </a:blip>
              <a:stretch>
                <a:fillRect/>
              </a:stretch>
            </p:blipFill>
            <p:spPr>
              <a:xfrm>
                <a:off x="1496032" y="5089735"/>
                <a:ext cx="1485205" cy="588908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3036121" y="5282400"/>
                <a:ext cx="6399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pSTAT3</a:t>
                </a:r>
                <a:endParaRPr lang="en-US" sz="12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036121" y="5937737"/>
                <a:ext cx="5822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βactin</a:t>
                </a:r>
                <a:endParaRPr lang="en-US" sz="1200" b="1" dirty="0"/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4" cstate="print">
                <a:grayscl/>
              </a:blip>
              <a:srcRect l="25857" r="43693" b="36622"/>
              <a:stretch/>
            </p:blipFill>
            <p:spPr>
              <a:xfrm>
                <a:off x="457920" y="5097641"/>
                <a:ext cx="1010880" cy="5810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5" cstate="print">
                <a:grayscl/>
              </a:blip>
              <a:srcRect l="30606" r="38096" b="46720"/>
              <a:stretch/>
            </p:blipFill>
            <p:spPr>
              <a:xfrm>
                <a:off x="440641" y="5700767"/>
                <a:ext cx="1036800" cy="575595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6" cstate="print">
                <a:grayscl/>
              </a:blip>
              <a:srcRect b="16086"/>
              <a:stretch/>
            </p:blipFill>
            <p:spPr>
              <a:xfrm>
                <a:off x="1509075" y="5695366"/>
                <a:ext cx="1476000" cy="582714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8640" y="4661254"/>
                <a:ext cx="3041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Ibru</a:t>
                </a:r>
                <a:r>
                  <a:rPr lang="en-US" sz="1200" b="1" dirty="0" smtClean="0"/>
                  <a:t>       -      +     -     +          -      +        -         +</a:t>
                </a:r>
              </a:p>
              <a:p>
                <a:r>
                  <a:rPr lang="en-US" sz="1200" b="1" dirty="0" smtClean="0"/>
                  <a:t>LDL        -      -     +     +          -      -        +         +</a:t>
                </a:r>
                <a:endParaRPr lang="en-US" sz="12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78335" y="6293486"/>
                <a:ext cx="4411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Pt.1</a:t>
                </a:r>
                <a:endParaRPr lang="en-US" sz="12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864902" y="6288457"/>
                <a:ext cx="4411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Pt.2</a:t>
                </a:r>
                <a:endParaRPr lang="en-US" sz="1200" b="1" dirty="0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2199675"/>
            <a:ext cx="6858000" cy="4360108"/>
            <a:chOff x="0" y="444027"/>
            <a:chExt cx="6858000" cy="4360108"/>
          </a:xfrm>
        </p:grpSpPr>
        <p:grpSp>
          <p:nvGrpSpPr>
            <p:cNvPr id="25" name="Group 1"/>
            <p:cNvGrpSpPr/>
            <p:nvPr/>
          </p:nvGrpSpPr>
          <p:grpSpPr>
            <a:xfrm>
              <a:off x="75830" y="444027"/>
              <a:ext cx="3461764" cy="2843538"/>
              <a:chOff x="0" y="4363963"/>
              <a:chExt cx="3670300" cy="2862337"/>
            </a:xfrm>
          </p:grpSpPr>
          <p:pic>
            <p:nvPicPr>
              <p:cNvPr id="36" name="Picture 2" descr="IgM cell counts.eps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4965700"/>
                <a:ext cx="3670300" cy="2260600"/>
              </a:xfrm>
              <a:prstGeom prst="rect">
                <a:avLst/>
              </a:prstGeom>
            </p:spPr>
          </p:pic>
          <p:grpSp>
            <p:nvGrpSpPr>
              <p:cNvPr id="37" name="Group 3"/>
              <p:cNvGrpSpPr/>
              <p:nvPr/>
            </p:nvGrpSpPr>
            <p:grpSpPr>
              <a:xfrm>
                <a:off x="793247" y="4363963"/>
                <a:ext cx="2317153" cy="782958"/>
                <a:chOff x="793247" y="4363963"/>
                <a:chExt cx="2317153" cy="782958"/>
              </a:xfrm>
            </p:grpSpPr>
            <p:sp>
              <p:nvSpPr>
                <p:cNvPr id="38" name="TextBox 37"/>
                <p:cNvSpPr txBox="1"/>
                <p:nvPr/>
              </p:nvSpPr>
              <p:spPr>
                <a:xfrm>
                  <a:off x="1356668" y="4539870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**</a:t>
                  </a:r>
                  <a:endParaRPr lang="en-US" sz="1400" b="1" dirty="0"/>
                </a:p>
              </p:txBody>
            </p:sp>
            <p:cxnSp>
              <p:nvCxnSpPr>
                <p:cNvPr id="39" name="Straight Arrow Connector 38"/>
                <p:cNvCxnSpPr/>
                <p:nvPr/>
              </p:nvCxnSpPr>
              <p:spPr>
                <a:xfrm flipV="1">
                  <a:off x="793247" y="5088759"/>
                  <a:ext cx="865633" cy="2493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6"/>
                <p:cNvCxnSpPr/>
                <p:nvPr/>
              </p:nvCxnSpPr>
              <p:spPr>
                <a:xfrm>
                  <a:off x="798767" y="4846228"/>
                  <a:ext cx="1559953" cy="62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7"/>
                <p:cNvCxnSpPr/>
                <p:nvPr/>
              </p:nvCxnSpPr>
              <p:spPr>
                <a:xfrm flipV="1">
                  <a:off x="2212607" y="4630858"/>
                  <a:ext cx="897793" cy="4904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8"/>
                <p:cNvSpPr txBox="1"/>
                <p:nvPr/>
              </p:nvSpPr>
              <p:spPr>
                <a:xfrm>
                  <a:off x="1085708" y="4839144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*</a:t>
                  </a:r>
                  <a:endParaRPr lang="en-US" sz="1400" b="1" dirty="0"/>
                </a:p>
              </p:txBody>
            </p:sp>
            <p:sp>
              <p:nvSpPr>
                <p:cNvPr id="43" name="TextBox 9"/>
                <p:cNvSpPr txBox="1"/>
                <p:nvPr/>
              </p:nvSpPr>
              <p:spPr>
                <a:xfrm>
                  <a:off x="2442188" y="4363963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ns</a:t>
                  </a:r>
                  <a:endParaRPr lang="en-US" sz="1400" b="1" dirty="0"/>
                </a:p>
              </p:txBody>
            </p:sp>
          </p:grpSp>
        </p:grpSp>
        <p:grpSp>
          <p:nvGrpSpPr>
            <p:cNvPr id="26" name="Group 10"/>
            <p:cNvGrpSpPr/>
            <p:nvPr/>
          </p:nvGrpSpPr>
          <p:grpSpPr>
            <a:xfrm>
              <a:off x="3396236" y="654667"/>
              <a:ext cx="3461764" cy="2556664"/>
              <a:chOff x="3187700" y="4594120"/>
              <a:chExt cx="3670300" cy="2573566"/>
            </a:xfrm>
          </p:grpSpPr>
          <p:pic>
            <p:nvPicPr>
              <p:cNvPr id="28" name="Picture 27" descr="IgM 7AAD+.eps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7700" y="4907086"/>
                <a:ext cx="3670300" cy="2260600"/>
              </a:xfrm>
              <a:prstGeom prst="rect">
                <a:avLst/>
              </a:prstGeom>
            </p:spPr>
          </p:pic>
          <p:grpSp>
            <p:nvGrpSpPr>
              <p:cNvPr id="29" name="Group 12"/>
              <p:cNvGrpSpPr/>
              <p:nvPr/>
            </p:nvGrpSpPr>
            <p:grpSpPr>
              <a:xfrm>
                <a:off x="3986927" y="4594120"/>
                <a:ext cx="2317153" cy="808877"/>
                <a:chOff x="3986927" y="4594120"/>
                <a:chExt cx="2317153" cy="808877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3986927" y="5318916"/>
                  <a:ext cx="865633" cy="2493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3992447" y="5076385"/>
                  <a:ext cx="1559953" cy="62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5406287" y="4861015"/>
                  <a:ext cx="897793" cy="4904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4296668" y="5095220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*</a:t>
                  </a:r>
                  <a:endParaRPr lang="en-US" sz="1400" b="1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4613228" y="4832916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*</a:t>
                  </a:r>
                  <a:endParaRPr lang="en-US" sz="1400" b="1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635868" y="4594120"/>
                  <a:ext cx="41453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ns</a:t>
                  </a:r>
                  <a:endParaRPr lang="en-US" sz="1400" b="1" dirty="0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0" y="3419140"/>
              <a:ext cx="68580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CA" sz="1200" b="1" dirty="0" smtClean="0"/>
                <a:t>Supplementary figure 6:</a:t>
              </a:r>
              <a:r>
                <a:rPr lang="en-CA" sz="1200" dirty="0" smtClean="0"/>
                <a:t> </a:t>
              </a:r>
              <a:r>
                <a:rPr lang="en-US" sz="1200" b="1" dirty="0" smtClean="0"/>
                <a:t>Effect of LDLs on proliferation of CLL cells activated by </a:t>
              </a:r>
              <a:r>
                <a:rPr lang="en-US" sz="1200" b="1" dirty="0" err="1" smtClean="0"/>
                <a:t>Ig</a:t>
              </a:r>
              <a:r>
                <a:rPr lang="en-US" sz="1200" b="1" dirty="0" smtClean="0"/>
                <a:t>-cross-linking.</a:t>
              </a:r>
              <a:r>
                <a:rPr lang="en-US" sz="1200" dirty="0" smtClean="0"/>
                <a:t> Purified CLL cells (1x10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 cells/ml) were stimulated with or without anti-</a:t>
              </a:r>
              <a:r>
                <a:rPr lang="en-US" sz="1200" dirty="0" err="1" smtClean="0"/>
                <a:t>IgM</a:t>
              </a:r>
              <a:r>
                <a:rPr lang="en-US" sz="1200" dirty="0" smtClean="0"/>
                <a:t> (10ng/</a:t>
              </a:r>
              <a:r>
                <a:rPr lang="en-US" sz="1200" dirty="0" err="1" smtClean="0"/>
                <a:t>mL</a:t>
              </a:r>
              <a:r>
                <a:rPr lang="en-US" sz="1200" dirty="0" smtClean="0"/>
                <a:t>) and cultured with or without </a:t>
              </a:r>
              <a:r>
                <a:rPr lang="en-US" sz="1200" dirty="0" smtClean="0"/>
                <a:t>LDLs </a:t>
              </a:r>
              <a:r>
                <a:rPr lang="en-US" sz="1200" dirty="0" smtClean="0"/>
                <a:t>(0.5mM). After 4 days, viable cells were counted in a </a:t>
              </a:r>
              <a:r>
                <a:rPr lang="en-US" sz="1200" dirty="0" err="1" smtClean="0"/>
                <a:t>hemocytometer</a:t>
              </a:r>
              <a:r>
                <a:rPr lang="en-US" sz="1200" dirty="0" smtClean="0"/>
                <a:t> using </a:t>
              </a:r>
              <a:r>
                <a:rPr lang="en-US" sz="1200" dirty="0" err="1" smtClean="0"/>
                <a:t>trypan</a:t>
              </a:r>
              <a:r>
                <a:rPr lang="en-US" sz="1200" dirty="0" smtClean="0"/>
                <a:t>-blue staining (left panel) and percentages of viable 7AAD</a:t>
              </a:r>
              <a:r>
                <a:rPr lang="en-US" sz="1200" baseline="30000" dirty="0" smtClean="0"/>
                <a:t>-</a:t>
              </a:r>
              <a:r>
                <a:rPr lang="en-US" sz="1200" dirty="0" smtClean="0"/>
                <a:t> cells were determined by flow </a:t>
              </a:r>
              <a:r>
                <a:rPr lang="en-US" sz="1200" dirty="0" err="1" smtClean="0"/>
                <a:t>cytometry</a:t>
              </a:r>
              <a:r>
                <a:rPr lang="en-US" sz="1200" dirty="0" smtClean="0"/>
                <a:t> (right panel). The results for 4 different patient samples along with averages and standard errors are shown in the graphs and indicate that </a:t>
              </a:r>
              <a:r>
                <a:rPr lang="en-US" sz="1200" dirty="0" err="1" smtClean="0"/>
                <a:t>Ig</a:t>
              </a:r>
              <a:r>
                <a:rPr lang="en-US" sz="1200" dirty="0" smtClean="0"/>
                <a:t>-cross-linking induced a proliferative response that was not enhanced by LDLs, in contrast to cytokine-stimulated </a:t>
              </a:r>
              <a:r>
                <a:rPr lang="en-US" sz="1200" dirty="0" smtClean="0"/>
                <a:t>responses. </a:t>
              </a:r>
              <a:r>
                <a:rPr lang="en-US" sz="1200" dirty="0" smtClean="0"/>
                <a:t>*, P&lt;0.05; **, P&lt;0.01; ns, non significant. 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083775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76200" y="285750"/>
            <a:ext cx="5333334" cy="8295894"/>
            <a:chOff x="762333" y="285750"/>
            <a:chExt cx="5333334" cy="8295894"/>
          </a:xfrm>
        </p:grpSpPr>
        <p:grpSp>
          <p:nvGrpSpPr>
            <p:cNvPr id="3" name="Group 19"/>
            <p:cNvGrpSpPr/>
            <p:nvPr/>
          </p:nvGrpSpPr>
          <p:grpSpPr>
            <a:xfrm>
              <a:off x="762333" y="285750"/>
              <a:ext cx="5333334" cy="8295894"/>
              <a:chOff x="762333" y="285750"/>
              <a:chExt cx="5333334" cy="8295894"/>
            </a:xfrm>
          </p:grpSpPr>
          <p:grpSp>
            <p:nvGrpSpPr>
              <p:cNvPr id="12" name="Group 16"/>
              <p:cNvGrpSpPr/>
              <p:nvPr/>
            </p:nvGrpSpPr>
            <p:grpSpPr>
              <a:xfrm>
                <a:off x="762333" y="285750"/>
                <a:ext cx="5333334" cy="2762250"/>
                <a:chOff x="762333" y="0"/>
                <a:chExt cx="5333334" cy="2762250"/>
              </a:xfrm>
            </p:grpSpPr>
            <p:pic>
              <p:nvPicPr>
                <p:cNvPr id="4" name="Picture 3" descr="ppard.png"/>
                <p:cNvPicPr>
                  <a:picLocks noChangeAspect="1"/>
                </p:cNvPicPr>
                <p:nvPr/>
              </p:nvPicPr>
              <p:blipFill>
                <a:blip r:embed="rId2" cstate="print"/>
                <a:srcRect b="9363"/>
                <a:stretch>
                  <a:fillRect/>
                </a:stretch>
              </p:blipFill>
              <p:spPr>
                <a:xfrm>
                  <a:off x="762333" y="0"/>
                  <a:ext cx="5333334" cy="2762250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1447800" y="152400"/>
                  <a:ext cx="407836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/>
                    <a:t>ALL                AML              CLL               CML              MDS</a:t>
                  </a:r>
                  <a:endParaRPr lang="en-US" sz="1400" b="1" dirty="0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1371600" y="381000"/>
                  <a:ext cx="416652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n=750                 n=542             n=448              n=76               n=206</a:t>
                  </a:r>
                  <a:endParaRPr lang="en-US" sz="1200" b="1" dirty="0"/>
                </a:p>
              </p:txBody>
            </p:sp>
          </p:grpSp>
          <p:grpSp>
            <p:nvGrpSpPr>
              <p:cNvPr id="13" name="Group 17"/>
              <p:cNvGrpSpPr/>
              <p:nvPr/>
            </p:nvGrpSpPr>
            <p:grpSpPr>
              <a:xfrm>
                <a:off x="767095" y="3048000"/>
                <a:ext cx="5323810" cy="2752725"/>
                <a:chOff x="767095" y="3048000"/>
                <a:chExt cx="5323810" cy="2752725"/>
              </a:xfrm>
            </p:grpSpPr>
            <p:pic>
              <p:nvPicPr>
                <p:cNvPr id="5" name="Picture 4" descr="ppara.png"/>
                <p:cNvPicPr>
                  <a:picLocks noChangeAspect="1"/>
                </p:cNvPicPr>
                <p:nvPr/>
              </p:nvPicPr>
              <p:blipFill>
                <a:blip r:embed="rId3" cstate="print"/>
                <a:srcRect b="9682"/>
                <a:stretch>
                  <a:fillRect/>
                </a:stretch>
              </p:blipFill>
              <p:spPr>
                <a:xfrm>
                  <a:off x="767095" y="3048190"/>
                  <a:ext cx="5323810" cy="2752535"/>
                </a:xfrm>
                <a:prstGeom prst="rect">
                  <a:avLst/>
                </a:prstGeom>
              </p:spPr>
            </p:pic>
            <p:grpSp>
              <p:nvGrpSpPr>
                <p:cNvPr id="17" name="Group 11"/>
                <p:cNvGrpSpPr/>
                <p:nvPr/>
              </p:nvGrpSpPr>
              <p:grpSpPr>
                <a:xfrm>
                  <a:off x="1143000" y="3048000"/>
                  <a:ext cx="4545647" cy="553224"/>
                  <a:chOff x="1143000" y="3048000"/>
                  <a:chExt cx="4545647" cy="553224"/>
                </a:xfrm>
              </p:grpSpPr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1143000" y="3048000"/>
                    <a:ext cx="453624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Normal AML  B-ALL   </a:t>
                    </a:r>
                    <a:r>
                      <a:rPr lang="en-US" sz="1400" b="1" dirty="0" err="1" smtClean="0"/>
                      <a:t>B-ALL</a:t>
                    </a:r>
                    <a:r>
                      <a:rPr lang="en-US" sz="1400" b="1" dirty="0" smtClean="0"/>
                      <a:t>    CLL    CML    MDS   </a:t>
                    </a:r>
                    <a:r>
                      <a:rPr lang="en-US" sz="1400" b="1" dirty="0" err="1" smtClean="0"/>
                      <a:t>ProB</a:t>
                    </a:r>
                    <a:r>
                      <a:rPr lang="en-US" sz="1400" b="1" dirty="0" smtClean="0"/>
                      <a:t>-  T-ALL</a:t>
                    </a: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1171576" y="3178374"/>
                    <a:ext cx="396967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PBMC                           </a:t>
                    </a:r>
                    <a:r>
                      <a:rPr lang="en-US" sz="1400" b="1" dirty="0" err="1" smtClean="0"/>
                      <a:t>Peds</a:t>
                    </a:r>
                    <a:r>
                      <a:rPr lang="en-US" sz="1400" b="1" dirty="0" smtClean="0"/>
                      <a:t>                                         ALL</a:t>
                    </a:r>
                    <a:endParaRPr lang="en-US" sz="1400" b="1" dirty="0"/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1223963" y="3324225"/>
                    <a:ext cx="44646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/>
                      <a:t>n=74     n=542  n=147   n=359   n=448    n=76    n=206   n=70    n=174</a:t>
                    </a:r>
                    <a:endParaRPr lang="en-US" sz="1200" b="1" dirty="0"/>
                  </a:p>
                </p:txBody>
              </p:sp>
            </p:grpSp>
          </p:grpSp>
          <p:grpSp>
            <p:nvGrpSpPr>
              <p:cNvPr id="18" name="Group 18"/>
              <p:cNvGrpSpPr/>
              <p:nvPr/>
            </p:nvGrpSpPr>
            <p:grpSpPr>
              <a:xfrm>
                <a:off x="767095" y="5791200"/>
                <a:ext cx="5323810" cy="2790444"/>
                <a:chOff x="767095" y="6096381"/>
                <a:chExt cx="5323810" cy="2790444"/>
              </a:xfrm>
            </p:grpSpPr>
            <p:pic>
              <p:nvPicPr>
                <p:cNvPr id="6" name="Picture 5" descr="pparg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 b="8439"/>
                <a:stretch>
                  <a:fillRect/>
                </a:stretch>
              </p:blipFill>
              <p:spPr>
                <a:xfrm>
                  <a:off x="767095" y="6096381"/>
                  <a:ext cx="5323810" cy="2790444"/>
                </a:xfrm>
                <a:prstGeom prst="rect">
                  <a:avLst/>
                </a:prstGeom>
              </p:spPr>
            </p:pic>
            <p:grpSp>
              <p:nvGrpSpPr>
                <p:cNvPr id="19" name="Group 12"/>
                <p:cNvGrpSpPr/>
                <p:nvPr/>
              </p:nvGrpSpPr>
              <p:grpSpPr>
                <a:xfrm>
                  <a:off x="1143000" y="6152376"/>
                  <a:ext cx="4545647" cy="553224"/>
                  <a:chOff x="1143000" y="3048000"/>
                  <a:chExt cx="4545647" cy="553224"/>
                </a:xfrm>
              </p:grpSpPr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1143000" y="3048000"/>
                    <a:ext cx="453624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Normal AML  B-ALL   </a:t>
                    </a:r>
                    <a:r>
                      <a:rPr lang="en-US" sz="1400" b="1" dirty="0" err="1" smtClean="0"/>
                      <a:t>B-ALL</a:t>
                    </a:r>
                    <a:r>
                      <a:rPr lang="en-US" sz="1400" b="1" dirty="0" smtClean="0"/>
                      <a:t>    CLL    CML    MDS   </a:t>
                    </a:r>
                    <a:r>
                      <a:rPr lang="en-US" sz="1400" b="1" dirty="0" err="1" smtClean="0"/>
                      <a:t>ProB</a:t>
                    </a:r>
                    <a:r>
                      <a:rPr lang="en-US" sz="1400" b="1" dirty="0" smtClean="0"/>
                      <a:t>-  T-ALL</a:t>
                    </a: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171576" y="3178374"/>
                    <a:ext cx="396967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PBMC                           </a:t>
                    </a:r>
                    <a:r>
                      <a:rPr lang="en-US" sz="1400" b="1" dirty="0" err="1" smtClean="0"/>
                      <a:t>Peds</a:t>
                    </a:r>
                    <a:r>
                      <a:rPr lang="en-US" sz="1400" b="1" dirty="0" smtClean="0"/>
                      <a:t>                                         ALL</a:t>
                    </a:r>
                    <a:endParaRPr lang="en-US" sz="1400" b="1" dirty="0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223963" y="3324225"/>
                    <a:ext cx="44646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/>
                      <a:t>n=74     n=542  n=147   n=359   n=448    n=76    n=206   n=70    n=174</a:t>
                    </a:r>
                    <a:endParaRPr lang="en-US" sz="1200" b="1" dirty="0"/>
                  </a:p>
                </p:txBody>
              </p:sp>
            </p:grpSp>
          </p:grpSp>
        </p:grpSp>
        <p:sp>
          <p:nvSpPr>
            <p:cNvPr id="21" name="TextBox 20"/>
            <p:cNvSpPr txBox="1"/>
            <p:nvPr/>
          </p:nvSpPr>
          <p:spPr>
            <a:xfrm>
              <a:off x="1981200" y="1066800"/>
              <a:ext cx="1043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PPARD</a:t>
              </a:r>
              <a:endParaRPr lang="en-US" sz="2400" b="1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80388" y="3657600"/>
              <a:ext cx="1043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PPARA</a:t>
              </a:r>
              <a:endParaRPr lang="en-US" sz="2400" b="1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057400" y="6477000"/>
              <a:ext cx="1043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PPARG</a:t>
              </a:r>
              <a:endParaRPr lang="en-US" sz="2400" b="1" i="1" dirty="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4953000" y="312777"/>
            <a:ext cx="19050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/>
              <a:t>Supplementary figure </a:t>
            </a:r>
            <a:r>
              <a:rPr lang="en-US" sz="1200" b="1" dirty="0" smtClean="0"/>
              <a:t>7. </a:t>
            </a:r>
            <a:r>
              <a:rPr lang="en-US" sz="1200" b="1" dirty="0"/>
              <a:t>Expression of PPAR family members in </a:t>
            </a:r>
            <a:r>
              <a:rPr lang="en-US" sz="1200" b="1" dirty="0" err="1"/>
              <a:t>leukemias</a:t>
            </a:r>
            <a:r>
              <a:rPr lang="en-US" sz="1200" b="1" dirty="0"/>
              <a:t>.</a:t>
            </a:r>
            <a:r>
              <a:rPr lang="en-US" sz="1200" dirty="0"/>
              <a:t> </a:t>
            </a:r>
            <a:r>
              <a:rPr lang="en-US" sz="1000" dirty="0"/>
              <a:t>The </a:t>
            </a:r>
            <a:r>
              <a:rPr lang="en-US" sz="1000" dirty="0" err="1"/>
              <a:t>Oncomine</a:t>
            </a:r>
            <a:r>
              <a:rPr lang="en-US" sz="1000" dirty="0"/>
              <a:t> </a:t>
            </a:r>
            <a:r>
              <a:rPr lang="en-US" sz="1000" dirty="0" smtClean="0"/>
              <a:t>database was queried </a:t>
            </a:r>
            <a:r>
              <a:rPr lang="en-US" sz="1000" dirty="0"/>
              <a:t>with the search terms: "Cancer type: chronic lymphocytic leukemia" and "Gene: PPARD, PPARA, or PPARG". Results with the </a:t>
            </a:r>
            <a:r>
              <a:rPr lang="en-US" sz="1000" dirty="0" err="1"/>
              <a:t>Haferlach</a:t>
            </a:r>
            <a:r>
              <a:rPr lang="en-US" sz="1000" dirty="0"/>
              <a:t> dataset </a:t>
            </a:r>
            <a:r>
              <a:rPr lang="en-US" sz="1000" dirty="0" smtClean="0"/>
              <a:t>(</a:t>
            </a:r>
            <a:r>
              <a:rPr lang="en-US" sz="1000" dirty="0" err="1" smtClean="0"/>
              <a:t>Haferlach</a:t>
            </a:r>
            <a:r>
              <a:rPr lang="en-US" sz="1000" dirty="0"/>
              <a:t>, et </a:t>
            </a:r>
            <a:r>
              <a:rPr lang="en-US" sz="1000" dirty="0" smtClean="0"/>
              <a:t>al. J </a:t>
            </a:r>
            <a:r>
              <a:rPr lang="en-US" sz="1000" dirty="0" err="1"/>
              <a:t>Clin</a:t>
            </a:r>
            <a:r>
              <a:rPr lang="en-US" sz="1000" dirty="0"/>
              <a:t> </a:t>
            </a:r>
            <a:r>
              <a:rPr lang="en-US" sz="1000" dirty="0" err="1" smtClean="0"/>
              <a:t>Oncol</a:t>
            </a:r>
            <a:r>
              <a:rPr lang="en-US" sz="1000" dirty="0" smtClean="0"/>
              <a:t> 28:2529, 2010) </a:t>
            </a:r>
            <a:r>
              <a:rPr lang="en-US" sz="1000" dirty="0"/>
              <a:t>are </a:t>
            </a:r>
            <a:r>
              <a:rPr lang="en-US" sz="1000" dirty="0" smtClean="0"/>
              <a:t>shown. </a:t>
            </a:r>
            <a:r>
              <a:rPr lang="en-US" sz="1000" i="1" dirty="0" smtClean="0"/>
              <a:t>PPARD</a:t>
            </a:r>
            <a:r>
              <a:rPr lang="en-US" sz="1000" dirty="0" smtClean="0"/>
              <a:t> </a:t>
            </a:r>
            <a:r>
              <a:rPr lang="en-US" sz="1000" dirty="0"/>
              <a:t>mRNA expression is more characteristic of CLL than acute lymphocytic leukemia (ALL), acute myeloid leukemia (AML), chronic </a:t>
            </a:r>
            <a:r>
              <a:rPr lang="en-US" sz="1000" dirty="0" err="1"/>
              <a:t>myelogenous</a:t>
            </a:r>
            <a:r>
              <a:rPr lang="en-US" sz="1000" dirty="0"/>
              <a:t> leukemia (CML), and </a:t>
            </a:r>
            <a:r>
              <a:rPr lang="en-US" sz="1000" dirty="0" err="1"/>
              <a:t>myelodysplastic</a:t>
            </a:r>
            <a:r>
              <a:rPr lang="en-US" sz="1000" dirty="0"/>
              <a:t> syndrome (MDS) (top panel). The bottom </a:t>
            </a:r>
            <a:r>
              <a:rPr lang="en-US" sz="1000" dirty="0" smtClean="0"/>
              <a:t>panels </a:t>
            </a:r>
            <a:r>
              <a:rPr lang="en-US" sz="1000" dirty="0"/>
              <a:t>show </a:t>
            </a:r>
            <a:r>
              <a:rPr lang="en-US" sz="1000" dirty="0" smtClean="0"/>
              <a:t>results </a:t>
            </a:r>
            <a:r>
              <a:rPr lang="en-US" sz="1000" dirty="0"/>
              <a:t>for </a:t>
            </a:r>
            <a:r>
              <a:rPr lang="en-US" sz="1000" i="1" dirty="0"/>
              <a:t>PPARA</a:t>
            </a:r>
            <a:r>
              <a:rPr lang="en-US" sz="1000" dirty="0"/>
              <a:t> and </a:t>
            </a:r>
            <a:r>
              <a:rPr lang="en-US" sz="1000" i="1" dirty="0"/>
              <a:t>PPARG</a:t>
            </a:r>
            <a:r>
              <a:rPr lang="en-US" sz="1000" dirty="0"/>
              <a:t>, including </a:t>
            </a:r>
            <a:r>
              <a:rPr lang="en-US" sz="1000" dirty="0" smtClean="0"/>
              <a:t>expression in normal </a:t>
            </a:r>
            <a:r>
              <a:rPr lang="en-US" sz="1000" dirty="0"/>
              <a:t>peripheral blood mononuclear cells (PBMCs) and subtypes of ALL including B-ALL, pediatric ALL (B-ALL </a:t>
            </a:r>
            <a:r>
              <a:rPr lang="en-US" sz="1000" dirty="0" err="1"/>
              <a:t>Peds</a:t>
            </a:r>
            <a:r>
              <a:rPr lang="en-US" sz="1000" dirty="0"/>
              <a:t>), Pro-B-ALL, and T-ALL</a:t>
            </a:r>
            <a:r>
              <a:rPr lang="en-US" sz="1000" dirty="0" smtClean="0"/>
              <a:t>. </a:t>
            </a:r>
            <a:r>
              <a:rPr lang="en-US" sz="1000" dirty="0" smtClean="0"/>
              <a:t>Numbers of </a:t>
            </a:r>
            <a:r>
              <a:rPr lang="en-US" sz="1000" dirty="0" smtClean="0"/>
              <a:t>cases for each leukemia </a:t>
            </a:r>
            <a:r>
              <a:rPr lang="en-US" sz="1000" smtClean="0"/>
              <a:t>subtype </a:t>
            </a:r>
            <a:r>
              <a:rPr lang="en-US" sz="1000" smtClean="0"/>
              <a:t>are </a:t>
            </a:r>
            <a:r>
              <a:rPr lang="en-US" sz="1000" dirty="0" smtClean="0"/>
              <a:t>indicated in the columns. 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81701</TotalTime>
  <Words>1055</Words>
  <Application>Microsoft Office PowerPoint</Application>
  <PresentationFormat>On-screen Show (4:3)</PresentationFormat>
  <Paragraphs>107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effects of cholesterol and free fatty acids in low-density lipoproteins on signaling processes in leukemia</dc:title>
  <dc:creator>Lindsay</dc:creator>
  <cp:lastModifiedBy>spanerd</cp:lastModifiedBy>
  <cp:revision>1129</cp:revision>
  <cp:lastPrinted>2015-08-28T18:49:42Z</cp:lastPrinted>
  <dcterms:created xsi:type="dcterms:W3CDTF">2015-01-16T22:52:45Z</dcterms:created>
  <dcterms:modified xsi:type="dcterms:W3CDTF">2016-11-26T15:58:03Z</dcterms:modified>
</cp:coreProperties>
</file>