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00" d="100"/>
          <a:sy n="300" d="100"/>
        </p:scale>
        <p:origin x="1000" y="6032"/>
      </p:cViewPr>
      <p:guideLst>
        <p:guide orient="horz" pos="2677"/>
        <p:guide pos="21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5031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004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2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6" y="488952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520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169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9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056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2573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8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1" y="2046818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755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480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166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2" y="364068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9" y="364068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2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2622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968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5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373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Line 631"/>
          <p:cNvSpPr>
            <a:spLocks noChangeShapeType="1"/>
          </p:cNvSpPr>
          <p:nvPr/>
        </p:nvSpPr>
        <p:spPr bwMode="auto">
          <a:xfrm flipH="1">
            <a:off x="1602174" y="4619605"/>
            <a:ext cx="0" cy="930414"/>
          </a:xfrm>
          <a:prstGeom prst="line">
            <a:avLst/>
          </a:pr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80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246" name="直線コネクタ 245"/>
          <p:cNvCxnSpPr/>
          <p:nvPr/>
        </p:nvCxnSpPr>
        <p:spPr>
          <a:xfrm>
            <a:off x="1565616" y="4628411"/>
            <a:ext cx="36127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7" name="Line 631"/>
          <p:cNvSpPr>
            <a:spLocks noChangeShapeType="1"/>
          </p:cNvSpPr>
          <p:nvPr/>
        </p:nvSpPr>
        <p:spPr bwMode="auto">
          <a:xfrm flipH="1">
            <a:off x="1598016" y="5550066"/>
            <a:ext cx="759598" cy="0"/>
          </a:xfrm>
          <a:prstGeom prst="line">
            <a:avLst/>
          </a:pr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80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248" name="直線コネクタ 247"/>
          <p:cNvCxnSpPr/>
          <p:nvPr/>
        </p:nvCxnSpPr>
        <p:spPr>
          <a:xfrm>
            <a:off x="1565616" y="4756573"/>
            <a:ext cx="36127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9" name="直線コネクタ 248"/>
          <p:cNvCxnSpPr/>
          <p:nvPr/>
        </p:nvCxnSpPr>
        <p:spPr>
          <a:xfrm>
            <a:off x="1565616" y="4889054"/>
            <a:ext cx="36127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0" name="直線コネクタ 249"/>
          <p:cNvCxnSpPr/>
          <p:nvPr/>
        </p:nvCxnSpPr>
        <p:spPr>
          <a:xfrm>
            <a:off x="1565616" y="5021251"/>
            <a:ext cx="36127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1" name="直線コネクタ 250"/>
          <p:cNvCxnSpPr/>
          <p:nvPr/>
        </p:nvCxnSpPr>
        <p:spPr>
          <a:xfrm>
            <a:off x="1565616" y="5284483"/>
            <a:ext cx="36127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2" name="Line 631"/>
          <p:cNvSpPr>
            <a:spLocks noChangeShapeType="1"/>
          </p:cNvSpPr>
          <p:nvPr/>
        </p:nvSpPr>
        <p:spPr bwMode="auto">
          <a:xfrm flipH="1">
            <a:off x="2054285" y="4834885"/>
            <a:ext cx="252889" cy="0"/>
          </a:xfrm>
          <a:prstGeom prst="line">
            <a:avLst/>
          </a:pr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80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53" name="Line 631"/>
          <p:cNvSpPr>
            <a:spLocks noChangeShapeType="1"/>
          </p:cNvSpPr>
          <p:nvPr/>
        </p:nvSpPr>
        <p:spPr bwMode="auto">
          <a:xfrm flipH="1">
            <a:off x="1669441" y="4786644"/>
            <a:ext cx="252889" cy="0"/>
          </a:xfrm>
          <a:prstGeom prst="line">
            <a:avLst/>
          </a:pr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80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54" name="Oval 1265"/>
          <p:cNvSpPr>
            <a:spLocks noChangeArrowheads="1"/>
          </p:cNvSpPr>
          <p:nvPr/>
        </p:nvSpPr>
        <p:spPr bwMode="auto">
          <a:xfrm>
            <a:off x="2159339" y="4727249"/>
            <a:ext cx="39600" cy="36554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55" name="Oval 1265"/>
          <p:cNvSpPr>
            <a:spLocks noChangeArrowheads="1"/>
          </p:cNvSpPr>
          <p:nvPr/>
        </p:nvSpPr>
        <p:spPr bwMode="auto">
          <a:xfrm>
            <a:off x="2129411" y="4841843"/>
            <a:ext cx="39600" cy="36554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56" name="Oval 1265"/>
          <p:cNvSpPr>
            <a:spLocks noChangeArrowheads="1"/>
          </p:cNvSpPr>
          <p:nvPr/>
        </p:nvSpPr>
        <p:spPr bwMode="auto">
          <a:xfrm>
            <a:off x="2156261" y="4873097"/>
            <a:ext cx="39600" cy="36554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57" name="Oval 1265"/>
          <p:cNvSpPr>
            <a:spLocks noChangeArrowheads="1"/>
          </p:cNvSpPr>
          <p:nvPr/>
        </p:nvSpPr>
        <p:spPr bwMode="auto">
          <a:xfrm>
            <a:off x="2223782" y="4839120"/>
            <a:ext cx="39600" cy="36554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58" name="Oval 1265"/>
          <p:cNvSpPr>
            <a:spLocks noChangeArrowheads="1"/>
          </p:cNvSpPr>
          <p:nvPr/>
        </p:nvSpPr>
        <p:spPr bwMode="auto">
          <a:xfrm>
            <a:off x="2189665" y="4844802"/>
            <a:ext cx="39600" cy="36554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59" name="Oval 1265"/>
          <p:cNvSpPr>
            <a:spLocks noChangeArrowheads="1"/>
          </p:cNvSpPr>
          <p:nvPr/>
        </p:nvSpPr>
        <p:spPr bwMode="auto">
          <a:xfrm>
            <a:off x="1779682" y="4686500"/>
            <a:ext cx="39600" cy="3655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60" name="Oval 1265"/>
          <p:cNvSpPr>
            <a:spLocks noChangeArrowheads="1"/>
          </p:cNvSpPr>
          <p:nvPr/>
        </p:nvSpPr>
        <p:spPr bwMode="auto">
          <a:xfrm>
            <a:off x="1778149" y="4868328"/>
            <a:ext cx="39600" cy="3655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61" name="Oval 1265"/>
          <p:cNvSpPr>
            <a:spLocks noChangeArrowheads="1"/>
          </p:cNvSpPr>
          <p:nvPr/>
        </p:nvSpPr>
        <p:spPr bwMode="auto">
          <a:xfrm>
            <a:off x="1811823" y="4857173"/>
            <a:ext cx="39600" cy="3655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62" name="Oval 1265"/>
          <p:cNvSpPr>
            <a:spLocks noChangeArrowheads="1"/>
          </p:cNvSpPr>
          <p:nvPr/>
        </p:nvSpPr>
        <p:spPr bwMode="auto">
          <a:xfrm>
            <a:off x="1750036" y="4826177"/>
            <a:ext cx="39600" cy="3655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63" name="Oval 1265"/>
          <p:cNvSpPr>
            <a:spLocks noChangeArrowheads="1"/>
          </p:cNvSpPr>
          <p:nvPr/>
        </p:nvSpPr>
        <p:spPr bwMode="auto">
          <a:xfrm>
            <a:off x="1775970" y="4628106"/>
            <a:ext cx="39600" cy="3655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264" name="直線コネクタ 263"/>
          <p:cNvCxnSpPr/>
          <p:nvPr/>
        </p:nvCxnSpPr>
        <p:spPr>
          <a:xfrm>
            <a:off x="1565616" y="5153434"/>
            <a:ext cx="36127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5" name="直線コネクタ 264"/>
          <p:cNvCxnSpPr/>
          <p:nvPr/>
        </p:nvCxnSpPr>
        <p:spPr>
          <a:xfrm>
            <a:off x="1565616" y="5416997"/>
            <a:ext cx="36127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8374" y="3279234"/>
            <a:ext cx="828000" cy="76430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7725" y="3279234"/>
            <a:ext cx="828000" cy="76430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5982" y="3279233"/>
            <a:ext cx="828000" cy="764308"/>
          </a:xfrm>
          <a:prstGeom prst="rect">
            <a:avLst/>
          </a:prstGeom>
        </p:spPr>
      </p:pic>
      <p:sp>
        <p:nvSpPr>
          <p:cNvPr id="37" name="テキスト ボックス 36"/>
          <p:cNvSpPr txBox="1"/>
          <p:nvPr/>
        </p:nvSpPr>
        <p:spPr>
          <a:xfrm>
            <a:off x="3782848" y="3076861"/>
            <a:ext cx="6126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/>
                <a:cs typeface="Arial"/>
              </a:rPr>
              <a:t>mOX40</a:t>
            </a:r>
            <a:endParaRPr kumimoji="1" lang="ja-JP" altLang="en-US" sz="1000" dirty="0">
              <a:latin typeface="Arial"/>
              <a:cs typeface="Arial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674308" y="3074442"/>
            <a:ext cx="6217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err="1" smtClean="0">
                <a:latin typeface="Arial"/>
                <a:cs typeface="Arial"/>
              </a:rPr>
              <a:t>mICOS</a:t>
            </a:r>
            <a:endParaRPr kumimoji="1" lang="ja-JP" altLang="en-US" sz="1000" dirty="0">
              <a:latin typeface="Arial"/>
              <a:cs typeface="Arial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677400" y="3069916"/>
            <a:ext cx="643012" cy="253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/>
                <a:cs typeface="Arial"/>
              </a:rPr>
              <a:t>mCD28</a:t>
            </a:r>
            <a:endParaRPr kumimoji="1" lang="ja-JP" altLang="en-US" sz="1000" dirty="0">
              <a:latin typeface="Arial"/>
              <a:cs typeface="Arial"/>
            </a:endParaRPr>
          </a:p>
        </p:txBody>
      </p:sp>
      <p:sp>
        <p:nvSpPr>
          <p:cNvPr id="43" name="テキスト ボックス 7"/>
          <p:cNvSpPr txBox="1">
            <a:spLocks noChangeArrowheads="1"/>
          </p:cNvSpPr>
          <p:nvPr/>
        </p:nvSpPr>
        <p:spPr bwMode="auto">
          <a:xfrm>
            <a:off x="1052474" y="3000368"/>
            <a:ext cx="33354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 b="1" dirty="0" smtClean="0">
                <a:latin typeface="Arial"/>
                <a:ea typeface="Arial Unicode MS" pitchFamily="50" charset="-128"/>
                <a:cs typeface="Arial"/>
              </a:rPr>
              <a:t>A</a:t>
            </a:r>
            <a:endParaRPr lang="ja-JP" altLang="en-US" sz="1400" b="1" dirty="0">
              <a:latin typeface="Arial"/>
              <a:ea typeface="Arial Unicode MS" pitchFamily="50" charset="-128"/>
              <a:cs typeface="Arial"/>
            </a:endParaRPr>
          </a:p>
        </p:txBody>
      </p:sp>
      <p:sp>
        <p:nvSpPr>
          <p:cNvPr id="44" name="テキスト ボックス 7"/>
          <p:cNvSpPr txBox="1">
            <a:spLocks noChangeArrowheads="1"/>
          </p:cNvSpPr>
          <p:nvPr/>
        </p:nvSpPr>
        <p:spPr bwMode="auto">
          <a:xfrm>
            <a:off x="1052474" y="4156026"/>
            <a:ext cx="33354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400" b="1" dirty="0" smtClean="0">
                <a:latin typeface="Arial"/>
                <a:ea typeface="Arial Unicode MS" pitchFamily="50" charset="-128"/>
                <a:cs typeface="Arial"/>
              </a:rPr>
              <a:t>B</a:t>
            </a:r>
            <a:endParaRPr lang="ja-JP" altLang="en-US" sz="1400" b="1" dirty="0">
              <a:latin typeface="Arial"/>
              <a:ea typeface="Arial Unicode MS" pitchFamily="50" charset="-128"/>
              <a:cs typeface="Arial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719418" y="3418711"/>
            <a:ext cx="5695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smtClean="0">
                <a:latin typeface="Arial"/>
                <a:cs typeface="Arial"/>
              </a:rPr>
              <a:t>Non-</a:t>
            </a:r>
            <a:r>
              <a:rPr lang="en-US" altLang="ja-JP" sz="900" dirty="0" err="1" smtClean="0">
                <a:latin typeface="Arial"/>
                <a:cs typeface="Arial"/>
              </a:rPr>
              <a:t>Tg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719418" y="3570858"/>
            <a:ext cx="5886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smtClean="0">
                <a:latin typeface="Arial"/>
                <a:cs typeface="Arial"/>
              </a:rPr>
              <a:t>HBZ-</a:t>
            </a:r>
            <a:r>
              <a:rPr lang="en-US" altLang="ja-JP" sz="900" dirty="0" err="1" smtClean="0">
                <a:latin typeface="Arial"/>
                <a:cs typeface="Arial"/>
              </a:rPr>
              <a:t>Tg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sp>
        <p:nvSpPr>
          <p:cNvPr id="50" name="正方形/長方形 49"/>
          <p:cNvSpPr>
            <a:spLocks noChangeAspect="1"/>
          </p:cNvSpPr>
          <p:nvPr/>
        </p:nvSpPr>
        <p:spPr>
          <a:xfrm>
            <a:off x="4624547" y="3798781"/>
            <a:ext cx="89854" cy="8149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>
              <a:latin typeface="Arial"/>
              <a:cs typeface="Arial"/>
            </a:endParaRPr>
          </a:p>
        </p:txBody>
      </p:sp>
      <p:cxnSp>
        <p:nvCxnSpPr>
          <p:cNvPr id="51" name="直線コネクタ 50"/>
          <p:cNvCxnSpPr/>
          <p:nvPr/>
        </p:nvCxnSpPr>
        <p:spPr>
          <a:xfrm>
            <a:off x="4613237" y="3689199"/>
            <a:ext cx="108000" cy="0"/>
          </a:xfrm>
          <a:prstGeom prst="line">
            <a:avLst/>
          </a:prstGeom>
          <a:ln w="127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>
            <a:off x="4616396" y="3535921"/>
            <a:ext cx="108000" cy="0"/>
          </a:xfrm>
          <a:prstGeom prst="line">
            <a:avLst/>
          </a:prstGeom>
          <a:ln w="12700" cmpd="sng">
            <a:solidFill>
              <a:srgbClr val="0000FF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テキスト ボックス 52"/>
          <p:cNvSpPr txBox="1"/>
          <p:nvPr/>
        </p:nvSpPr>
        <p:spPr>
          <a:xfrm>
            <a:off x="4719418" y="3710898"/>
            <a:ext cx="5567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err="1" smtClean="0">
                <a:latin typeface="Arial"/>
                <a:cs typeface="Arial"/>
              </a:rPr>
              <a:t>Isotype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 rot="16200000">
            <a:off x="1031696" y="4968671"/>
            <a:ext cx="4054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latin typeface="Arial"/>
                <a:cs typeface="Arial"/>
              </a:rPr>
              <a:t>MFI</a:t>
            </a:r>
            <a:endParaRPr kumimoji="1" lang="ja-JP" altLang="en-US" sz="1000" dirty="0">
              <a:latin typeface="Arial"/>
              <a:cs typeface="Arial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3424753" y="5214686"/>
            <a:ext cx="298780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solidFill>
                  <a:srgbClr val="000000"/>
                </a:solidFill>
                <a:latin typeface="Arial"/>
                <a:cs typeface="Arial"/>
              </a:rPr>
              <a:t>20</a:t>
            </a:r>
            <a:endParaRPr kumimoji="1" lang="ja-JP" altLang="en-US" sz="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3424753" y="5330117"/>
            <a:ext cx="298780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solidFill>
                  <a:srgbClr val="000000"/>
                </a:solidFill>
                <a:latin typeface="Arial"/>
                <a:cs typeface="Arial"/>
              </a:rPr>
              <a:t>1</a:t>
            </a:r>
            <a:r>
              <a:rPr kumimoji="1" lang="en-US" altLang="ja-JP" sz="800" dirty="0" smtClean="0">
                <a:solidFill>
                  <a:srgbClr val="000000"/>
                </a:solidFill>
                <a:latin typeface="Arial"/>
                <a:cs typeface="Arial"/>
              </a:rPr>
              <a:t>0</a:t>
            </a:r>
            <a:endParaRPr kumimoji="1" lang="ja-JP" altLang="en-US" sz="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3502302" y="5439856"/>
            <a:ext cx="241723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solidFill>
                  <a:srgbClr val="000000"/>
                </a:solidFill>
                <a:latin typeface="Arial"/>
                <a:cs typeface="Arial"/>
              </a:rPr>
              <a:t>0</a:t>
            </a:r>
            <a:endParaRPr kumimoji="1" lang="ja-JP" altLang="en-US" sz="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717063" y="4213874"/>
            <a:ext cx="7442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000000"/>
                </a:solidFill>
                <a:latin typeface="Arial"/>
                <a:cs typeface="Arial"/>
              </a:rPr>
              <a:t>mOX40</a:t>
            </a:r>
            <a:endParaRPr kumimoji="1" lang="ja-JP" altLang="en-US" sz="1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07" name="テキスト ボックス 106"/>
          <p:cNvSpPr txBox="1"/>
          <p:nvPr/>
        </p:nvSpPr>
        <p:spPr>
          <a:xfrm rot="16200000">
            <a:off x="1133740" y="3538277"/>
            <a:ext cx="7227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/>
                <a:cs typeface="Arial"/>
              </a:rPr>
              <a:t>% of Max</a:t>
            </a:r>
            <a:endParaRPr kumimoji="1" lang="ja-JP" altLang="en-US" sz="1000" dirty="0">
              <a:latin typeface="Arial"/>
              <a:cs typeface="Arial"/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2290988" y="4516783"/>
            <a:ext cx="355837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solidFill>
                  <a:srgbClr val="000000"/>
                </a:solidFill>
                <a:latin typeface="Arial"/>
                <a:cs typeface="Arial"/>
              </a:rPr>
              <a:t>250</a:t>
            </a:r>
            <a:endParaRPr kumimoji="1" lang="ja-JP" altLang="en-US" sz="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2290988" y="4703787"/>
            <a:ext cx="355837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solidFill>
                  <a:srgbClr val="000000"/>
                </a:solidFill>
                <a:latin typeface="Arial"/>
                <a:cs typeface="Arial"/>
              </a:rPr>
              <a:t>200</a:t>
            </a:r>
            <a:endParaRPr kumimoji="1" lang="ja-JP" altLang="en-US" sz="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2290988" y="4894373"/>
            <a:ext cx="355837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solidFill>
                  <a:srgbClr val="000000"/>
                </a:solidFill>
                <a:latin typeface="Arial"/>
                <a:cs typeface="Arial"/>
              </a:rPr>
              <a:t>150</a:t>
            </a:r>
            <a:endParaRPr kumimoji="1" lang="ja-JP" altLang="en-US" sz="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2290988" y="5069996"/>
            <a:ext cx="355837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800" dirty="0">
                <a:solidFill>
                  <a:srgbClr val="000000"/>
                </a:solidFill>
                <a:latin typeface="Arial"/>
                <a:cs typeface="Arial"/>
              </a:rPr>
              <a:t>1</a:t>
            </a:r>
            <a:r>
              <a:rPr kumimoji="1" lang="en-US" altLang="ja-JP" sz="800" dirty="0" smtClean="0">
                <a:solidFill>
                  <a:srgbClr val="000000"/>
                </a:solidFill>
                <a:latin typeface="Arial"/>
                <a:cs typeface="Arial"/>
              </a:rPr>
              <a:t>00</a:t>
            </a:r>
            <a:endParaRPr kumimoji="1" lang="ja-JP" altLang="en-US" sz="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2345876" y="5261911"/>
            <a:ext cx="298780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solidFill>
                  <a:srgbClr val="000000"/>
                </a:solidFill>
                <a:latin typeface="Arial"/>
                <a:cs typeface="Arial"/>
              </a:rPr>
              <a:t>50</a:t>
            </a:r>
            <a:endParaRPr kumimoji="1" lang="ja-JP" altLang="en-US" sz="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2417050" y="5433285"/>
            <a:ext cx="241723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solidFill>
                  <a:srgbClr val="000000"/>
                </a:solidFill>
                <a:latin typeface="Arial"/>
                <a:cs typeface="Arial"/>
              </a:rPr>
              <a:t>0</a:t>
            </a:r>
            <a:endParaRPr kumimoji="1" lang="ja-JP" altLang="en-US" sz="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2683812" y="4213874"/>
            <a:ext cx="602729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dirty="0" err="1" smtClean="0">
                <a:latin typeface="Arial"/>
                <a:cs typeface="Arial"/>
              </a:rPr>
              <a:t>mICOS</a:t>
            </a:r>
            <a:endParaRPr kumimoji="1" lang="ja-JP" altLang="en-US" sz="1000" dirty="0">
              <a:latin typeface="Arial"/>
              <a:cs typeface="Arial"/>
            </a:endParaRP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2888650" y="4424834"/>
            <a:ext cx="2295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smtClean="0">
                <a:solidFill>
                  <a:srgbClr val="000000"/>
                </a:solidFill>
                <a:latin typeface="Arial"/>
                <a:cs typeface="Arial"/>
              </a:rPr>
              <a:t>*</a:t>
            </a:r>
            <a:endParaRPr kumimoji="1" lang="ja-JP" altLang="en-US" sz="9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11" name="左大かっこ 110"/>
          <p:cNvSpPr/>
          <p:nvPr/>
        </p:nvSpPr>
        <p:spPr>
          <a:xfrm rot="16200000" flipH="1" flipV="1">
            <a:off x="2976323" y="4384732"/>
            <a:ext cx="33231" cy="396823"/>
          </a:xfrm>
          <a:prstGeom prst="leftBracket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1293217" y="5048502"/>
            <a:ext cx="355837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/>
                <a:cs typeface="Arial"/>
              </a:rPr>
              <a:t>750</a:t>
            </a:r>
            <a:endParaRPr kumimoji="1" lang="ja-JP" altLang="en-US" sz="800" dirty="0">
              <a:latin typeface="Arial"/>
              <a:cs typeface="Arial"/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1293217" y="5175561"/>
            <a:ext cx="355837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/>
                <a:cs typeface="Arial"/>
              </a:rPr>
              <a:t>500</a:t>
            </a:r>
            <a:endParaRPr kumimoji="1" lang="ja-JP" altLang="en-US" sz="800" dirty="0">
              <a:latin typeface="Arial"/>
              <a:cs typeface="Arial"/>
            </a:endParaRP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1294210" y="5308921"/>
            <a:ext cx="355837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/>
                <a:cs typeface="Arial"/>
              </a:rPr>
              <a:t>250</a:t>
            </a:r>
            <a:endParaRPr kumimoji="1" lang="ja-JP" altLang="en-US" sz="800" dirty="0">
              <a:latin typeface="Arial"/>
              <a:cs typeface="Arial"/>
            </a:endParaRP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1414602" y="5427075"/>
            <a:ext cx="241723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/>
                <a:cs typeface="Arial"/>
              </a:rPr>
              <a:t>0</a:t>
            </a:r>
            <a:endParaRPr kumimoji="1" lang="ja-JP" altLang="en-US" sz="800" dirty="0">
              <a:latin typeface="Arial"/>
              <a:cs typeface="Arial"/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1657328" y="4213874"/>
            <a:ext cx="6831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/>
                <a:cs typeface="Arial"/>
              </a:rPr>
              <a:t>mCD28</a:t>
            </a:r>
            <a:endParaRPr kumimoji="1" lang="ja-JP" altLang="en-US" sz="1000" dirty="0">
              <a:latin typeface="Arial"/>
              <a:cs typeface="Arial"/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1832674" y="4368273"/>
            <a:ext cx="3706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err="1" smtClean="0">
                <a:latin typeface="Arial"/>
                <a:cs typeface="Arial"/>
              </a:rPr>
              <a:t>n.s</a:t>
            </a:r>
            <a:r>
              <a:rPr lang="en-US" altLang="ja-JP" sz="900" dirty="0" smtClean="0">
                <a:latin typeface="Arial"/>
                <a:cs typeface="Arial"/>
              </a:rPr>
              <a:t>.</a:t>
            </a:r>
            <a:endParaRPr kumimoji="1" lang="ja-JP" altLang="en-US" sz="900" dirty="0">
              <a:latin typeface="Arial"/>
              <a:cs typeface="Arial"/>
            </a:endParaRPr>
          </a:p>
        </p:txBody>
      </p:sp>
      <p:sp>
        <p:nvSpPr>
          <p:cNvPr id="142" name="左大かっこ 141"/>
          <p:cNvSpPr/>
          <p:nvPr/>
        </p:nvSpPr>
        <p:spPr>
          <a:xfrm rot="16200000" flipH="1" flipV="1">
            <a:off x="1981687" y="4384732"/>
            <a:ext cx="33231" cy="396823"/>
          </a:xfrm>
          <a:prstGeom prst="leftBracket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ial"/>
              <a:cs typeface="Arial"/>
            </a:endParaRPr>
          </a:p>
        </p:txBody>
      </p:sp>
      <p:sp>
        <p:nvSpPr>
          <p:cNvPr id="170" name="テキスト ボックス 169"/>
          <p:cNvSpPr txBox="1"/>
          <p:nvPr/>
        </p:nvSpPr>
        <p:spPr>
          <a:xfrm>
            <a:off x="3910872" y="4368273"/>
            <a:ext cx="3706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err="1" smtClean="0">
                <a:solidFill>
                  <a:srgbClr val="000000"/>
                </a:solidFill>
                <a:latin typeface="Arial"/>
                <a:cs typeface="Arial"/>
              </a:rPr>
              <a:t>n.s</a:t>
            </a:r>
            <a:r>
              <a:rPr lang="en-US" altLang="ja-JP" sz="90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kumimoji="1" lang="ja-JP" altLang="en-US" sz="9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71" name="左大かっこ 170"/>
          <p:cNvSpPr/>
          <p:nvPr/>
        </p:nvSpPr>
        <p:spPr>
          <a:xfrm rot="16200000" flipH="1" flipV="1">
            <a:off x="4066541" y="4373350"/>
            <a:ext cx="33231" cy="396823"/>
          </a:xfrm>
          <a:prstGeom prst="leftBracket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77" name="Rectangle 182"/>
          <p:cNvSpPr>
            <a:spLocks noChangeArrowheads="1"/>
          </p:cNvSpPr>
          <p:nvPr/>
        </p:nvSpPr>
        <p:spPr bwMode="auto">
          <a:xfrm>
            <a:off x="4631398" y="5109817"/>
            <a:ext cx="56951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900" i="0" dirty="0">
                <a:latin typeface="Arial"/>
                <a:cs typeface="Arial"/>
              </a:rPr>
              <a:t>Non-</a:t>
            </a:r>
            <a:r>
              <a:rPr lang="en-US" altLang="ja-JP" sz="900" i="0" dirty="0" err="1">
                <a:latin typeface="Arial"/>
                <a:cs typeface="Arial"/>
              </a:rPr>
              <a:t>Tg</a:t>
            </a:r>
            <a:endParaRPr lang="en-US" altLang="ja-JP" sz="900" i="0" dirty="0">
              <a:latin typeface="Arial"/>
              <a:cs typeface="Arial"/>
            </a:endParaRPr>
          </a:p>
        </p:txBody>
      </p:sp>
      <p:sp>
        <p:nvSpPr>
          <p:cNvPr id="178" name="Rectangle 183"/>
          <p:cNvSpPr>
            <a:spLocks noChangeArrowheads="1"/>
          </p:cNvSpPr>
          <p:nvPr/>
        </p:nvSpPr>
        <p:spPr bwMode="auto">
          <a:xfrm>
            <a:off x="4631398" y="5293887"/>
            <a:ext cx="58862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900" i="0" dirty="0">
                <a:latin typeface="Arial"/>
                <a:cs typeface="Arial"/>
              </a:rPr>
              <a:t>HBZ-</a:t>
            </a:r>
            <a:r>
              <a:rPr lang="en-US" altLang="ja-JP" sz="900" i="0" dirty="0" err="1">
                <a:latin typeface="Arial"/>
                <a:cs typeface="Arial"/>
              </a:rPr>
              <a:t>Tg</a:t>
            </a:r>
            <a:r>
              <a:rPr lang="en-US" altLang="ja-JP" sz="900" i="0" dirty="0">
                <a:latin typeface="Arial"/>
                <a:cs typeface="Arial"/>
              </a:rPr>
              <a:t> </a:t>
            </a:r>
          </a:p>
        </p:txBody>
      </p:sp>
      <p:sp>
        <p:nvSpPr>
          <p:cNvPr id="180" name="Line 631"/>
          <p:cNvSpPr>
            <a:spLocks noChangeShapeType="1"/>
          </p:cNvSpPr>
          <p:nvPr/>
        </p:nvSpPr>
        <p:spPr bwMode="auto">
          <a:xfrm flipH="1">
            <a:off x="3677649" y="4619605"/>
            <a:ext cx="0" cy="930414"/>
          </a:xfrm>
          <a:prstGeom prst="line">
            <a:avLst/>
          </a:pr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80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181" name="直線コネクタ 180"/>
          <p:cNvCxnSpPr/>
          <p:nvPr/>
        </p:nvCxnSpPr>
        <p:spPr>
          <a:xfrm>
            <a:off x="3641091" y="4628411"/>
            <a:ext cx="36127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2" name="Line 631"/>
          <p:cNvSpPr>
            <a:spLocks noChangeShapeType="1"/>
          </p:cNvSpPr>
          <p:nvPr/>
        </p:nvSpPr>
        <p:spPr bwMode="auto">
          <a:xfrm flipH="1">
            <a:off x="3673492" y="5550066"/>
            <a:ext cx="759599" cy="0"/>
          </a:xfrm>
          <a:prstGeom prst="line">
            <a:avLst/>
          </a:pr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80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183" name="直線コネクタ 182"/>
          <p:cNvCxnSpPr/>
          <p:nvPr/>
        </p:nvCxnSpPr>
        <p:spPr>
          <a:xfrm>
            <a:off x="3641091" y="4744464"/>
            <a:ext cx="36127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4" name="直線コネクタ 183"/>
          <p:cNvCxnSpPr/>
          <p:nvPr/>
        </p:nvCxnSpPr>
        <p:spPr>
          <a:xfrm>
            <a:off x="3641091" y="4860800"/>
            <a:ext cx="36127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直線コネクタ 184"/>
          <p:cNvCxnSpPr/>
          <p:nvPr/>
        </p:nvCxnSpPr>
        <p:spPr>
          <a:xfrm>
            <a:off x="3641091" y="4976854"/>
            <a:ext cx="36127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6" name="直線コネクタ 185"/>
          <p:cNvCxnSpPr/>
          <p:nvPr/>
        </p:nvCxnSpPr>
        <p:spPr>
          <a:xfrm>
            <a:off x="3641091" y="5207796"/>
            <a:ext cx="36127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7" name="Line 631"/>
          <p:cNvSpPr>
            <a:spLocks noChangeShapeType="1"/>
          </p:cNvSpPr>
          <p:nvPr/>
        </p:nvSpPr>
        <p:spPr bwMode="auto">
          <a:xfrm flipH="1">
            <a:off x="4129760" y="4915609"/>
            <a:ext cx="252890" cy="0"/>
          </a:xfrm>
          <a:prstGeom prst="line">
            <a:avLst/>
          </a:pr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80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88" name="Line 631"/>
          <p:cNvSpPr>
            <a:spLocks noChangeShapeType="1"/>
          </p:cNvSpPr>
          <p:nvPr/>
        </p:nvSpPr>
        <p:spPr bwMode="auto">
          <a:xfrm flipH="1">
            <a:off x="3744915" y="4867367"/>
            <a:ext cx="252890" cy="0"/>
          </a:xfrm>
          <a:prstGeom prst="line">
            <a:avLst/>
          </a:pr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80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89" name="Oval 1265"/>
          <p:cNvSpPr>
            <a:spLocks noChangeArrowheads="1"/>
          </p:cNvSpPr>
          <p:nvPr/>
        </p:nvSpPr>
        <p:spPr bwMode="auto">
          <a:xfrm>
            <a:off x="4248082" y="4654597"/>
            <a:ext cx="39600" cy="36554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90" name="Oval 1265"/>
          <p:cNvSpPr>
            <a:spLocks noChangeArrowheads="1"/>
          </p:cNvSpPr>
          <p:nvPr/>
        </p:nvSpPr>
        <p:spPr bwMode="auto">
          <a:xfrm>
            <a:off x="4213732" y="4886241"/>
            <a:ext cx="39600" cy="36554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91" name="Oval 1265"/>
          <p:cNvSpPr>
            <a:spLocks noChangeArrowheads="1"/>
          </p:cNvSpPr>
          <p:nvPr/>
        </p:nvSpPr>
        <p:spPr bwMode="auto">
          <a:xfrm>
            <a:off x="4249427" y="4933640"/>
            <a:ext cx="39600" cy="36554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92" name="Oval 1265"/>
          <p:cNvSpPr>
            <a:spLocks noChangeArrowheads="1"/>
          </p:cNvSpPr>
          <p:nvPr/>
        </p:nvSpPr>
        <p:spPr bwMode="auto">
          <a:xfrm>
            <a:off x="4281568" y="5020748"/>
            <a:ext cx="39600" cy="36554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93" name="Oval 1265"/>
          <p:cNvSpPr>
            <a:spLocks noChangeArrowheads="1"/>
          </p:cNvSpPr>
          <p:nvPr/>
        </p:nvSpPr>
        <p:spPr bwMode="auto">
          <a:xfrm>
            <a:off x="4247451" y="5034503"/>
            <a:ext cx="39600" cy="36554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94" name="Oval 1265"/>
          <p:cNvSpPr>
            <a:spLocks noChangeArrowheads="1"/>
          </p:cNvSpPr>
          <p:nvPr/>
        </p:nvSpPr>
        <p:spPr bwMode="auto">
          <a:xfrm>
            <a:off x="3859580" y="4759152"/>
            <a:ext cx="39600" cy="3655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95" name="Oval 1265"/>
          <p:cNvSpPr>
            <a:spLocks noChangeArrowheads="1"/>
          </p:cNvSpPr>
          <p:nvPr/>
        </p:nvSpPr>
        <p:spPr bwMode="auto">
          <a:xfrm>
            <a:off x="3862469" y="4965196"/>
            <a:ext cx="39600" cy="3655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96" name="Oval 1265"/>
          <p:cNvSpPr>
            <a:spLocks noChangeArrowheads="1"/>
          </p:cNvSpPr>
          <p:nvPr/>
        </p:nvSpPr>
        <p:spPr bwMode="auto">
          <a:xfrm>
            <a:off x="3891721" y="4925789"/>
            <a:ext cx="39600" cy="3655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97" name="Oval 1265"/>
          <p:cNvSpPr>
            <a:spLocks noChangeArrowheads="1"/>
          </p:cNvSpPr>
          <p:nvPr/>
        </p:nvSpPr>
        <p:spPr bwMode="auto">
          <a:xfrm>
            <a:off x="3860892" y="4894793"/>
            <a:ext cx="39600" cy="3655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98" name="Oval 1265"/>
          <p:cNvSpPr>
            <a:spLocks noChangeArrowheads="1"/>
          </p:cNvSpPr>
          <p:nvPr/>
        </p:nvSpPr>
        <p:spPr bwMode="auto">
          <a:xfrm>
            <a:off x="3891248" y="4737083"/>
            <a:ext cx="39600" cy="36554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199" name="直線コネクタ 198"/>
          <p:cNvCxnSpPr/>
          <p:nvPr/>
        </p:nvCxnSpPr>
        <p:spPr>
          <a:xfrm>
            <a:off x="3641091" y="5092891"/>
            <a:ext cx="36127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0" name="直線コネクタ 199"/>
          <p:cNvCxnSpPr/>
          <p:nvPr/>
        </p:nvCxnSpPr>
        <p:spPr>
          <a:xfrm>
            <a:off x="3641091" y="5437175"/>
            <a:ext cx="36127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1" name="直線コネクタ 200"/>
          <p:cNvCxnSpPr/>
          <p:nvPr/>
        </p:nvCxnSpPr>
        <p:spPr>
          <a:xfrm>
            <a:off x="3641091" y="5324165"/>
            <a:ext cx="36127" cy="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5" name="Line 631"/>
          <p:cNvSpPr>
            <a:spLocks noChangeShapeType="1"/>
          </p:cNvSpPr>
          <p:nvPr/>
        </p:nvSpPr>
        <p:spPr bwMode="auto">
          <a:xfrm flipH="1">
            <a:off x="2593136" y="4619605"/>
            <a:ext cx="0" cy="930414"/>
          </a:xfrm>
          <a:prstGeom prst="line">
            <a:avLst/>
          </a:prstGeom>
          <a:noFill/>
          <a:ln w="6350" cmpd="sng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80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226" name="直線コネクタ 225"/>
          <p:cNvCxnSpPr/>
          <p:nvPr/>
        </p:nvCxnSpPr>
        <p:spPr>
          <a:xfrm>
            <a:off x="2556578" y="4628411"/>
            <a:ext cx="36127" cy="0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7" name="Line 631"/>
          <p:cNvSpPr>
            <a:spLocks noChangeShapeType="1"/>
          </p:cNvSpPr>
          <p:nvPr/>
        </p:nvSpPr>
        <p:spPr bwMode="auto">
          <a:xfrm flipH="1">
            <a:off x="2588978" y="5550066"/>
            <a:ext cx="759598" cy="0"/>
          </a:xfrm>
          <a:prstGeom prst="line">
            <a:avLst/>
          </a:prstGeom>
          <a:noFill/>
          <a:ln w="6350" cmpd="sng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80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228" name="直線コネクタ 227"/>
          <p:cNvCxnSpPr/>
          <p:nvPr/>
        </p:nvCxnSpPr>
        <p:spPr>
          <a:xfrm>
            <a:off x="2556578" y="4813079"/>
            <a:ext cx="36127" cy="0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9" name="直線コネクタ 228"/>
          <p:cNvCxnSpPr/>
          <p:nvPr/>
        </p:nvCxnSpPr>
        <p:spPr>
          <a:xfrm>
            <a:off x="2556578" y="4997034"/>
            <a:ext cx="36127" cy="0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0" name="Line 631"/>
          <p:cNvSpPr>
            <a:spLocks noChangeShapeType="1"/>
          </p:cNvSpPr>
          <p:nvPr/>
        </p:nvSpPr>
        <p:spPr bwMode="auto">
          <a:xfrm flipH="1">
            <a:off x="3045247" y="5044766"/>
            <a:ext cx="252889" cy="0"/>
          </a:xfrm>
          <a:prstGeom prst="line">
            <a:avLst/>
          </a:prstGeom>
          <a:noFill/>
          <a:ln w="6350" cmpd="sng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80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31" name="Line 631"/>
          <p:cNvSpPr>
            <a:spLocks noChangeShapeType="1"/>
          </p:cNvSpPr>
          <p:nvPr/>
        </p:nvSpPr>
        <p:spPr bwMode="auto">
          <a:xfrm flipH="1">
            <a:off x="2660403" y="4794716"/>
            <a:ext cx="252889" cy="0"/>
          </a:xfrm>
          <a:prstGeom prst="line">
            <a:avLst/>
          </a:prstGeom>
          <a:noFill/>
          <a:ln w="6350" cmpd="sng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80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32" name="Oval 1265"/>
          <p:cNvSpPr>
            <a:spLocks noChangeArrowheads="1"/>
          </p:cNvSpPr>
          <p:nvPr/>
        </p:nvSpPr>
        <p:spPr bwMode="auto">
          <a:xfrm>
            <a:off x="3150301" y="4803935"/>
            <a:ext cx="39600" cy="36554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33" name="Oval 1265"/>
          <p:cNvSpPr>
            <a:spLocks noChangeArrowheads="1"/>
          </p:cNvSpPr>
          <p:nvPr/>
        </p:nvSpPr>
        <p:spPr bwMode="auto">
          <a:xfrm>
            <a:off x="3151331" y="4975037"/>
            <a:ext cx="39600" cy="36554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34" name="Oval 1265"/>
          <p:cNvSpPr>
            <a:spLocks noChangeArrowheads="1"/>
          </p:cNvSpPr>
          <p:nvPr/>
        </p:nvSpPr>
        <p:spPr bwMode="auto">
          <a:xfrm>
            <a:off x="3151645" y="5058761"/>
            <a:ext cx="39600" cy="36554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35" name="Oval 1265"/>
          <p:cNvSpPr>
            <a:spLocks noChangeArrowheads="1"/>
          </p:cNvSpPr>
          <p:nvPr/>
        </p:nvSpPr>
        <p:spPr bwMode="auto">
          <a:xfrm>
            <a:off x="3183786" y="5157977"/>
            <a:ext cx="39600" cy="36554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36" name="Oval 1265"/>
          <p:cNvSpPr>
            <a:spLocks noChangeArrowheads="1"/>
          </p:cNvSpPr>
          <p:nvPr/>
        </p:nvSpPr>
        <p:spPr bwMode="auto">
          <a:xfrm>
            <a:off x="3149669" y="5179805"/>
            <a:ext cx="39600" cy="36554"/>
          </a:xfrm>
          <a:prstGeom prst="ellipse">
            <a:avLst/>
          </a:pr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37" name="Oval 1265"/>
          <p:cNvSpPr>
            <a:spLocks noChangeArrowheads="1"/>
          </p:cNvSpPr>
          <p:nvPr/>
        </p:nvSpPr>
        <p:spPr bwMode="auto">
          <a:xfrm>
            <a:off x="2770644" y="4698609"/>
            <a:ext cx="39600" cy="36554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38" name="Oval 1265"/>
          <p:cNvSpPr>
            <a:spLocks noChangeArrowheads="1"/>
          </p:cNvSpPr>
          <p:nvPr/>
        </p:nvSpPr>
        <p:spPr bwMode="auto">
          <a:xfrm>
            <a:off x="2769111" y="4900617"/>
            <a:ext cx="39600" cy="36554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39" name="Oval 1265"/>
          <p:cNvSpPr>
            <a:spLocks noChangeArrowheads="1"/>
          </p:cNvSpPr>
          <p:nvPr/>
        </p:nvSpPr>
        <p:spPr bwMode="auto">
          <a:xfrm>
            <a:off x="2802785" y="4889464"/>
            <a:ext cx="39600" cy="36554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40" name="Oval 1265"/>
          <p:cNvSpPr>
            <a:spLocks noChangeArrowheads="1"/>
          </p:cNvSpPr>
          <p:nvPr/>
        </p:nvSpPr>
        <p:spPr bwMode="auto">
          <a:xfrm>
            <a:off x="2771956" y="4818105"/>
            <a:ext cx="39600" cy="36554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41" name="Oval 1265"/>
          <p:cNvSpPr>
            <a:spLocks noChangeArrowheads="1"/>
          </p:cNvSpPr>
          <p:nvPr/>
        </p:nvSpPr>
        <p:spPr bwMode="auto">
          <a:xfrm>
            <a:off x="2775777" y="4620034"/>
            <a:ext cx="39600" cy="36554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242" name="直線コネクタ 241"/>
          <p:cNvCxnSpPr/>
          <p:nvPr/>
        </p:nvCxnSpPr>
        <p:spPr>
          <a:xfrm>
            <a:off x="2556578" y="5181687"/>
            <a:ext cx="36127" cy="0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3" name="直線コネクタ 242"/>
          <p:cNvCxnSpPr/>
          <p:nvPr/>
        </p:nvCxnSpPr>
        <p:spPr>
          <a:xfrm>
            <a:off x="2556578" y="5368563"/>
            <a:ext cx="36127" cy="0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" name="テキスト ボックス 265"/>
          <p:cNvSpPr txBox="1"/>
          <p:nvPr/>
        </p:nvSpPr>
        <p:spPr>
          <a:xfrm>
            <a:off x="1244894" y="4653902"/>
            <a:ext cx="412893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/>
                <a:cs typeface="Arial"/>
              </a:rPr>
              <a:t>1500</a:t>
            </a:r>
            <a:endParaRPr kumimoji="1" lang="ja-JP" altLang="en-US" sz="800" dirty="0">
              <a:latin typeface="Arial"/>
              <a:cs typeface="Arial"/>
            </a:endParaRPr>
          </a:p>
        </p:txBody>
      </p:sp>
      <p:sp>
        <p:nvSpPr>
          <p:cNvPr id="267" name="テキスト ボックス 266"/>
          <p:cNvSpPr txBox="1"/>
          <p:nvPr/>
        </p:nvSpPr>
        <p:spPr>
          <a:xfrm>
            <a:off x="1244894" y="4780961"/>
            <a:ext cx="412893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/>
                <a:cs typeface="Arial"/>
              </a:rPr>
              <a:t>1250</a:t>
            </a:r>
            <a:endParaRPr kumimoji="1" lang="ja-JP" altLang="en-US" sz="800" dirty="0">
              <a:latin typeface="Arial"/>
              <a:cs typeface="Arial"/>
            </a:endParaRPr>
          </a:p>
        </p:txBody>
      </p:sp>
      <p:sp>
        <p:nvSpPr>
          <p:cNvPr id="268" name="テキスト ボックス 267"/>
          <p:cNvSpPr txBox="1"/>
          <p:nvPr/>
        </p:nvSpPr>
        <p:spPr>
          <a:xfrm>
            <a:off x="1244894" y="4914321"/>
            <a:ext cx="412893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Arial"/>
                <a:cs typeface="Arial"/>
              </a:rPr>
              <a:t>1000</a:t>
            </a:r>
            <a:endParaRPr kumimoji="1" lang="ja-JP" altLang="en-US" sz="800" dirty="0">
              <a:latin typeface="Arial"/>
              <a:cs typeface="Arial"/>
            </a:endParaRPr>
          </a:p>
        </p:txBody>
      </p:sp>
      <p:sp>
        <p:nvSpPr>
          <p:cNvPr id="269" name="テキスト ボックス 268"/>
          <p:cNvSpPr txBox="1"/>
          <p:nvPr/>
        </p:nvSpPr>
        <p:spPr>
          <a:xfrm>
            <a:off x="1244894" y="4519600"/>
            <a:ext cx="412893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latin typeface="Arial"/>
                <a:cs typeface="Arial"/>
              </a:rPr>
              <a:t>1750</a:t>
            </a:r>
            <a:endParaRPr kumimoji="1" lang="ja-JP" altLang="en-US" sz="800" dirty="0">
              <a:latin typeface="Arial"/>
              <a:cs typeface="Arial"/>
            </a:endParaRPr>
          </a:p>
        </p:txBody>
      </p:sp>
      <p:sp>
        <p:nvSpPr>
          <p:cNvPr id="270" name="テキスト ボックス 269"/>
          <p:cNvSpPr txBox="1"/>
          <p:nvPr/>
        </p:nvSpPr>
        <p:spPr>
          <a:xfrm>
            <a:off x="3424753" y="4988526"/>
            <a:ext cx="298780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solidFill>
                  <a:srgbClr val="000000"/>
                </a:solidFill>
                <a:latin typeface="Arial"/>
                <a:cs typeface="Arial"/>
              </a:rPr>
              <a:t>40</a:t>
            </a:r>
            <a:endParaRPr kumimoji="1" lang="ja-JP" altLang="en-US" sz="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71" name="テキスト ボックス 270"/>
          <p:cNvSpPr txBox="1"/>
          <p:nvPr/>
        </p:nvSpPr>
        <p:spPr>
          <a:xfrm>
            <a:off x="3424753" y="5103957"/>
            <a:ext cx="298780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solidFill>
                  <a:srgbClr val="000000"/>
                </a:solidFill>
                <a:latin typeface="Arial"/>
                <a:cs typeface="Arial"/>
              </a:rPr>
              <a:t>3</a:t>
            </a:r>
            <a:r>
              <a:rPr kumimoji="1" lang="en-US" altLang="ja-JP" sz="800" dirty="0" smtClean="0">
                <a:solidFill>
                  <a:srgbClr val="000000"/>
                </a:solidFill>
                <a:latin typeface="Arial"/>
                <a:cs typeface="Arial"/>
              </a:rPr>
              <a:t>0</a:t>
            </a:r>
            <a:endParaRPr kumimoji="1" lang="ja-JP" altLang="en-US" sz="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72" name="テキスト ボックス 271"/>
          <p:cNvSpPr txBox="1"/>
          <p:nvPr/>
        </p:nvSpPr>
        <p:spPr>
          <a:xfrm>
            <a:off x="3424753" y="4751893"/>
            <a:ext cx="298780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solidFill>
                  <a:srgbClr val="000000"/>
                </a:solidFill>
                <a:latin typeface="Arial"/>
                <a:cs typeface="Arial"/>
              </a:rPr>
              <a:t>60</a:t>
            </a:r>
            <a:endParaRPr kumimoji="1" lang="ja-JP" altLang="en-US" sz="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73" name="テキスト ボックス 272"/>
          <p:cNvSpPr txBox="1"/>
          <p:nvPr/>
        </p:nvSpPr>
        <p:spPr>
          <a:xfrm>
            <a:off x="3424753" y="4867324"/>
            <a:ext cx="298780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solidFill>
                  <a:srgbClr val="000000"/>
                </a:solidFill>
                <a:latin typeface="Arial"/>
                <a:cs typeface="Arial"/>
              </a:rPr>
              <a:t>5</a:t>
            </a:r>
            <a:r>
              <a:rPr kumimoji="1" lang="en-US" altLang="ja-JP" sz="800" dirty="0" smtClean="0">
                <a:solidFill>
                  <a:srgbClr val="000000"/>
                </a:solidFill>
                <a:latin typeface="Arial"/>
                <a:cs typeface="Arial"/>
              </a:rPr>
              <a:t>0</a:t>
            </a:r>
            <a:endParaRPr kumimoji="1" lang="ja-JP" altLang="en-US" sz="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74" name="テキスト ボックス 273"/>
          <p:cNvSpPr txBox="1"/>
          <p:nvPr/>
        </p:nvSpPr>
        <p:spPr>
          <a:xfrm>
            <a:off x="3424753" y="4525733"/>
            <a:ext cx="298780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solidFill>
                  <a:srgbClr val="000000"/>
                </a:solidFill>
                <a:latin typeface="Arial"/>
                <a:cs typeface="Arial"/>
              </a:rPr>
              <a:t>80</a:t>
            </a:r>
            <a:endParaRPr kumimoji="1" lang="ja-JP" altLang="en-US" sz="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75" name="テキスト ボックス 274"/>
          <p:cNvSpPr txBox="1"/>
          <p:nvPr/>
        </p:nvSpPr>
        <p:spPr>
          <a:xfrm>
            <a:off x="3424753" y="4641164"/>
            <a:ext cx="298780" cy="2154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800" dirty="0" smtClean="0">
                <a:solidFill>
                  <a:srgbClr val="000000"/>
                </a:solidFill>
                <a:latin typeface="Arial"/>
                <a:cs typeface="Arial"/>
              </a:rPr>
              <a:t>7</a:t>
            </a:r>
            <a:r>
              <a:rPr kumimoji="1" lang="en-US" altLang="ja-JP" sz="800" dirty="0" smtClean="0">
                <a:solidFill>
                  <a:srgbClr val="000000"/>
                </a:solidFill>
                <a:latin typeface="Arial"/>
                <a:cs typeface="Arial"/>
              </a:rPr>
              <a:t>0</a:t>
            </a:r>
            <a:endParaRPr kumimoji="1" lang="ja-JP" altLang="en-US" sz="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23" name="正方形/長方形 122"/>
          <p:cNvSpPr/>
          <p:nvPr/>
        </p:nvSpPr>
        <p:spPr>
          <a:xfrm>
            <a:off x="510203" y="5964043"/>
            <a:ext cx="5829100" cy="523202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S2 </a:t>
            </a:r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Expression of co-stimulatory receptors in CD4</a:t>
            </a:r>
            <a:r>
              <a:rPr lang="en-US" altLang="ja-JP" sz="14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 cells of HBZ-</a:t>
            </a:r>
            <a:r>
              <a:rPr lang="en-US" altLang="ja-JP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and non-</a:t>
            </a:r>
            <a:r>
              <a:rPr lang="en-US" altLang="ja-JP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mice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円/楕円 1"/>
          <p:cNvSpPr>
            <a:spLocks noChangeAspect="1"/>
          </p:cNvSpPr>
          <p:nvPr/>
        </p:nvSpPr>
        <p:spPr>
          <a:xfrm>
            <a:off x="4612809" y="5189250"/>
            <a:ext cx="72000" cy="72000"/>
          </a:xfrm>
          <a:prstGeom prst="ellipse">
            <a:avLst/>
          </a:prstGeom>
          <a:noFill/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円/楕円 117"/>
          <p:cNvSpPr>
            <a:spLocks noChangeAspect="1"/>
          </p:cNvSpPr>
          <p:nvPr/>
        </p:nvSpPr>
        <p:spPr>
          <a:xfrm>
            <a:off x="4612809" y="5380997"/>
            <a:ext cx="72000" cy="72000"/>
          </a:xfrm>
          <a:prstGeom prst="ellipse">
            <a:avLst/>
          </a:prstGeom>
          <a:solidFill>
            <a:schemeClr val="tx1"/>
          </a:solidFill>
          <a:ln w="952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6729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76</Words>
  <Application>Microsoft Macintosh PowerPoint</Application>
  <PresentationFormat>画面に合わせる (4:3)</PresentationFormat>
  <Paragraphs>42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Kyoto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Matsuoka Masao</dc:creator>
  <cp:lastModifiedBy>SHIMURA Kazuya</cp:lastModifiedBy>
  <cp:revision>10</cp:revision>
  <dcterms:created xsi:type="dcterms:W3CDTF">2016-06-07T03:19:31Z</dcterms:created>
  <dcterms:modified xsi:type="dcterms:W3CDTF">2016-11-28T02:05:22Z</dcterms:modified>
</cp:coreProperties>
</file>