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omoko Sairenji" initials="TS" lastIdx="0" clrIdx="0">
    <p:extLst/>
  </p:cmAuthor>
  <p:cmAuthor id="2" name="Tomoko Sairenji" initials="TS [2]" lastIdx="1" clrIdx="1">
    <p:extLst/>
  </p:cmAuthor>
  <p:cmAuthor id="3" name="Tomoko Sairenji" initials="TS [3]" lastIdx="1" clrIdx="2">
    <p:extLst/>
  </p:cmAuthor>
  <p:cmAuthor id="4" name="Tomoko Sairenji" initials="TS [4]" lastIdx="1" clrIdx="3">
    <p:extLst/>
  </p:cmAuthor>
  <p:cmAuthor id="5" name="Tomoko Sairenji" initials="TS [5]" lastIdx="1" clrIdx="4">
    <p:extLst/>
  </p:cmAuthor>
  <p:cmAuthor id="6" name="Kinjo Kentaro" initials="KK" lastIdx="1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20298" autoAdjust="0"/>
    <p:restoredTop sz="94554"/>
  </p:normalViewPr>
  <p:slideViewPr>
    <p:cSldViewPr snapToGrid="0" snapToObjects="1">
      <p:cViewPr varScale="1">
        <p:scale>
          <a:sx n="109" d="100"/>
          <a:sy n="109" d="100"/>
        </p:scale>
        <p:origin x="-62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7ACC70-A226-B54B-AB86-DD91E35F0DB5}" type="datetimeFigureOut">
              <a:rPr lang="ja-JP" altLang="en-US" smtClean="0"/>
              <a:pPr/>
              <a:t>2016/12/17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31AD31-08EA-EF40-9D60-49C75BD8C93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8144244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1AD31-08EA-EF40-9D60-49C75BD8C930}" type="slidenum">
              <a:rPr lang="ja-JP" altLang="en-US" smtClean="0"/>
              <a:pPr/>
              <a:t>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731732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ja-JP" smtClean="0"/>
              <a:t>Click to edit Master title style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ja-JP" smtClean="0"/>
              <a:t>Click to edit Master subtitle style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279E7-8AD2-144C-87A3-9705D9D9703D}" type="datetimeFigureOut">
              <a:rPr lang="ja-JP" altLang="en-US" smtClean="0"/>
              <a:pPr/>
              <a:t>2016/12/17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4EB96-4EC7-E94C-83E9-47045EC68CE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Click to edit Master title style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279E7-8AD2-144C-87A3-9705D9D9703D}" type="datetimeFigureOut">
              <a:rPr lang="ja-JP" altLang="en-US" smtClean="0"/>
              <a:pPr/>
              <a:t>2016/12/17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4EB96-4EC7-E94C-83E9-47045EC68CE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ja-JP" smtClean="0"/>
              <a:t>Click to edit Master title style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279E7-8AD2-144C-87A3-9705D9D9703D}" type="datetimeFigureOut">
              <a:rPr lang="ja-JP" altLang="en-US" smtClean="0"/>
              <a:pPr/>
              <a:t>2016/12/17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4EB96-4EC7-E94C-83E9-47045EC68CE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Click to edit Master title style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279E7-8AD2-144C-87A3-9705D9D9703D}" type="datetimeFigureOut">
              <a:rPr lang="ja-JP" altLang="en-US" smtClean="0"/>
              <a:pPr/>
              <a:t>2016/12/17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4EB96-4EC7-E94C-83E9-47045EC68CE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ja-JP" smtClean="0"/>
              <a:t>Click to edit Master title style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279E7-8AD2-144C-87A3-9705D9D9703D}" type="datetimeFigureOut">
              <a:rPr lang="ja-JP" altLang="en-US" smtClean="0"/>
              <a:pPr/>
              <a:t>2016/12/17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4EB96-4EC7-E94C-83E9-47045EC68CE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Click to edit Master title style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279E7-8AD2-144C-87A3-9705D9D9703D}" type="datetimeFigureOut">
              <a:rPr lang="ja-JP" altLang="en-US" smtClean="0"/>
              <a:pPr/>
              <a:t>2016/12/17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4EB96-4EC7-E94C-83E9-47045EC68CE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Click to edit Master title style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279E7-8AD2-144C-87A3-9705D9D9703D}" type="datetimeFigureOut">
              <a:rPr lang="ja-JP" altLang="en-US" smtClean="0"/>
              <a:pPr/>
              <a:t>2016/12/17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4EB96-4EC7-E94C-83E9-47045EC68CE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Click to edit Master title style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279E7-8AD2-144C-87A3-9705D9D9703D}" type="datetimeFigureOut">
              <a:rPr lang="ja-JP" altLang="en-US" smtClean="0"/>
              <a:pPr/>
              <a:t>2016/12/17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4EB96-4EC7-E94C-83E9-47045EC68CE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279E7-8AD2-144C-87A3-9705D9D9703D}" type="datetimeFigureOut">
              <a:rPr lang="ja-JP" altLang="en-US" smtClean="0"/>
              <a:pPr/>
              <a:t>2016/12/17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4EB96-4EC7-E94C-83E9-47045EC68CE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ja-JP" smtClean="0"/>
              <a:t>Click to edit Master title style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279E7-8AD2-144C-87A3-9705D9D9703D}" type="datetimeFigureOut">
              <a:rPr lang="ja-JP" altLang="en-US" smtClean="0"/>
              <a:pPr/>
              <a:t>2016/12/17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4EB96-4EC7-E94C-83E9-47045EC68CE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ja-JP" smtClean="0"/>
              <a:t>Click to edit Master title style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ja-JP" smtClean="0"/>
              <a:t>Click icon to add picture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279E7-8AD2-144C-87A3-9705D9D9703D}" type="datetimeFigureOut">
              <a:rPr lang="ja-JP" altLang="en-US" smtClean="0"/>
              <a:pPr/>
              <a:t>2016/12/17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4EB96-4EC7-E94C-83E9-47045EC68CE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7279E7-8AD2-144C-87A3-9705D9D9703D}" type="datetimeFigureOut">
              <a:rPr lang="ja-JP" altLang="en-US" smtClean="0"/>
              <a:pPr/>
              <a:t>2016/12/17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94EB96-4EC7-E94C-83E9-47045EC68CE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12700" y="12243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atin typeface="Times"/>
                <a:cs typeface="Times"/>
              </a:rPr>
              <a:t>Additional file 1. </a:t>
            </a:r>
            <a:r>
              <a:rPr lang="en-GB" sz="1600" dirty="0" smtClean="0">
                <a:latin typeface="Times"/>
                <a:cs typeface="Times"/>
              </a:rPr>
              <a:t>Patient profiles with </a:t>
            </a:r>
            <a:r>
              <a:rPr lang="en-GB" sz="1600" dirty="0" err="1" smtClean="0">
                <a:latin typeface="Times"/>
                <a:cs typeface="Times"/>
              </a:rPr>
              <a:t>Zaitaku</a:t>
            </a:r>
            <a:r>
              <a:rPr lang="en-GB" sz="1600" dirty="0" smtClean="0">
                <a:latin typeface="Times"/>
                <a:cs typeface="Times"/>
              </a:rPr>
              <a:t> care less than 30 days before dying</a:t>
            </a:r>
            <a:endParaRPr kumimoji="1" lang="ja-JP" altLang="en-US" sz="1600" dirty="0"/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5881719"/>
              </p:ext>
            </p:extLst>
          </p:nvPr>
        </p:nvGraphicFramePr>
        <p:xfrm>
          <a:off x="169818" y="317500"/>
          <a:ext cx="8778239" cy="550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2069"/>
                <a:gridCol w="433614"/>
                <a:gridCol w="1968500"/>
                <a:gridCol w="346404"/>
                <a:gridCol w="697624"/>
                <a:gridCol w="746672"/>
                <a:gridCol w="927100"/>
                <a:gridCol w="691055"/>
                <a:gridCol w="642445"/>
                <a:gridCol w="736600"/>
                <a:gridCol w="660400"/>
                <a:gridCol w="705756"/>
              </a:tblGrid>
              <a:tr h="342900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100" b="1" u="none" strike="noStrike" dirty="0"/>
                        <a:t>No</a:t>
                      </a:r>
                      <a:endParaRPr lang="en-US" altLang="ja-JP" sz="1100" b="1" i="0" u="none" strike="noStrike" dirty="0"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100" b="1" u="none" strike="noStrike" dirty="0" smtClean="0"/>
                        <a:t>age(‘s)</a:t>
                      </a:r>
                      <a:endParaRPr lang="en-US" altLang="ja-JP" sz="1100" b="1" i="0" u="none" strike="noStrike" dirty="0"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100" b="1" u="none" strike="noStrike" dirty="0" smtClean="0">
                          <a:solidFill>
                            <a:schemeClr val="tx1"/>
                          </a:solidFill>
                        </a:rPr>
                        <a:t>       disease</a:t>
                      </a:r>
                      <a:endParaRPr lang="en-US" altLang="ja-JP" sz="1100" b="1" i="0" u="none" strike="noStrike" dirty="0">
                        <a:solidFill>
                          <a:schemeClr val="tx1"/>
                        </a:solidFill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100" b="1" u="none" strike="noStrike" dirty="0" smtClean="0">
                          <a:solidFill>
                            <a:schemeClr val="tx1"/>
                          </a:solidFill>
                        </a:rPr>
                        <a:t>days</a:t>
                      </a:r>
                      <a:endParaRPr lang="en-US" altLang="ja-JP" sz="1100" b="1" i="0" u="none" strike="noStrike" dirty="0">
                        <a:solidFill>
                          <a:schemeClr val="tx1"/>
                        </a:solidFill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100" b="1" u="none" strike="noStrike" dirty="0" smtClean="0">
                          <a:solidFill>
                            <a:schemeClr val="tx1"/>
                          </a:solidFill>
                        </a:rPr>
                        <a:t>Medical fee</a:t>
                      </a:r>
                      <a:endParaRPr lang="en-US" altLang="ja-JP" sz="1100" b="1" i="0" u="none" strike="noStrike" dirty="0">
                        <a:solidFill>
                          <a:schemeClr val="tx1"/>
                        </a:solidFill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100" b="1" u="none" strike="noStrike" dirty="0">
                          <a:solidFill>
                            <a:schemeClr val="tx1"/>
                          </a:solidFill>
                        </a:rPr>
                        <a:t>Nursing </a:t>
                      </a:r>
                      <a:r>
                        <a:rPr lang="en-US" altLang="ja-JP" sz="1100" b="1" u="none" strike="noStrike" dirty="0" smtClean="0">
                          <a:solidFill>
                            <a:schemeClr val="tx1"/>
                          </a:solidFill>
                        </a:rPr>
                        <a:t>fee</a:t>
                      </a:r>
                      <a:endParaRPr lang="en-US" altLang="ja-JP" sz="1100" b="1" i="0" u="none" strike="noStrike" dirty="0">
                        <a:solidFill>
                          <a:schemeClr val="tx1"/>
                        </a:solidFill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100" b="1" i="0" u="none" strike="noStrike" dirty="0" smtClean="0">
                          <a:solidFill>
                            <a:schemeClr val="tx1"/>
                          </a:solidFill>
                          <a:latin typeface="ＭＳ Ｐゴシック"/>
                        </a:rPr>
                        <a:t>Transportation</a:t>
                      </a:r>
                      <a:r>
                        <a:rPr lang="ja-JP" altLang="en-US" sz="1100" b="1" i="0" u="none" strike="noStrike" dirty="0" smtClean="0">
                          <a:solidFill>
                            <a:schemeClr val="tx1"/>
                          </a:solidFill>
                          <a:latin typeface="ＭＳ Ｐゴシック"/>
                        </a:rPr>
                        <a:t> </a:t>
                      </a:r>
                      <a:r>
                        <a:rPr lang="en-US" altLang="ja-JP" sz="1100" b="1" i="0" u="none" strike="noStrike" dirty="0" smtClean="0">
                          <a:solidFill>
                            <a:schemeClr val="tx1"/>
                          </a:solidFill>
                          <a:latin typeface="ＭＳ Ｐゴシック"/>
                        </a:rPr>
                        <a:t>fee</a:t>
                      </a:r>
                      <a:endParaRPr lang="en-US" altLang="ja-JP" sz="1100" b="1" i="0" u="none" strike="noStrike" dirty="0">
                        <a:solidFill>
                          <a:schemeClr val="tx1"/>
                        </a:solidFill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100" b="1" u="none" strike="noStrike" dirty="0" smtClean="0">
                          <a:solidFill>
                            <a:schemeClr val="tx1"/>
                          </a:solidFill>
                        </a:rPr>
                        <a:t>LTCI</a:t>
                      </a:r>
                      <a:r>
                        <a:rPr lang="en-US" altLang="ja-JP" sz="1100" b="1" u="none" strike="noStrike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ja-JP" sz="1100" b="1" u="none" strike="noStrike" dirty="0" smtClean="0">
                          <a:solidFill>
                            <a:schemeClr val="tx1"/>
                          </a:solidFill>
                        </a:rPr>
                        <a:t>fee</a:t>
                      </a:r>
                      <a:endParaRPr lang="en-US" altLang="ja-JP" sz="1100" b="1" i="0" u="none" strike="noStrike" dirty="0">
                        <a:solidFill>
                          <a:schemeClr val="tx1"/>
                        </a:solidFill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100" b="1" u="none" strike="noStrike" dirty="0" smtClean="0">
                          <a:solidFill>
                            <a:schemeClr val="tx1"/>
                          </a:solidFill>
                        </a:rPr>
                        <a:t>Terminal</a:t>
                      </a:r>
                      <a:r>
                        <a:rPr lang="en-US" altLang="ja-JP" sz="1100" b="1" u="none" strike="noStrike" baseline="0" dirty="0" smtClean="0">
                          <a:solidFill>
                            <a:schemeClr val="tx1"/>
                          </a:solidFill>
                        </a:rPr>
                        <a:t> care fee</a:t>
                      </a:r>
                      <a:endParaRPr lang="en-US" altLang="ja-JP" sz="1100" b="1" i="0" u="none" strike="noStrike" dirty="0">
                        <a:solidFill>
                          <a:schemeClr val="tx1"/>
                        </a:solidFill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100" b="1" u="none" strike="noStrike" dirty="0" smtClean="0">
                          <a:solidFill>
                            <a:schemeClr val="tx1"/>
                          </a:solidFill>
                        </a:rPr>
                        <a:t>Medical</a:t>
                      </a:r>
                      <a:r>
                        <a:rPr lang="en-US" altLang="ja-JP" sz="1100" b="1" u="none" strike="noStrike" baseline="0" dirty="0" smtClean="0">
                          <a:solidFill>
                            <a:schemeClr val="tx1"/>
                          </a:solidFill>
                        </a:rPr>
                        <a:t> contract</a:t>
                      </a:r>
                      <a:r>
                        <a:rPr lang="en-US" altLang="ja-JP" sz="1100" b="1" u="none" strike="noStrike" dirty="0" smtClean="0">
                          <a:solidFill>
                            <a:schemeClr val="tx1"/>
                          </a:solidFill>
                        </a:rPr>
                        <a:t> fee</a:t>
                      </a:r>
                      <a:endParaRPr lang="en-US" altLang="ja-JP" sz="1100" b="1" i="0" u="none" strike="noStrike" dirty="0">
                        <a:solidFill>
                          <a:schemeClr val="tx1"/>
                        </a:solidFill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100" b="1" u="none" strike="noStrike" dirty="0">
                          <a:solidFill>
                            <a:schemeClr val="tx1"/>
                          </a:solidFill>
                        </a:rPr>
                        <a:t>Total cost</a:t>
                      </a:r>
                      <a:endParaRPr lang="en-US" altLang="ja-JP" sz="1100" b="1" i="0" u="none" strike="noStrike" dirty="0">
                        <a:solidFill>
                          <a:schemeClr val="tx1"/>
                        </a:solidFill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100" b="1" u="none" strike="noStrike" dirty="0">
                          <a:solidFill>
                            <a:schemeClr val="tx1"/>
                          </a:solidFill>
                        </a:rPr>
                        <a:t>cost/</a:t>
                      </a:r>
                      <a:r>
                        <a:rPr lang="en-US" altLang="ja-JP" sz="1100" b="1" u="none" strike="noStrike" dirty="0" smtClean="0">
                          <a:solidFill>
                            <a:schemeClr val="tx1"/>
                          </a:solidFill>
                        </a:rPr>
                        <a:t>day</a:t>
                      </a:r>
                    </a:p>
                    <a:p>
                      <a:pPr algn="l" fontAlgn="b"/>
                      <a:r>
                        <a:rPr lang="en-US" altLang="ja-JP" sz="1100" b="1" u="none" strike="noStrike" dirty="0" smtClean="0">
                          <a:solidFill>
                            <a:schemeClr val="tx1"/>
                          </a:solidFill>
                        </a:rPr>
                        <a:t>(US</a:t>
                      </a:r>
                      <a:r>
                        <a:rPr lang="en-US" altLang="ja-JP" sz="1100" b="1" u="none" strike="noStrike" baseline="0" dirty="0" smtClean="0">
                          <a:solidFill>
                            <a:schemeClr val="tx1"/>
                          </a:solidFill>
                        </a:rPr>
                        <a:t> dollar)</a:t>
                      </a:r>
                      <a:endParaRPr lang="en-US" altLang="ja-JP" sz="1100" b="1" u="none" strike="noStrike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480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u="none" strike="noStrike" dirty="0" smtClean="0"/>
                        <a:t>1</a:t>
                      </a:r>
                      <a:r>
                        <a:rPr lang="en-US" altLang="ja-JP" sz="1100" b="1" u="none" strike="noStrike" baseline="0" dirty="0" smtClean="0"/>
                        <a:t> </a:t>
                      </a:r>
                      <a:endParaRPr lang="en-US" altLang="ja-JP" sz="1100" b="1" i="0" u="none" strike="noStrike" baseline="0" dirty="0" smtClean="0"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100" u="none" strike="noStrike" dirty="0" smtClean="0"/>
                        <a:t>  70</a:t>
                      </a:r>
                      <a:endParaRPr lang="en-US" altLang="ja-JP" sz="1100" b="0" i="0" u="none" strike="noStrike" dirty="0">
                        <a:solidFill>
                          <a:srgbClr val="FF0000"/>
                        </a:solidFill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100" u="none" strike="noStrike" dirty="0" smtClean="0">
                          <a:solidFill>
                            <a:schemeClr val="tx1"/>
                          </a:solidFill>
                        </a:rPr>
                        <a:t>pancreatic </a:t>
                      </a:r>
                      <a:r>
                        <a:rPr lang="en-US" altLang="ja-JP" sz="1100" u="none" strike="noStrike" dirty="0">
                          <a:solidFill>
                            <a:schemeClr val="tx1"/>
                          </a:solidFill>
                        </a:rPr>
                        <a:t>cancer,</a:t>
                      </a:r>
                      <a:r>
                        <a:rPr lang="en-US" altLang="ja-JP" sz="1100" u="none" strike="noStrike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l" fontAlgn="b"/>
                      <a:r>
                        <a:rPr lang="en-US" altLang="ja-JP" sz="1100" u="none" strike="noStrike" dirty="0" smtClean="0">
                          <a:solidFill>
                            <a:schemeClr val="tx1"/>
                          </a:solidFill>
                        </a:rPr>
                        <a:t>acute </a:t>
                      </a:r>
                      <a:r>
                        <a:rPr lang="en-US" altLang="ja-JP" sz="1100" u="none" strike="noStrike" dirty="0">
                          <a:solidFill>
                            <a:schemeClr val="tx1"/>
                          </a:solidFill>
                        </a:rPr>
                        <a:t>renal failure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2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2587.2</a:t>
                      </a: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128.3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95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0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750.0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441.7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2810.5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1405.3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u="none" strike="noStrike" dirty="0"/>
                        <a:t>2</a:t>
                      </a:r>
                      <a:endParaRPr lang="en-US" altLang="ja-JP" sz="1100" b="1" i="0" u="none" strike="noStrike" dirty="0"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100" u="none" strike="noStrike" dirty="0" smtClean="0"/>
                        <a:t>  70</a:t>
                      </a:r>
                      <a:endParaRPr lang="en-US" altLang="ja-JP" sz="1100" b="0" i="0" u="none" strike="noStrike" dirty="0">
                        <a:solidFill>
                          <a:srgbClr val="FF0000"/>
                        </a:solidFill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100" u="none" strike="noStrike" dirty="0" smtClean="0">
                          <a:solidFill>
                            <a:schemeClr val="tx1"/>
                          </a:solidFill>
                        </a:rPr>
                        <a:t>gallbladder </a:t>
                      </a:r>
                      <a:r>
                        <a:rPr lang="en-US" altLang="ja-JP" sz="1100" u="none" strike="noStrike" dirty="0">
                          <a:solidFill>
                            <a:schemeClr val="tx1"/>
                          </a:solidFill>
                        </a:rPr>
                        <a:t>cancer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>
                          <a:solidFill>
                            <a:schemeClr val="tx1"/>
                          </a:solidFill>
                          <a:latin typeface="+mn-lt"/>
                        </a:rPr>
                        <a:t>2</a:t>
                      </a:r>
                      <a:endParaRPr lang="en-US" altLang="ja-JP" sz="1100" b="0" i="0" u="none" strike="noStrike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1959.0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Calibri (本文)"/>
                        </a:rPr>
                        <a:t>475.8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  <a:cs typeface="Calibri (本文)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altLang="ja-JP" sz="1100" b="0" u="none" strike="noStrike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87.5</a:t>
                      </a: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0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750.0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441.7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2522.8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1261.4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u="none" strike="noStrike" dirty="0"/>
                        <a:t>3</a:t>
                      </a:r>
                      <a:endParaRPr lang="en-US" altLang="ja-JP" sz="1100" b="1" i="0" u="none" strike="noStrike" dirty="0"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100" u="none" strike="noStrike" dirty="0" smtClean="0"/>
                        <a:t>  60</a:t>
                      </a:r>
                      <a:endParaRPr lang="en-US" altLang="ja-JP" sz="1100" b="0" i="0" u="none" strike="noStrike" dirty="0">
                        <a:solidFill>
                          <a:srgbClr val="FF0000"/>
                        </a:solidFill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100" u="none" strike="noStrike" dirty="0" smtClean="0">
                          <a:solidFill>
                            <a:schemeClr val="tx1"/>
                          </a:solidFill>
                        </a:rPr>
                        <a:t>diabetes</a:t>
                      </a:r>
                      <a:r>
                        <a:rPr lang="en-US" altLang="ja-JP" sz="1100" u="none" strike="noStrike" baseline="0" dirty="0" smtClean="0">
                          <a:solidFill>
                            <a:schemeClr val="tx1"/>
                          </a:solidFill>
                        </a:rPr>
                        <a:t> mellitus</a:t>
                      </a:r>
                      <a:r>
                        <a:rPr lang="en-US" altLang="ja-JP" sz="1100" u="none" strike="noStrike" dirty="0" smtClean="0">
                          <a:solidFill>
                            <a:schemeClr val="tx1"/>
                          </a:solidFill>
                        </a:rPr>
                        <a:t>,</a:t>
                      </a:r>
                    </a:p>
                    <a:p>
                      <a:pPr algn="l" fontAlgn="b"/>
                      <a:r>
                        <a:rPr lang="en-US" altLang="ja-JP" sz="1100" u="none" strike="noStrike" dirty="0" smtClean="0">
                          <a:solidFill>
                            <a:schemeClr val="tx1"/>
                          </a:solidFill>
                        </a:rPr>
                        <a:t>liver cirrhosis</a:t>
                      </a:r>
                      <a:r>
                        <a:rPr lang="en-US" altLang="ja-JP" sz="1100" u="none" strike="noStrike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altLang="ja-JP" sz="1100" u="none" strike="noStrike" dirty="0" err="1">
                          <a:solidFill>
                            <a:schemeClr val="tx1"/>
                          </a:solidFill>
                        </a:rPr>
                        <a:t>ascites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>
                          <a:solidFill>
                            <a:schemeClr val="tx1"/>
                          </a:solidFill>
                          <a:latin typeface="+mn-lt"/>
                        </a:rPr>
                        <a:t>2</a:t>
                      </a:r>
                      <a:endParaRPr lang="en-US" altLang="ja-JP" sz="1100" b="0" i="0" u="none" strike="noStrike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1625.8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Calibri (本文)"/>
                        </a:rPr>
                        <a:t>186.7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  <a:cs typeface="Calibri (本文)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0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0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750.0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441.7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1812.5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906.3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u="none" strike="noStrike" dirty="0"/>
                        <a:t>4</a:t>
                      </a:r>
                      <a:endParaRPr lang="en-US" altLang="ja-JP" sz="1100" b="1" i="0" u="none" strike="noStrike" dirty="0"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100" u="none" strike="noStrike" dirty="0" smtClean="0"/>
                        <a:t>  30</a:t>
                      </a:r>
                      <a:endParaRPr lang="en-US" altLang="ja-JP" sz="1100" b="0" i="0" u="none" strike="noStrike" dirty="0">
                        <a:solidFill>
                          <a:srgbClr val="FF0000"/>
                        </a:solidFill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100" u="none" strike="noStrike" dirty="0" smtClean="0">
                          <a:solidFill>
                            <a:schemeClr val="tx1"/>
                          </a:solidFill>
                        </a:rPr>
                        <a:t>breast </a:t>
                      </a:r>
                      <a:r>
                        <a:rPr lang="en-US" altLang="ja-JP" sz="1100" u="none" strike="noStrike" dirty="0">
                          <a:solidFill>
                            <a:schemeClr val="tx1"/>
                          </a:solidFill>
                        </a:rPr>
                        <a:t>cancer</a:t>
                      </a:r>
                      <a:r>
                        <a:rPr lang="en-US" altLang="ja-JP" sz="1100" u="none" strike="noStrike" dirty="0" smtClean="0">
                          <a:solidFill>
                            <a:schemeClr val="tx1"/>
                          </a:solidFill>
                        </a:rPr>
                        <a:t>,</a:t>
                      </a:r>
                    </a:p>
                    <a:p>
                      <a:pPr algn="l" fontAlgn="b"/>
                      <a:r>
                        <a:rPr lang="en-US" altLang="ja-JP" sz="1100" u="none" strike="noStrike" dirty="0" smtClean="0">
                          <a:solidFill>
                            <a:schemeClr val="tx1"/>
                          </a:solidFill>
                        </a:rPr>
                        <a:t>multiple </a:t>
                      </a:r>
                      <a:r>
                        <a:rPr lang="en-US" altLang="ja-JP" sz="1100" u="none" strike="noStrike" dirty="0">
                          <a:solidFill>
                            <a:schemeClr val="tx1"/>
                          </a:solidFill>
                        </a:rPr>
                        <a:t>metastasis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2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1179.5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354.6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106.3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0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266.7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441.7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1640.3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820.2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u="none" strike="noStrike" dirty="0"/>
                        <a:t>5</a:t>
                      </a:r>
                      <a:endParaRPr lang="en-US" altLang="ja-JP" sz="1100" b="1" i="0" u="none" strike="noStrike" dirty="0"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100" u="none" strike="noStrike" dirty="0" smtClean="0"/>
                        <a:t>  80</a:t>
                      </a:r>
                      <a:endParaRPr lang="en-US" altLang="ja-JP" sz="1100" b="0" i="0" u="none" strike="noStrike" dirty="0">
                        <a:solidFill>
                          <a:srgbClr val="FF0000"/>
                        </a:solidFill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100" u="none" strike="noStrike" dirty="0">
                          <a:solidFill>
                            <a:schemeClr val="tx1"/>
                          </a:solidFill>
                        </a:rPr>
                        <a:t>sepsis, </a:t>
                      </a:r>
                      <a:r>
                        <a:rPr lang="en-US" altLang="ja-JP" sz="1100" u="none" strike="noStrike" dirty="0" smtClean="0">
                          <a:solidFill>
                            <a:schemeClr val="tx1"/>
                          </a:solidFill>
                        </a:rPr>
                        <a:t>emphysema,</a:t>
                      </a:r>
                      <a:r>
                        <a:rPr lang="ja-JP" altLang="en-US" sz="1100" u="none" strike="noStrike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ja-JP" sz="1100" u="none" strike="noStrike" dirty="0" smtClean="0">
                          <a:solidFill>
                            <a:schemeClr val="tx1"/>
                          </a:solidFill>
                        </a:rPr>
                        <a:t>dementia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>
                          <a:solidFill>
                            <a:schemeClr val="tx1"/>
                          </a:solidFill>
                          <a:latin typeface="+mn-lt"/>
                        </a:rPr>
                        <a:t>2</a:t>
                      </a:r>
                      <a:endParaRPr lang="en-US" altLang="ja-JP" sz="1100" b="0" i="0" u="none" strike="noStrike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907.5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0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0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>
                          <a:solidFill>
                            <a:schemeClr val="tx1"/>
                          </a:solidFill>
                          <a:latin typeface="+mn-lt"/>
                        </a:rPr>
                        <a:t>0</a:t>
                      </a:r>
                      <a:endParaRPr lang="en-US" altLang="ja-JP" sz="1100" b="0" i="0" u="none" strike="noStrike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266.7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0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907.5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453.8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u="none" strike="noStrike" dirty="0"/>
                        <a:t>6</a:t>
                      </a:r>
                      <a:endParaRPr lang="en-US" altLang="ja-JP" sz="1100" b="1" i="0" u="none" strike="noStrike" dirty="0"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100" u="none" strike="noStrike" dirty="0" smtClean="0"/>
                        <a:t>  60</a:t>
                      </a:r>
                      <a:endParaRPr lang="en-US" altLang="ja-JP" sz="1100" b="0" i="0" u="none" strike="noStrike" dirty="0">
                        <a:solidFill>
                          <a:srgbClr val="FF0000"/>
                        </a:solidFill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100" u="none" strike="noStrike" dirty="0">
                          <a:solidFill>
                            <a:schemeClr val="tx1"/>
                          </a:solidFill>
                        </a:rPr>
                        <a:t>hepatic cancer</a:t>
                      </a:r>
                      <a:r>
                        <a:rPr lang="en-US" altLang="ja-JP" sz="1100" u="none" strike="noStrike" dirty="0" smtClean="0">
                          <a:solidFill>
                            <a:schemeClr val="tx1"/>
                          </a:solidFill>
                        </a:rPr>
                        <a:t>, lung </a:t>
                      </a:r>
                      <a:r>
                        <a:rPr lang="en-US" altLang="ja-JP" sz="1100" u="none" strike="noStrike" dirty="0">
                          <a:solidFill>
                            <a:schemeClr val="tx1"/>
                          </a:solidFill>
                        </a:rPr>
                        <a:t>meta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3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1888.7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648.0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0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0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750.0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416.7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2536.7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845.6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u="none" strike="noStrike"/>
                        <a:t>7</a:t>
                      </a:r>
                      <a:endParaRPr lang="en-US" altLang="ja-JP" sz="1100" b="1" i="0" u="none" strike="noStrike"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100" u="none" strike="noStrike" dirty="0" smtClean="0"/>
                        <a:t>  90</a:t>
                      </a:r>
                      <a:endParaRPr lang="en-US" altLang="ja-JP" sz="1100" b="0" i="0" u="none" strike="noStrike" dirty="0">
                        <a:solidFill>
                          <a:srgbClr val="FF0000"/>
                        </a:solidFill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100" u="none" strike="noStrike" dirty="0">
                          <a:solidFill>
                            <a:schemeClr val="tx1"/>
                          </a:solidFill>
                        </a:rPr>
                        <a:t>dementia,</a:t>
                      </a:r>
                      <a:r>
                        <a:rPr lang="en-US" altLang="ja-JP" sz="1100" u="none" strike="noStrike" dirty="0" smtClean="0">
                          <a:solidFill>
                            <a:schemeClr val="tx1"/>
                          </a:solidFill>
                        </a:rPr>
                        <a:t> pneumonia</a:t>
                      </a:r>
                      <a:r>
                        <a:rPr lang="en-US" altLang="ja-JP" sz="1100" u="none" strike="noStrike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en-US" altLang="ja-JP" sz="1100" u="none" strike="noStrike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l" fontAlgn="b"/>
                      <a:r>
                        <a:rPr lang="en-US" altLang="ja-JP" sz="1100" u="none" strike="noStrike" dirty="0" smtClean="0">
                          <a:solidFill>
                            <a:schemeClr val="tx1"/>
                          </a:solidFill>
                        </a:rPr>
                        <a:t>subarachnoid </a:t>
                      </a:r>
                      <a:r>
                        <a:rPr lang="en-US" altLang="ja-JP" sz="1100" u="none" strike="noStrike" dirty="0">
                          <a:solidFill>
                            <a:schemeClr val="tx1"/>
                          </a:solidFill>
                        </a:rPr>
                        <a:t>hemorrhage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3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1580.9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142.9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83.3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647.9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750.0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441.7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2455.0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818.3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u="none" strike="noStrike" dirty="0"/>
                        <a:t>8</a:t>
                      </a:r>
                      <a:endParaRPr lang="en-US" altLang="ja-JP" sz="1100" b="1" i="0" u="none" strike="noStrike" dirty="0"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100" u="none" strike="noStrike" dirty="0" smtClean="0"/>
                        <a:t>  70</a:t>
                      </a:r>
                      <a:endParaRPr lang="en-US" altLang="ja-JP" sz="1100" b="0" i="0" u="none" strike="noStrike" dirty="0">
                        <a:solidFill>
                          <a:srgbClr val="FF0000"/>
                        </a:solidFill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100" u="none" strike="noStrike" dirty="0" err="1">
                          <a:solidFill>
                            <a:schemeClr val="tx1"/>
                          </a:solidFill>
                        </a:rPr>
                        <a:t>parkinson's</a:t>
                      </a:r>
                      <a:r>
                        <a:rPr lang="en-US" altLang="ja-JP" sz="1100" u="none" strike="noStrike" dirty="0">
                          <a:solidFill>
                            <a:schemeClr val="tx1"/>
                          </a:solidFill>
                        </a:rPr>
                        <a:t> disease,</a:t>
                      </a:r>
                      <a:r>
                        <a:rPr lang="en-US" altLang="ja-JP" sz="1100" u="none" strike="noStrike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l" fontAlgn="b"/>
                      <a:r>
                        <a:rPr lang="en-US" altLang="ja-JP" sz="1100" u="none" strike="noStrike" dirty="0" smtClean="0">
                          <a:solidFill>
                            <a:schemeClr val="tx1"/>
                          </a:solidFill>
                        </a:rPr>
                        <a:t>dementia</a:t>
                      </a:r>
                      <a:r>
                        <a:rPr lang="en-US" altLang="ja-JP" sz="1100" u="none" strike="noStrike" dirty="0">
                          <a:solidFill>
                            <a:schemeClr val="tx1"/>
                          </a:solidFill>
                        </a:rPr>
                        <a:t>, emphysema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>
                          <a:solidFill>
                            <a:schemeClr val="tx1"/>
                          </a:solidFill>
                          <a:latin typeface="+mn-lt"/>
                        </a:rPr>
                        <a:t>3</a:t>
                      </a:r>
                      <a:endParaRPr lang="en-US" altLang="ja-JP" sz="1100" b="0" i="0" u="none" strike="noStrike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1556.7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527.9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87.5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75.0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750.0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441.7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2247.1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749.0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440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u="none" strike="noStrike" dirty="0"/>
                        <a:t>9</a:t>
                      </a:r>
                      <a:endParaRPr lang="en-US" altLang="ja-JP" sz="1100" b="1" i="0" u="none" strike="noStrike" dirty="0"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100" u="none" strike="noStrike" dirty="0" smtClean="0"/>
                        <a:t>  70</a:t>
                      </a:r>
                      <a:endParaRPr lang="en-US" altLang="ja-JP" sz="1100" b="0" i="0" u="none" strike="noStrike" dirty="0">
                        <a:solidFill>
                          <a:srgbClr val="FF0000"/>
                        </a:solidFill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100" u="none" strike="noStrike" dirty="0">
                          <a:solidFill>
                            <a:schemeClr val="tx1"/>
                          </a:solidFill>
                        </a:rPr>
                        <a:t>hepatic cancer</a:t>
                      </a:r>
                      <a:r>
                        <a:rPr lang="en-US" altLang="ja-JP" sz="1100" u="none" strike="noStrike" dirty="0" smtClean="0">
                          <a:solidFill>
                            <a:schemeClr val="tx1"/>
                          </a:solidFill>
                        </a:rPr>
                        <a:t>, liver cirrhosis 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>
                          <a:solidFill>
                            <a:schemeClr val="tx1"/>
                          </a:solidFill>
                          <a:latin typeface="+mn-lt"/>
                        </a:rPr>
                        <a:t>3</a:t>
                      </a:r>
                      <a:endParaRPr lang="en-US" altLang="ja-JP" sz="1100" b="0" i="0" u="none" strike="noStrike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942.6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368.8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85.4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260.3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16.7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441.7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1657.0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552.3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u="none" strike="noStrike"/>
                        <a:t>10</a:t>
                      </a:r>
                      <a:endParaRPr lang="en-US" altLang="ja-JP" sz="1100" b="1" i="0" u="none" strike="noStrike"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100" u="none" strike="noStrike" dirty="0" smtClean="0"/>
                        <a:t>  80</a:t>
                      </a:r>
                      <a:endParaRPr lang="en-US" altLang="ja-JP" sz="1100" b="0" i="0" u="none" strike="noStrike" dirty="0">
                        <a:solidFill>
                          <a:srgbClr val="0000FF"/>
                        </a:solidFill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100" u="none" strike="noStrike" dirty="0">
                          <a:solidFill>
                            <a:schemeClr val="tx1"/>
                          </a:solidFill>
                        </a:rPr>
                        <a:t>dementia,</a:t>
                      </a:r>
                      <a:r>
                        <a:rPr lang="en-US" altLang="ja-JP" sz="1100" u="none" strike="noStrike" dirty="0" smtClean="0">
                          <a:solidFill>
                            <a:schemeClr val="tx1"/>
                          </a:solidFill>
                        </a:rPr>
                        <a:t> diabetes</a:t>
                      </a:r>
                      <a:r>
                        <a:rPr lang="en-US" altLang="ja-JP" sz="1100" u="none" strike="noStrike" baseline="0" dirty="0" smtClean="0">
                          <a:solidFill>
                            <a:schemeClr val="tx1"/>
                          </a:solidFill>
                        </a:rPr>
                        <a:t> mellitus</a:t>
                      </a:r>
                      <a:r>
                        <a:rPr lang="en-US" altLang="ja-JP" sz="1100" u="none" strike="noStrike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</a:p>
                    <a:p>
                      <a:pPr algn="l" fontAlgn="b"/>
                      <a:r>
                        <a:rPr lang="en-US" altLang="ja-JP" sz="1100" u="none" strike="noStrike" dirty="0" smtClean="0">
                          <a:solidFill>
                            <a:schemeClr val="tx1"/>
                          </a:solidFill>
                        </a:rPr>
                        <a:t>chronic </a:t>
                      </a:r>
                      <a:r>
                        <a:rPr lang="en-US" altLang="ja-JP" sz="1100" u="none" strike="noStrike" dirty="0">
                          <a:solidFill>
                            <a:schemeClr val="tx1"/>
                          </a:solidFill>
                        </a:rPr>
                        <a:t>renal</a:t>
                      </a:r>
                      <a:r>
                        <a:rPr lang="en-US" altLang="ja-JP" sz="1100" u="none" strike="noStrike" dirty="0" smtClean="0">
                          <a:solidFill>
                            <a:schemeClr val="tx1"/>
                          </a:solidFill>
                        </a:rPr>
                        <a:t> failure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>
                          <a:solidFill>
                            <a:schemeClr val="tx1"/>
                          </a:solidFill>
                          <a:latin typeface="+mn-lt"/>
                        </a:rPr>
                        <a:t>11</a:t>
                      </a:r>
                      <a:endParaRPr lang="en-US" altLang="ja-JP" sz="1100" b="0" i="0" u="none" strike="noStrike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2403.8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827.2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83.3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850.0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750.0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416.7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6172.6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561.1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960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u="none" strike="noStrike"/>
                        <a:t>11</a:t>
                      </a:r>
                      <a:endParaRPr lang="en-US" altLang="ja-JP" sz="1100" b="1" i="0" u="none" strike="noStrike"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100" u="none" strike="noStrike" dirty="0" smtClean="0"/>
                        <a:t>  70</a:t>
                      </a:r>
                      <a:endParaRPr lang="en-US" altLang="ja-JP" sz="1100" b="0" i="0" u="none" strike="noStrike" dirty="0">
                        <a:solidFill>
                          <a:srgbClr val="0000FF"/>
                        </a:solidFill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100" u="none" strike="noStrike" dirty="0">
                          <a:solidFill>
                            <a:schemeClr val="tx1"/>
                          </a:solidFill>
                        </a:rPr>
                        <a:t>lung cancer</a:t>
                      </a:r>
                      <a:r>
                        <a:rPr lang="en-US" altLang="ja-JP" sz="1100" u="none" strike="noStrike" dirty="0" smtClean="0">
                          <a:solidFill>
                            <a:schemeClr val="tx1"/>
                          </a:solidFill>
                        </a:rPr>
                        <a:t>, liver </a:t>
                      </a:r>
                      <a:r>
                        <a:rPr lang="en-US" altLang="ja-JP" sz="1100" u="none" strike="noStrike" dirty="0">
                          <a:solidFill>
                            <a:schemeClr val="tx1"/>
                          </a:solidFill>
                        </a:rPr>
                        <a:t>metastasis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>
                          <a:solidFill>
                            <a:schemeClr val="tx1"/>
                          </a:solidFill>
                          <a:latin typeface="+mn-lt"/>
                        </a:rPr>
                        <a:t>13</a:t>
                      </a:r>
                      <a:endParaRPr lang="en-US" altLang="ja-JP" sz="1100" b="0" i="0" u="none" strike="noStrike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2110.7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1248.3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160.42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0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750.0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416.7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3519.3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270.7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u="none" strike="noStrike" dirty="0"/>
                        <a:t>12</a:t>
                      </a:r>
                      <a:endParaRPr lang="en-US" altLang="ja-JP" sz="1100" b="1" i="0" u="none" strike="noStrike" dirty="0"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100" u="none" strike="noStrike" dirty="0" smtClean="0"/>
                        <a:t>  70</a:t>
                      </a:r>
                      <a:endParaRPr lang="en-US" altLang="ja-JP" sz="1100" b="0" i="0" u="none" strike="noStrike" dirty="0">
                        <a:solidFill>
                          <a:srgbClr val="0000FF"/>
                        </a:solidFill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100" u="none" strike="noStrike" dirty="0">
                          <a:solidFill>
                            <a:schemeClr val="tx1"/>
                          </a:solidFill>
                        </a:rPr>
                        <a:t>lung cancer,</a:t>
                      </a:r>
                      <a:r>
                        <a:rPr lang="en-US" altLang="ja-JP" sz="1100" u="none" strike="noStrike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l" fontAlgn="b"/>
                      <a:r>
                        <a:rPr lang="en-US" altLang="ja-JP" sz="1100" u="none" strike="noStrike" dirty="0" smtClean="0">
                          <a:solidFill>
                            <a:schemeClr val="tx1"/>
                          </a:solidFill>
                        </a:rPr>
                        <a:t>chronic</a:t>
                      </a:r>
                      <a:r>
                        <a:rPr lang="en-US" altLang="ja-JP" sz="1100" u="none" strike="noStrike" baseline="0" dirty="0" smtClean="0">
                          <a:solidFill>
                            <a:schemeClr val="tx1"/>
                          </a:solidFill>
                        </a:rPr>
                        <a:t> obstructive pulmonary disease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23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3246.0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1337.5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0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>
                          <a:solidFill>
                            <a:schemeClr val="tx1"/>
                          </a:solidFill>
                          <a:latin typeface="+mn-lt"/>
                        </a:rPr>
                        <a:t>0</a:t>
                      </a:r>
                      <a:endParaRPr lang="en-US" altLang="ja-JP" sz="1100" b="0" i="0" u="none" strike="noStrike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750.0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416.7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4583.6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199.3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u="none" strike="noStrike" dirty="0" smtClean="0">
                          <a:solidFill>
                            <a:srgbClr val="000000"/>
                          </a:solidFill>
                        </a:rPr>
                        <a:t>13</a:t>
                      </a:r>
                      <a:endParaRPr lang="en-US" altLang="ja-JP" sz="1100" b="1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100" u="none" strike="noStrike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ja-JP" altLang="en-US" sz="1100" u="none" strike="noStrike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altLang="ja-JP" sz="1100" u="none" strike="noStrike" dirty="0" smtClean="0">
                          <a:solidFill>
                            <a:srgbClr val="000000"/>
                          </a:solidFill>
                        </a:rPr>
                        <a:t>90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100" u="none" strike="noStrike" dirty="0" smtClean="0">
                          <a:solidFill>
                            <a:schemeClr val="tx1"/>
                          </a:solidFill>
                        </a:rPr>
                        <a:t>hypertension, </a:t>
                      </a:r>
                      <a:r>
                        <a:rPr lang="en-US" altLang="ja-JP" sz="1100" u="none" strike="noStrike" dirty="0">
                          <a:solidFill>
                            <a:schemeClr val="tx1"/>
                          </a:solidFill>
                        </a:rPr>
                        <a:t>brain hemorrhage</a:t>
                      </a:r>
                      <a:r>
                        <a:rPr lang="en-US" altLang="ja-JP" sz="1100" u="none" strike="noStrike" dirty="0" smtClean="0">
                          <a:solidFill>
                            <a:schemeClr val="tx1"/>
                          </a:solidFill>
                        </a:rPr>
                        <a:t>,</a:t>
                      </a:r>
                    </a:p>
                    <a:p>
                      <a:pPr algn="l" fontAlgn="b"/>
                      <a:r>
                        <a:rPr lang="en-US" altLang="ja-JP" sz="1100" u="none" strike="noStrike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ja-JP" sz="1100" u="none" strike="noStrike" dirty="0">
                          <a:solidFill>
                            <a:schemeClr val="tx1"/>
                          </a:solidFill>
                        </a:rPr>
                        <a:t>infarction</a:t>
                      </a:r>
                      <a:r>
                        <a:rPr lang="en-US" altLang="ja-JP" sz="1100" u="none" strike="noStrike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ja-JP" altLang="en-US" sz="1100" u="none" strike="noStrike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ja-JP" sz="1100" u="none" strike="noStrike" dirty="0" smtClean="0">
                          <a:solidFill>
                            <a:schemeClr val="tx1"/>
                          </a:solidFill>
                        </a:rPr>
                        <a:t>dementia 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23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3029.5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874.8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83.3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1978.0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750.0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416.7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5965.5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198.9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u="none" strike="noStrike" dirty="0" smtClean="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en-US" altLang="ja-JP" sz="1100" b="1" i="0" u="none" strike="noStrike" dirty="0">
                        <a:solidFill>
                          <a:schemeClr val="tx1"/>
                        </a:solidFill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100" u="none" strike="noStrike" dirty="0" smtClean="0"/>
                        <a:t>  80</a:t>
                      </a:r>
                      <a:endParaRPr lang="en-US" altLang="ja-JP" sz="1100" b="0" i="0" u="none" strike="noStrike" dirty="0">
                        <a:solidFill>
                          <a:srgbClr val="0000FF"/>
                        </a:solidFill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100" u="none" strike="noStrike" dirty="0">
                          <a:solidFill>
                            <a:schemeClr val="tx1"/>
                          </a:solidFill>
                        </a:rPr>
                        <a:t>pancreatic cancer,</a:t>
                      </a:r>
                      <a:r>
                        <a:rPr lang="en-US" altLang="ja-JP" sz="1100" u="none" strike="noStrike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l" fontAlgn="b"/>
                      <a:r>
                        <a:rPr lang="en-US" altLang="ja-JP" sz="1100" u="none" strike="noStrike" dirty="0" smtClean="0">
                          <a:solidFill>
                            <a:schemeClr val="tx1"/>
                          </a:solidFill>
                        </a:rPr>
                        <a:t>hepatitis</a:t>
                      </a:r>
                      <a:r>
                        <a:rPr lang="en-US" altLang="ja-JP" sz="1100" u="none" strike="noStrike" baseline="0" dirty="0" smtClean="0">
                          <a:solidFill>
                            <a:schemeClr val="tx1"/>
                          </a:solidFill>
                        </a:rPr>
                        <a:t> B type</a:t>
                      </a:r>
                      <a:r>
                        <a:rPr lang="en-US" altLang="ja-JP" sz="1100" u="none" strike="noStrike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altLang="ja-JP" sz="1100" u="none" strike="noStrike" dirty="0" err="1" smtClean="0">
                          <a:solidFill>
                            <a:schemeClr val="tx1"/>
                          </a:solidFill>
                        </a:rPr>
                        <a:t>ascites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>
                          <a:solidFill>
                            <a:schemeClr val="tx1"/>
                          </a:solidFill>
                          <a:latin typeface="+mn-lt"/>
                        </a:rPr>
                        <a:t>25</a:t>
                      </a:r>
                      <a:endParaRPr lang="en-US" altLang="ja-JP" sz="1100" b="0" i="0" u="none" strike="noStrike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3046.1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937.1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116. 7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152.4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750.0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441.7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4252.2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170.1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u="none" strike="noStrike" dirty="0" smtClean="0">
                          <a:solidFill>
                            <a:srgbClr val="000000"/>
                          </a:solidFill>
                        </a:rPr>
                        <a:t>15</a:t>
                      </a:r>
                      <a:endParaRPr lang="en-US" altLang="ja-JP" sz="1100" b="1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100" u="none" strike="noStrike" dirty="0" smtClean="0"/>
                        <a:t>  70</a:t>
                      </a:r>
                      <a:endParaRPr lang="en-US" altLang="ja-JP" sz="1100" b="0" i="0" u="none" strike="noStrike" dirty="0">
                        <a:solidFill>
                          <a:srgbClr val="0000D4"/>
                        </a:solidFill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100" u="none" strike="noStrike" dirty="0">
                          <a:solidFill>
                            <a:schemeClr val="tx1"/>
                          </a:solidFill>
                        </a:rPr>
                        <a:t>esophageal cancer</a:t>
                      </a:r>
                      <a:r>
                        <a:rPr lang="en-US" altLang="ja-JP" sz="1100" u="none" strike="noStrike" dirty="0" smtClean="0">
                          <a:solidFill>
                            <a:schemeClr val="tx1"/>
                          </a:solidFill>
                        </a:rPr>
                        <a:t>,</a:t>
                      </a:r>
                    </a:p>
                    <a:p>
                      <a:pPr algn="l" fontAlgn="b"/>
                      <a:r>
                        <a:rPr lang="en-US" altLang="ja-JP" sz="1100" u="none" strike="noStrike" dirty="0" smtClean="0">
                          <a:solidFill>
                            <a:schemeClr val="tx1"/>
                          </a:solidFill>
                        </a:rPr>
                        <a:t> gastric </a:t>
                      </a:r>
                      <a:r>
                        <a:rPr lang="en-US" altLang="ja-JP" sz="1100" u="none" strike="noStrike" dirty="0">
                          <a:solidFill>
                            <a:schemeClr val="tx1"/>
                          </a:solidFill>
                        </a:rPr>
                        <a:t>cancer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26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2623.2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1291.7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127.1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0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750.0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416.7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4042.1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155.5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1" u="none" strike="noStrike" dirty="0" smtClean="0">
                          <a:solidFill>
                            <a:srgbClr val="000000"/>
                          </a:solidFill>
                        </a:rPr>
                        <a:t>16</a:t>
                      </a:r>
                      <a:endParaRPr lang="en-US" altLang="ja-JP" sz="1100" b="1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100" u="none" strike="noStrike" dirty="0" smtClean="0"/>
                        <a:t>  80</a:t>
                      </a:r>
                      <a:endParaRPr lang="en-US" altLang="ja-JP" sz="1100" b="0" i="0" u="none" strike="noStrike" dirty="0">
                        <a:solidFill>
                          <a:srgbClr val="0000D4"/>
                        </a:solidFill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100" u="none" strike="noStrike" dirty="0" err="1">
                          <a:solidFill>
                            <a:schemeClr val="tx1"/>
                          </a:solidFill>
                        </a:rPr>
                        <a:t>parkinson's</a:t>
                      </a:r>
                      <a:r>
                        <a:rPr lang="en-US" altLang="ja-JP" sz="1100" u="none" strike="noStrike" dirty="0">
                          <a:solidFill>
                            <a:schemeClr val="tx1"/>
                          </a:solidFill>
                        </a:rPr>
                        <a:t> disease,</a:t>
                      </a:r>
                      <a:r>
                        <a:rPr lang="en-US" altLang="ja-JP" sz="1100" u="none" strike="noStrike" dirty="0" smtClean="0">
                          <a:solidFill>
                            <a:schemeClr val="tx1"/>
                          </a:solidFill>
                        </a:rPr>
                        <a:t> diabetes mellitus, renal failure 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ＭＳ Ｐゴシック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>
                          <a:solidFill>
                            <a:schemeClr val="tx1"/>
                          </a:solidFill>
                          <a:latin typeface="+mn-lt"/>
                        </a:rPr>
                        <a:t>27</a:t>
                      </a:r>
                      <a:endParaRPr lang="en-US" altLang="ja-JP" sz="1100" b="0" i="0" u="none" strike="noStrike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2659.9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1887.6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0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1759.7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750.0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441.7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6307.2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233.6</a:t>
                      </a:r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12700" y="5865421"/>
            <a:ext cx="21467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ja-JP" sz="1100" dirty="0" smtClean="0">
                <a:latin typeface="Times"/>
                <a:cs typeface="Times"/>
              </a:rPr>
              <a:t>LTCI = Long Term Care Insurance</a:t>
            </a:r>
            <a:endParaRPr lang="ja-JP" altLang="en-US" sz="1100" dirty="0" smtClean="0">
              <a:latin typeface="Times"/>
              <a:cs typeface="Times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375400" y="-1905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-12700" y="5996226"/>
            <a:ext cx="91567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     </a:t>
            </a:r>
            <a:r>
              <a:rPr lang="en-GB" sz="1600" dirty="0" smtClean="0">
                <a:latin typeface="Times"/>
                <a:cs typeface="Times"/>
              </a:rPr>
              <a:t>Patient profiles with </a:t>
            </a:r>
            <a:r>
              <a:rPr lang="en-GB" sz="1600" dirty="0" err="1" smtClean="0">
                <a:latin typeface="Times"/>
                <a:cs typeface="Times"/>
              </a:rPr>
              <a:t>Zaitaku</a:t>
            </a:r>
            <a:r>
              <a:rPr lang="en-GB" sz="1600" dirty="0" smtClean="0">
                <a:latin typeface="Times"/>
                <a:cs typeface="Times"/>
              </a:rPr>
              <a:t> care for short term (2 to 3 days</a:t>
            </a:r>
            <a:r>
              <a:rPr lang="ja-JP" altLang="en-US" sz="1600" dirty="0" smtClean="0">
                <a:latin typeface="Times"/>
                <a:cs typeface="Times"/>
              </a:rPr>
              <a:t> </a:t>
            </a:r>
            <a:r>
              <a:rPr lang="en-US" altLang="ja-JP" sz="1400" dirty="0" smtClean="0">
                <a:latin typeface="Times New Roman"/>
                <a:cs typeface="Times New Roman"/>
              </a:rPr>
              <a:t>≦</a:t>
            </a:r>
            <a:r>
              <a:rPr lang="en-US" altLang="ja-JP" sz="1600" dirty="0" smtClean="0">
                <a:latin typeface="Times"/>
                <a:cs typeface="Times"/>
              </a:rPr>
              <a:t>10days</a:t>
            </a:r>
            <a:r>
              <a:rPr lang="en-GB" sz="1600" dirty="0" smtClean="0">
                <a:latin typeface="Times"/>
                <a:cs typeface="Times"/>
              </a:rPr>
              <a:t>) and medium term (11 to 27 days) were shown. Costs are in US dollar ($1=¥120, exchange rate in 2015). </a:t>
            </a:r>
            <a:r>
              <a:rPr lang="en-US" sz="1600" dirty="0" smtClean="0">
                <a:latin typeface="Times"/>
                <a:cs typeface="Times"/>
              </a:rPr>
              <a:t>On this table, </a:t>
            </a:r>
            <a:r>
              <a:rPr lang="en-GB" sz="1600" dirty="0" smtClean="0">
                <a:latin typeface="Times"/>
                <a:cs typeface="Times"/>
              </a:rPr>
              <a:t>“0” indicates that the patient did not use the service. The total costs per day are shown in Figure</a:t>
            </a:r>
            <a:r>
              <a:rPr lang="en-US" sz="1600" dirty="0">
                <a:latin typeface="Times"/>
                <a:cs typeface="Times"/>
              </a:rPr>
              <a:t> </a:t>
            </a:r>
            <a:r>
              <a:rPr lang="en-US" sz="1600" dirty="0" smtClean="0">
                <a:latin typeface="Times"/>
                <a:cs typeface="Times"/>
              </a:rPr>
              <a:t>1</a:t>
            </a:r>
            <a:r>
              <a:rPr lang="en-GB" sz="1600" dirty="0" smtClean="0">
                <a:latin typeface="Times"/>
                <a:cs typeface="Times"/>
              </a:rPr>
              <a:t>.</a:t>
            </a:r>
            <a:endParaRPr kumimoji="1" lang="ja-JP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ditional files 11042016R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Additional files 11042016R5</Template>
  <TotalTime>0</TotalTime>
  <Words>415</Words>
  <Application>Microsoft Office PowerPoint</Application>
  <PresentationFormat>On-screen Show (4:3)</PresentationFormat>
  <Paragraphs>220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Additional files 11042016R5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wdesales</dc:creator>
  <cp:lastModifiedBy>wdesales</cp:lastModifiedBy>
  <cp:revision>1</cp:revision>
  <cp:lastPrinted>2016-10-09T11:29:40Z</cp:lastPrinted>
  <dcterms:created xsi:type="dcterms:W3CDTF">2016-12-17T03:05:43Z</dcterms:created>
  <dcterms:modified xsi:type="dcterms:W3CDTF">2016-12-17T03:06:16Z</dcterms:modified>
</cp:coreProperties>
</file>