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2034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ncesca:Desktop:110314_merge%20biod%20fa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994730524456299"/>
          <c:y val="0.140056022408964"/>
          <c:w val="0.751692951132786"/>
          <c:h val="0.66569575861840802"/>
        </c:manualLayout>
      </c:layout>
      <c:scatterChart>
        <c:scatterStyle val="lineMarker"/>
        <c:varyColors val="0"/>
        <c:ser>
          <c:idx val="0"/>
          <c:order val="0"/>
          <c:tx>
            <c:v>saline</c:v>
          </c:tx>
          <c:spPr>
            <a:ln w="47625">
              <a:noFill/>
            </a:ln>
          </c:spPr>
          <c:marker>
            <c:symbol val="diamond"/>
            <c:size val="11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Sheet2!$C$36:$C$39</c:f>
              <c:numCache>
                <c:formatCode>General</c:formatCode>
                <c:ptCount val="4"/>
                <c:pt idx="0">
                  <c:v>1.6525700000000001</c:v>
                </c:pt>
                <c:pt idx="1">
                  <c:v>2.6301899999999998</c:v>
                </c:pt>
                <c:pt idx="2">
                  <c:v>2.0958220000000001</c:v>
                </c:pt>
                <c:pt idx="3">
                  <c:v>2.4372400000000001</c:v>
                </c:pt>
              </c:numCache>
            </c:numRef>
          </c:xVal>
          <c:yVal>
            <c:numRef>
              <c:f>Sheet2!$D$36:$D$39</c:f>
              <c:numCache>
                <c:formatCode>General</c:formatCode>
                <c:ptCount val="4"/>
                <c:pt idx="0">
                  <c:v>59.8</c:v>
                </c:pt>
                <c:pt idx="1">
                  <c:v>35.9</c:v>
                </c:pt>
                <c:pt idx="2">
                  <c:v>32.300000000000011</c:v>
                </c:pt>
                <c:pt idx="3">
                  <c:v>52.5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1CC-4163-B749-CB22B9331BE1}"/>
            </c:ext>
          </c:extLst>
        </c:ser>
        <c:ser>
          <c:idx val="1"/>
          <c:order val="1"/>
          <c:tx>
            <c:v>bortezomib</c:v>
          </c:tx>
          <c:spPr>
            <a:ln w="47625">
              <a:noFill/>
            </a:ln>
          </c:spPr>
          <c:marker>
            <c:symbol val="circle"/>
            <c:size val="11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Sheet2!$C$41:$C$47</c:f>
              <c:numCache>
                <c:formatCode>General</c:formatCode>
                <c:ptCount val="7"/>
                <c:pt idx="0">
                  <c:v>1.3836660000000001</c:v>
                </c:pt>
                <c:pt idx="1">
                  <c:v>1.280769</c:v>
                </c:pt>
                <c:pt idx="2">
                  <c:v>1.3657300000000001</c:v>
                </c:pt>
                <c:pt idx="3">
                  <c:v>2.098959999999999</c:v>
                </c:pt>
                <c:pt idx="4">
                  <c:v>1.369143</c:v>
                </c:pt>
                <c:pt idx="5">
                  <c:v>2.1518700000000002</c:v>
                </c:pt>
                <c:pt idx="6">
                  <c:v>1.8652219999999999</c:v>
                </c:pt>
              </c:numCache>
            </c:numRef>
          </c:xVal>
          <c:yVal>
            <c:numRef>
              <c:f>Sheet2!$D$41:$D$47</c:f>
              <c:numCache>
                <c:formatCode>General</c:formatCode>
                <c:ptCount val="7"/>
                <c:pt idx="0">
                  <c:v>9.08</c:v>
                </c:pt>
                <c:pt idx="1">
                  <c:v>8.06</c:v>
                </c:pt>
                <c:pt idx="2">
                  <c:v>11.9</c:v>
                </c:pt>
                <c:pt idx="3">
                  <c:v>13.4</c:v>
                </c:pt>
                <c:pt idx="4">
                  <c:v>17</c:v>
                </c:pt>
                <c:pt idx="5">
                  <c:v>32.4</c:v>
                </c:pt>
                <c:pt idx="6">
                  <c:v>17.100000000000001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1CC-4163-B749-CB22B9331BE1}"/>
            </c:ext>
          </c:extLst>
        </c:ser>
        <c:ser>
          <c:idx val="2"/>
          <c:order val="2"/>
          <c:tx>
            <c:v>all</c:v>
          </c:tx>
          <c:spPr>
            <a:ln w="47625">
              <a:noFill/>
            </a:ln>
          </c:spPr>
          <c:marker>
            <c:symbol val="circle"/>
            <c:size val="2"/>
            <c:spPr>
              <a:noFill/>
              <a:ln>
                <a:noFill/>
              </a:ln>
            </c:spPr>
          </c:marker>
          <c:trendline>
            <c:trendlineType val="linear"/>
            <c:dispRSqr val="0"/>
            <c:dispEq val="0"/>
          </c:trendline>
          <c:xVal>
            <c:numRef>
              <c:f>Sheet2!$C$36:$C$47</c:f>
              <c:numCache>
                <c:formatCode>General</c:formatCode>
                <c:ptCount val="12"/>
                <c:pt idx="0">
                  <c:v>1.6525700000000001</c:v>
                </c:pt>
                <c:pt idx="1">
                  <c:v>2.6301899999999998</c:v>
                </c:pt>
                <c:pt idx="2">
                  <c:v>2.0958220000000001</c:v>
                </c:pt>
                <c:pt idx="3">
                  <c:v>2.4372400000000001</c:v>
                </c:pt>
                <c:pt idx="5">
                  <c:v>1.3836660000000001</c:v>
                </c:pt>
                <c:pt idx="6">
                  <c:v>1.280769</c:v>
                </c:pt>
                <c:pt idx="7">
                  <c:v>1.3657300000000001</c:v>
                </c:pt>
                <c:pt idx="8">
                  <c:v>2.098959999999999</c:v>
                </c:pt>
                <c:pt idx="9">
                  <c:v>1.369143</c:v>
                </c:pt>
                <c:pt idx="10">
                  <c:v>2.1518700000000002</c:v>
                </c:pt>
                <c:pt idx="11">
                  <c:v>1.8652219999999999</c:v>
                </c:pt>
              </c:numCache>
            </c:numRef>
          </c:xVal>
          <c:yVal>
            <c:numRef>
              <c:f>Sheet2!$D$36:$D$47</c:f>
              <c:numCache>
                <c:formatCode>General</c:formatCode>
                <c:ptCount val="12"/>
                <c:pt idx="0">
                  <c:v>59.8</c:v>
                </c:pt>
                <c:pt idx="1">
                  <c:v>35.9</c:v>
                </c:pt>
                <c:pt idx="2">
                  <c:v>32.300000000000011</c:v>
                </c:pt>
                <c:pt idx="3">
                  <c:v>52.5</c:v>
                </c:pt>
                <c:pt idx="5">
                  <c:v>9.08</c:v>
                </c:pt>
                <c:pt idx="6">
                  <c:v>8.06</c:v>
                </c:pt>
                <c:pt idx="7">
                  <c:v>11.9</c:v>
                </c:pt>
                <c:pt idx="8">
                  <c:v>13.4</c:v>
                </c:pt>
                <c:pt idx="9">
                  <c:v>17</c:v>
                </c:pt>
                <c:pt idx="10">
                  <c:v>32.4</c:v>
                </c:pt>
                <c:pt idx="11">
                  <c:v>17.100000000000001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F1CC-4163-B749-CB22B9331B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798976"/>
        <c:axId val="140801152"/>
      </c:scatterChart>
      <c:valAx>
        <c:axId val="140798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ID/g (normalized to ID/g blood) </a:t>
                </a:r>
              </a:p>
            </c:rich>
          </c:tx>
          <c:layout>
            <c:manualLayout>
              <c:xMode val="edge"/>
              <c:yMode val="edge"/>
              <c:x val="0.30882584307833999"/>
              <c:y val="0.9070963188424979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40801152"/>
        <c:crosses val="autoZero"/>
        <c:crossBetween val="midCat"/>
      </c:valAx>
      <c:valAx>
        <c:axId val="14080115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GFP+ 7AAD- cells </a:t>
                </a:r>
              </a:p>
            </c:rich>
          </c:tx>
          <c:layout>
            <c:manualLayout>
              <c:xMode val="edge"/>
              <c:yMode val="edge"/>
              <c:x val="4.6523882501264498E-2"/>
              <c:y val="0.3047570524272700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40798976"/>
        <c:crosses val="autoZero"/>
        <c:crossBetween val="midCat"/>
      </c:valAx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182040088804484"/>
          <c:y val="3.80859991445434E-2"/>
          <c:w val="0.325550577013342"/>
          <c:h val="0.19729586830613999"/>
        </c:manualLayout>
      </c:layout>
      <c:overlay val="0"/>
      <c:txPr>
        <a:bodyPr/>
        <a:lstStyle/>
        <a:p>
          <a:pPr>
            <a:defRPr sz="1100">
              <a:latin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6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87104-7753-4FA6-B874-63C82AF5DBC9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17B11-B0DD-400F-8808-E19420423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712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6FF5B-0E38-E04A-BA42-F220AA54BD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87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6FF5B-0E38-E04A-BA42-F220AA54BD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60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6FF5B-0E38-E04A-BA42-F220AA54BD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459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76FF5B-0E38-E04A-BA42-F220AA54BD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73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46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5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94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19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73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05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75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89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63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75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859A3-7190-4BE6-8083-076483DEEE7D}" type="datetimeFigureOut">
              <a:rPr lang="en-US" smtClean="0"/>
              <a:t>7/26/2016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6EC3B-C6A8-4558-AE88-FF23150BD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88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jpg"/><Relationship Id="rId4" Type="http://schemas.openxmlformats.org/officeDocument/2006/relationships/image" Target="../media/image2.emf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7.emf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4.emf"/><Relationship Id="rId5" Type="http://schemas.openxmlformats.org/officeDocument/2006/relationships/image" Target="../media/image9.jpeg"/><Relationship Id="rId10" Type="http://schemas.openxmlformats.org/officeDocument/2006/relationships/image" Target="../media/image13.emf"/><Relationship Id="rId4" Type="http://schemas.openxmlformats.org/officeDocument/2006/relationships/image" Target="../media/image8.emf"/><Relationship Id="rId9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5.emf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7.png"/><Relationship Id="rId4" Type="http://schemas.openxmlformats.org/officeDocument/2006/relationships/image" Target="../media/image16.emf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chart" Target="../charts/chart1.xml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Relationship Id="rId9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33" y="2842053"/>
            <a:ext cx="3163511" cy="17336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52808" y="253218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43400" y="726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Supplementary figure 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8007" b="21668"/>
          <a:stretch/>
        </p:blipFill>
        <p:spPr>
          <a:xfrm>
            <a:off x="4011639" y="4894106"/>
            <a:ext cx="2557562" cy="126830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446439" y="472802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47083" y="6354664"/>
            <a:ext cx="19755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Time</a:t>
            </a:r>
            <a:endParaRPr lang="en-US" sz="1100" baseline="30000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70895" y="4842124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***</a:t>
            </a:r>
          </a:p>
        </p:txBody>
      </p:sp>
      <p:pic>
        <p:nvPicPr>
          <p:cNvPr id="21" name="image03.jpg"/>
          <p:cNvPicPr/>
          <p:nvPr/>
        </p:nvPicPr>
        <p:blipFill rotWithShape="1">
          <a:blip r:embed="rId5"/>
          <a:srcRect l="68261" t="5959" r="-661"/>
          <a:stretch/>
        </p:blipFill>
        <p:spPr>
          <a:xfrm>
            <a:off x="3865228" y="6988312"/>
            <a:ext cx="2149250" cy="1795273"/>
          </a:xfrm>
          <a:prstGeom prst="rect">
            <a:avLst/>
          </a:prstGeom>
          <a:ln/>
        </p:spPr>
      </p:pic>
      <p:pic>
        <p:nvPicPr>
          <p:cNvPr id="32" name="image03.jpg"/>
          <p:cNvPicPr/>
          <p:nvPr/>
        </p:nvPicPr>
        <p:blipFill rotWithShape="1">
          <a:blip r:embed="rId5"/>
          <a:srcRect l="-584" t="6209" r="63956"/>
          <a:stretch/>
        </p:blipFill>
        <p:spPr>
          <a:xfrm>
            <a:off x="1329016" y="7007162"/>
            <a:ext cx="2429681" cy="1790489"/>
          </a:xfrm>
          <a:prstGeom prst="rect">
            <a:avLst/>
          </a:prstGeom>
          <a:ln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b="13154"/>
          <a:stretch/>
        </p:blipFill>
        <p:spPr>
          <a:xfrm>
            <a:off x="3660714" y="2873107"/>
            <a:ext cx="3233401" cy="1472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661" y="4850246"/>
            <a:ext cx="2752172" cy="164849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-53430" y="3455283"/>
            <a:ext cx="1362874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/>
                <a:cs typeface="Arial"/>
              </a:rPr>
              <a:t>Normalized Acetate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66746" y="5270237"/>
            <a:ext cx="1348446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/>
                <a:cs typeface="Arial"/>
              </a:rPr>
              <a:t>Normalized Lactate</a:t>
            </a:r>
          </a:p>
        </p:txBody>
      </p:sp>
      <p:sp>
        <p:nvSpPr>
          <p:cNvPr id="20" name="TextBox 19"/>
          <p:cNvSpPr txBox="1"/>
          <p:nvPr/>
        </p:nvSpPr>
        <p:spPr>
          <a:xfrm flipH="1">
            <a:off x="305540" y="4530311"/>
            <a:ext cx="3106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54380" y="6636617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F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63740" y="6682156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5TGM1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93444" y="6704210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OPM2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33497" y="505404"/>
            <a:ext cx="4977808" cy="1926507"/>
            <a:chOff x="318470" y="163708"/>
            <a:chExt cx="5364564" cy="2757258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56905" y="163708"/>
              <a:ext cx="3668459" cy="2757258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 rot="16200000">
              <a:off x="-771296" y="1452622"/>
              <a:ext cx="2461468" cy="281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latin typeface="Arial"/>
                  <a:cs typeface="Arial"/>
                </a:rPr>
                <a:t>Time in culture 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397372" y="1648211"/>
              <a:ext cx="1285662" cy="374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U266 18h 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97372" y="2066092"/>
              <a:ext cx="1285662" cy="374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U266 4h 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397372" y="2435423"/>
              <a:ext cx="1285662" cy="374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U266 t0 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05539" y="33494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30" name="TextBox 29"/>
          <p:cNvSpPr txBox="1"/>
          <p:nvPr/>
        </p:nvSpPr>
        <p:spPr>
          <a:xfrm rot="16200000">
            <a:off x="2969393" y="5329613"/>
            <a:ext cx="1749197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Arial"/>
                <a:cs typeface="Arial"/>
              </a:rPr>
              <a:t>Glutamate </a:t>
            </a:r>
            <a:r>
              <a:rPr lang="en-US" sz="1050" dirty="0" err="1" smtClean="0">
                <a:latin typeface="Arial"/>
                <a:cs typeface="Arial"/>
              </a:rPr>
              <a:t>gHSQC</a:t>
            </a:r>
            <a:r>
              <a:rPr lang="en-US" sz="1050" dirty="0" smtClean="0">
                <a:latin typeface="Arial"/>
                <a:cs typeface="Arial"/>
              </a:rPr>
              <a:t>/CPMG</a:t>
            </a:r>
            <a:endParaRPr lang="en-US" sz="1050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7698" y="4312941"/>
            <a:ext cx="1975503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latin typeface="Arial"/>
                <a:cs typeface="Arial"/>
              </a:rPr>
              <a:t># cells/well</a:t>
            </a:r>
            <a:endParaRPr lang="en-US" sz="1050" baseline="30000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3418" y="6354664"/>
            <a:ext cx="1975503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>
                <a:latin typeface="Arial"/>
                <a:cs typeface="Arial"/>
              </a:rPr>
              <a:t># cells/well</a:t>
            </a:r>
            <a:endParaRPr lang="en-US" sz="1050" baseline="30000" dirty="0">
              <a:latin typeface="Arial"/>
              <a:cs typeface="Arial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708483" y="2967051"/>
            <a:ext cx="2278658" cy="1621056"/>
            <a:chOff x="4238617" y="1378524"/>
            <a:chExt cx="2278658" cy="1756146"/>
          </a:xfrm>
        </p:grpSpPr>
        <p:sp>
          <p:nvSpPr>
            <p:cNvPr id="18" name="TextBox 17"/>
            <p:cNvSpPr txBox="1"/>
            <p:nvPr/>
          </p:nvSpPr>
          <p:spPr>
            <a:xfrm rot="16200000">
              <a:off x="3606512" y="2010629"/>
              <a:ext cx="151812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/>
                  <a:cs typeface="Arial"/>
                </a:rPr>
                <a:t>Normalized Glucose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541772" y="2859594"/>
              <a:ext cx="1975503" cy="27507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>
                  <a:latin typeface="Arial"/>
                  <a:cs typeface="Arial"/>
                </a:rPr>
                <a:t># cells/well</a:t>
              </a:r>
              <a:endParaRPr lang="en-US" sz="1050" baseline="30000" dirty="0">
                <a:latin typeface="Arial"/>
                <a:cs typeface="Arial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364729" y="6162414"/>
            <a:ext cx="19755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t0                 16h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5539" y="253218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5449" y="8691499"/>
            <a:ext cx="3913165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 (ppm)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676589" y="7505882"/>
            <a:ext cx="128588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C (ppm)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86790" y="7557571"/>
            <a:ext cx="624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-CH</a:t>
            </a:r>
            <a:r>
              <a:rPr lang="en-US" sz="800" baseline="-25000" dirty="0">
                <a:latin typeface="Arial"/>
                <a:cs typeface="Arial"/>
              </a:rPr>
              <a:t>2</a:t>
            </a:r>
            <a:r>
              <a:rPr lang="en-US" sz="800" dirty="0">
                <a:latin typeface="Arial"/>
                <a:cs typeface="Arial"/>
              </a:rPr>
              <a:t> -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63275" y="6993744"/>
            <a:ext cx="624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-CH</a:t>
            </a:r>
            <a:r>
              <a:rPr lang="en-US" sz="800" baseline="-25000" dirty="0">
                <a:latin typeface="Arial"/>
                <a:cs typeface="Arial"/>
              </a:rPr>
              <a:t>3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18851" y="7665799"/>
            <a:ext cx="6126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-N(CH</a:t>
            </a:r>
            <a:r>
              <a:rPr lang="en-US" sz="800" baseline="-25000" dirty="0">
                <a:latin typeface="Arial"/>
                <a:cs typeface="Arial"/>
              </a:rPr>
              <a:t>3</a:t>
            </a:r>
            <a:r>
              <a:rPr lang="en-US" sz="800" dirty="0">
                <a:latin typeface="Arial"/>
                <a:cs typeface="Arial"/>
              </a:rPr>
              <a:t>)</a:t>
            </a:r>
            <a:r>
              <a:rPr lang="en-US" sz="800" baseline="-25000" dirty="0">
                <a:latin typeface="Arial"/>
                <a:cs typeface="Arial"/>
              </a:rPr>
              <a:t>3</a:t>
            </a:r>
            <a:r>
              <a:rPr lang="en-US" sz="800" dirty="0">
                <a:latin typeface="Arial"/>
                <a:cs typeface="Arial"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01160" y="7812184"/>
            <a:ext cx="3994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-CH-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997608" y="7545861"/>
            <a:ext cx="624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-CH</a:t>
            </a:r>
            <a:r>
              <a:rPr lang="en-US" sz="800" baseline="-25000" dirty="0">
                <a:latin typeface="Arial"/>
                <a:cs typeface="Arial"/>
              </a:rPr>
              <a:t>2</a:t>
            </a:r>
            <a:r>
              <a:rPr lang="en-US" sz="800" dirty="0">
                <a:latin typeface="Arial"/>
                <a:cs typeface="Arial"/>
              </a:rPr>
              <a:t> -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134181" y="7007160"/>
            <a:ext cx="6245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/>
                <a:cs typeface="Arial"/>
              </a:rPr>
              <a:t>-CH</a:t>
            </a:r>
            <a:r>
              <a:rPr lang="en-US" sz="800" baseline="-25000" dirty="0">
                <a:latin typeface="Arial"/>
                <a:cs typeface="Arial"/>
              </a:rPr>
              <a:t>3</a:t>
            </a:r>
            <a:endParaRPr lang="en-US" sz="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044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30" y="5044437"/>
            <a:ext cx="2678743" cy="155687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1028" y="4837876"/>
            <a:ext cx="3125684" cy="17803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019" y="14067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3609526" y="143431"/>
            <a:ext cx="571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05261" y="248159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3051" y="465824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380785" y="2509996"/>
            <a:ext cx="571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60473" y="5546081"/>
            <a:ext cx="1018227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% </a:t>
            </a:r>
            <a:r>
              <a:rPr lang="en-US" sz="1000" dirty="0" err="1">
                <a:latin typeface="Arial"/>
                <a:cs typeface="Arial"/>
              </a:rPr>
              <a:t>AnnexinV</a:t>
            </a:r>
            <a:r>
              <a:rPr lang="en-US" sz="1000" baseline="30000" dirty="0" err="1">
                <a:latin typeface="Arial"/>
                <a:cs typeface="Arial"/>
              </a:rPr>
              <a:t>pos</a:t>
            </a:r>
            <a:endParaRPr lang="en-US" sz="1000" baseline="300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3483794" y="7764638"/>
            <a:ext cx="914033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% cell death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43400" y="726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Supplementary figure 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00601" y="8662382"/>
            <a:ext cx="1208985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[CHC] </a:t>
            </a:r>
            <a:r>
              <a:rPr lang="en-US" sz="1100" dirty="0" err="1">
                <a:latin typeface="Arial"/>
                <a:cs typeface="Arial"/>
              </a:rPr>
              <a:t>mM</a:t>
            </a:r>
            <a:r>
              <a:rPr lang="en-US" sz="1100" dirty="0">
                <a:latin typeface="Arial"/>
                <a:cs typeface="Arial"/>
              </a:rPr>
              <a:t> (48h)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36947" y="-25072"/>
            <a:ext cx="2743354" cy="2358452"/>
            <a:chOff x="264052" y="5562599"/>
            <a:chExt cx="3398132" cy="2938407"/>
          </a:xfrm>
        </p:grpSpPr>
        <p:pic>
          <p:nvPicPr>
            <p:cNvPr id="3" name="Picture 2" descr="U266_CHC-control-8hr_hsqc-cpmg.jpeg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477" y="6324600"/>
              <a:ext cx="3052123" cy="1784248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 flipH="1">
              <a:off x="1552568" y="7373937"/>
              <a:ext cx="111124" cy="6879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3124200" y="7253818"/>
              <a:ext cx="11112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 rot="16200000">
              <a:off x="755558" y="6211264"/>
              <a:ext cx="1483603" cy="266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/>
                  <a:cs typeface="Arial"/>
                </a:rPr>
                <a:t>Acetate 1.91 ppm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2256762" y="6110101"/>
              <a:ext cx="1523895" cy="428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800" dirty="0">
                <a:latin typeface="Arial"/>
                <a:cs typeface="Arial"/>
              </a:endParaRPr>
            </a:p>
            <a:p>
              <a:r>
                <a:rPr lang="en-US" sz="800" dirty="0">
                  <a:latin typeface="Arial"/>
                  <a:cs typeface="Arial"/>
                </a:rPr>
                <a:t>Acetate 1.91 ppm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200400" y="7430903"/>
              <a:ext cx="335964" cy="268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/>
                  <a:cs typeface="Arial"/>
                </a:rPr>
                <a:t> 1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86160" y="6057088"/>
              <a:ext cx="371705" cy="268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/>
                  <a:cs typeface="Arial"/>
                </a:rPr>
                <a:t>  1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681862" y="7436441"/>
              <a:ext cx="300223" cy="268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63692" y="6097632"/>
              <a:ext cx="300223" cy="2684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-513256" y="6973373"/>
              <a:ext cx="1897730" cy="34311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/>
                  <a:cs typeface="Arial"/>
                </a:rPr>
                <a:t>HSQC          CPMG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934452" y="8175065"/>
              <a:ext cx="1285083" cy="325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CHC 2.5 </a:t>
              </a:r>
              <a:r>
                <a:rPr lang="en-US" sz="1100" dirty="0" err="1">
                  <a:latin typeface="Arial"/>
                  <a:cs typeface="Arial"/>
                </a:rPr>
                <a:t>mM</a:t>
              </a:r>
              <a:r>
                <a:rPr lang="en-US" sz="1100" dirty="0">
                  <a:latin typeface="Arial"/>
                  <a:cs typeface="Arial"/>
                </a:rPr>
                <a:t> 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666999" y="8175065"/>
              <a:ext cx="995185" cy="325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Vehicle    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11850" y="6289766"/>
              <a:ext cx="414433" cy="1692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latin typeface="Arial"/>
                <a:cs typeface="Arial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66410" y="6319348"/>
              <a:ext cx="536404" cy="16927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latin typeface="Arial"/>
                <a:cs typeface="Arial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13850" y="6998375"/>
              <a:ext cx="400550" cy="8822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latin typeface="Arial"/>
                <a:cs typeface="Arial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057400" y="6998375"/>
              <a:ext cx="400550" cy="8822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latin typeface="Arial"/>
                <a:cs typeface="Arial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9600" y="7836575"/>
              <a:ext cx="400550" cy="8822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latin typeface="Arial"/>
                <a:cs typeface="Arial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133600" y="7836575"/>
              <a:ext cx="262033" cy="8822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latin typeface="Arial"/>
                <a:cs typeface="Arial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1029" y="484162"/>
            <a:ext cx="3018973" cy="187977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 rot="16200000">
            <a:off x="3435867" y="1118766"/>
            <a:ext cx="914033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% cell death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38538" y="2157124"/>
            <a:ext cx="1350050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[</a:t>
            </a:r>
            <a:r>
              <a:rPr lang="en-US" sz="1100" dirty="0" err="1">
                <a:latin typeface="Arial"/>
                <a:cs typeface="Arial"/>
              </a:rPr>
              <a:t>Orlistat</a:t>
            </a:r>
            <a:r>
              <a:rPr lang="en-US" sz="1100" dirty="0">
                <a:latin typeface="Arial"/>
                <a:cs typeface="Arial"/>
              </a:rPr>
              <a:t>] </a:t>
            </a:r>
            <a:r>
              <a:rPr lang="en-US" sz="1100" dirty="0" err="1">
                <a:latin typeface="Arial"/>
                <a:cs typeface="Arial"/>
              </a:rPr>
              <a:t>μM</a:t>
            </a:r>
            <a:r>
              <a:rPr lang="en-US" sz="1100" dirty="0">
                <a:latin typeface="Arial"/>
                <a:cs typeface="Arial"/>
              </a:rPr>
              <a:t> (24h) 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387647" y="1050124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cs typeface="Arial"/>
              </a:rPr>
              <a:t>**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231450" y="1319274"/>
            <a:ext cx="3577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cs typeface="Arial"/>
              </a:rPr>
              <a:t> **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611482" y="870050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cs typeface="Arial"/>
              </a:rPr>
              <a:t>***</a:t>
            </a:r>
            <a:endParaRPr lang="en-US" sz="1100" dirty="0"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99614" y="1146331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cs typeface="Arial"/>
              </a:rPr>
              <a:t>**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540047" y="839110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cs typeface="Arial"/>
              </a:rPr>
              <a:t>**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401108" y="1329418"/>
            <a:ext cx="3898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cs typeface="Arial"/>
              </a:rPr>
              <a:t>  **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717" y="7164389"/>
            <a:ext cx="3156166" cy="1768595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216473" y="6838385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G</a:t>
            </a:r>
          </a:p>
        </p:txBody>
      </p:sp>
      <p:sp>
        <p:nvSpPr>
          <p:cNvPr id="80" name="TextBox 79"/>
          <p:cNvSpPr txBox="1"/>
          <p:nvPr/>
        </p:nvSpPr>
        <p:spPr>
          <a:xfrm rot="16200000">
            <a:off x="-7271" y="7764638"/>
            <a:ext cx="914033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% cell death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309536" y="8662382"/>
            <a:ext cx="1208985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[CHC] </a:t>
            </a:r>
            <a:r>
              <a:rPr lang="en-US" sz="1100" dirty="0" err="1">
                <a:latin typeface="Arial"/>
                <a:cs typeface="Arial"/>
              </a:rPr>
              <a:t>mM</a:t>
            </a:r>
            <a:r>
              <a:rPr lang="en-US" sz="1100" dirty="0">
                <a:latin typeface="Arial"/>
                <a:cs typeface="Arial"/>
              </a:rPr>
              <a:t> (48h)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3609526" y="4431324"/>
            <a:ext cx="571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717754" y="2627660"/>
            <a:ext cx="2908939" cy="1897998"/>
            <a:chOff x="3802190" y="2886909"/>
            <a:chExt cx="2908939" cy="205616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04525" y="2886909"/>
              <a:ext cx="2906604" cy="1971850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 rot="16200000">
              <a:off x="3250342" y="3884870"/>
              <a:ext cx="1365305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# adipocytes/well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40385" y="4659663"/>
              <a:ext cx="1608133" cy="283411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/>
                  <a:cs typeface="Arial"/>
                </a:rPr>
                <a:t>[</a:t>
              </a:r>
              <a:r>
                <a:rPr lang="en-US" sz="1100" dirty="0" err="1">
                  <a:latin typeface="Arial"/>
                  <a:cs typeface="Arial"/>
                </a:rPr>
                <a:t>Orlistat</a:t>
              </a:r>
              <a:r>
                <a:rPr lang="en-US" sz="1100" dirty="0">
                  <a:latin typeface="Arial"/>
                  <a:cs typeface="Arial"/>
                </a:rPr>
                <a:t>] </a:t>
              </a:r>
              <a:r>
                <a:rPr lang="en-US" sz="1100" dirty="0" err="1">
                  <a:latin typeface="Arial"/>
                  <a:cs typeface="Arial"/>
                </a:rPr>
                <a:t>μM</a:t>
              </a:r>
              <a:r>
                <a:rPr lang="en-US" sz="1100" dirty="0">
                  <a:latin typeface="Arial"/>
                  <a:cs typeface="Arial"/>
                </a:rPr>
                <a:t> (14 days) 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756986" y="4185956"/>
              <a:ext cx="312906" cy="266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cs typeface="Arial"/>
                </a:rPr>
                <a:t>**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373216" y="4196916"/>
              <a:ext cx="33855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cs typeface="Arial"/>
                </a:rPr>
                <a:t>**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617132" y="4148056"/>
              <a:ext cx="312906" cy="2667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cs typeface="Arial"/>
                </a:rPr>
                <a:t>**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512210" y="4219088"/>
              <a:ext cx="37382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cs typeface="Arial"/>
                </a:rPr>
                <a:t> **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150786" y="4148056"/>
              <a:ext cx="33855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cs typeface="Arial"/>
                </a:rPr>
                <a:t>**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298577" y="4174015"/>
              <a:ext cx="37382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cs typeface="Arial"/>
                </a:rPr>
                <a:t> **</a:t>
              </a:r>
            </a:p>
          </p:txBody>
        </p:sp>
      </p:grpSp>
      <p:pic>
        <p:nvPicPr>
          <p:cNvPr id="49" name="Picture 4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63575" y="7164391"/>
            <a:ext cx="2890661" cy="1528333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 rot="16200000">
            <a:off x="3455135" y="5356409"/>
            <a:ext cx="914033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% cell death 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860404" y="6376726"/>
            <a:ext cx="1208985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[CHC] </a:t>
            </a:r>
            <a:r>
              <a:rPr lang="en-US" sz="1100" dirty="0" err="1">
                <a:latin typeface="Arial"/>
                <a:cs typeface="Arial"/>
              </a:rPr>
              <a:t>mM</a:t>
            </a:r>
            <a:r>
              <a:rPr lang="en-US" sz="1100" dirty="0">
                <a:latin typeface="Arial"/>
                <a:cs typeface="Arial"/>
              </a:rPr>
              <a:t> (48h)</a:t>
            </a:r>
          </a:p>
        </p:txBody>
      </p:sp>
      <p:sp>
        <p:nvSpPr>
          <p:cNvPr id="92" name="TextBox 91"/>
          <p:cNvSpPr txBox="1"/>
          <p:nvPr/>
        </p:nvSpPr>
        <p:spPr>
          <a:xfrm flipH="1">
            <a:off x="3619720" y="6841140"/>
            <a:ext cx="571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H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11"/>
          <a:srcRect t="1" b="-4370"/>
          <a:stretch/>
        </p:blipFill>
        <p:spPr>
          <a:xfrm>
            <a:off x="558311" y="2743201"/>
            <a:ext cx="2577733" cy="1567380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995081" y="4048957"/>
            <a:ext cx="2258910" cy="25391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rial"/>
                <a:cs typeface="Arial"/>
              </a:rPr>
              <a:t>0 24 48     0  24 48    0  24  48 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227861" y="4301227"/>
            <a:ext cx="1547218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Time </a:t>
            </a:r>
            <a:r>
              <a:rPr lang="en-US" sz="1100" dirty="0" err="1">
                <a:latin typeface="Arial"/>
                <a:cs typeface="Arial"/>
              </a:rPr>
              <a:t>Orlistat</a:t>
            </a:r>
            <a:r>
              <a:rPr lang="en-US" sz="1100" dirty="0">
                <a:latin typeface="Arial"/>
                <a:cs typeface="Arial"/>
              </a:rPr>
              <a:t> (50 </a:t>
            </a:r>
            <a:r>
              <a:rPr lang="en-US" sz="1100" dirty="0" err="1">
                <a:latin typeface="Arial"/>
                <a:cs typeface="Arial"/>
              </a:rPr>
              <a:t>μM</a:t>
            </a:r>
            <a:r>
              <a:rPr lang="en-US" sz="1100" dirty="0">
                <a:latin typeface="Arial"/>
                <a:cs typeface="Arial"/>
              </a:rPr>
              <a:t>)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253384" y="2905148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/>
              </a:rPr>
              <a:t> **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881722" y="3094894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/>
              </a:rPr>
              <a:t> **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778645" y="347705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/>
              </a:rPr>
              <a:t> *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143000" y="344658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cs typeface="Arial"/>
              </a:rPr>
              <a:t> *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319293" y="75003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cs typeface="Arial"/>
              </a:rPr>
              <a:t>**</a:t>
            </a:r>
          </a:p>
        </p:txBody>
      </p:sp>
      <p:sp>
        <p:nvSpPr>
          <p:cNvPr id="68" name="TextBox 67"/>
          <p:cNvSpPr txBox="1"/>
          <p:nvPr/>
        </p:nvSpPr>
        <p:spPr>
          <a:xfrm rot="16200000">
            <a:off x="123533" y="3341866"/>
            <a:ext cx="914033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% cell death </a:t>
            </a:r>
          </a:p>
        </p:txBody>
      </p:sp>
    </p:spTree>
    <p:extLst>
      <p:ext uri="{BB962C8B-B14F-4D97-AF65-F5344CB8AC3E}">
        <p14:creationId xmlns:p14="http://schemas.microsoft.com/office/powerpoint/2010/main" val="19007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545" y="6210689"/>
            <a:ext cx="2396666" cy="1719841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4"/>
          <a:srcRect t="25856" b="12147"/>
          <a:stretch/>
        </p:blipFill>
        <p:spPr>
          <a:xfrm>
            <a:off x="4034877" y="3627463"/>
            <a:ext cx="2380270" cy="16429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7027" y="15555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9820" y="302611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sp>
        <p:nvSpPr>
          <p:cNvPr id="19" name="TextBox 18"/>
          <p:cNvSpPr txBox="1"/>
          <p:nvPr/>
        </p:nvSpPr>
        <p:spPr>
          <a:xfrm rot="16200000">
            <a:off x="3485848" y="4129917"/>
            <a:ext cx="1359668" cy="43088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baseline="30000" dirty="0" smtClean="0">
                <a:latin typeface="Arial"/>
                <a:cs typeface="Arial"/>
              </a:rPr>
              <a:t>11</a:t>
            </a:r>
            <a:r>
              <a:rPr lang="en-US" sz="1100" dirty="0" smtClean="0">
                <a:latin typeface="Arial"/>
                <a:cs typeface="Arial"/>
              </a:rPr>
              <a:t>C-acetate </a:t>
            </a:r>
            <a:endParaRPr lang="en-US" sz="1100" dirty="0">
              <a:latin typeface="Arial"/>
              <a:cs typeface="Arial"/>
            </a:endParaRPr>
          </a:p>
          <a:p>
            <a:pPr algn="ctr"/>
            <a:r>
              <a:rPr lang="en-US" sz="1100" dirty="0">
                <a:latin typeface="Arial"/>
                <a:cs typeface="Arial"/>
              </a:rPr>
              <a:t>tissue/blood ID%/g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85472" y="6189786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 **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87201" y="5954997"/>
            <a:ext cx="24359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Control  + 5TGM1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462717" y="6209418"/>
            <a:ext cx="1469797" cy="1267125"/>
            <a:chOff x="933172" y="5354934"/>
            <a:chExt cx="2006923" cy="1919491"/>
          </a:xfrm>
        </p:grpSpPr>
        <p:pic>
          <p:nvPicPr>
            <p:cNvPr id="31" name="Picture 2" descr="G:\Users\Walter Akers\2014\MM-GFP mice\2-11-2014_4-44-55_PM_DSP_FR17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100000" l="0" r="94743">
                          <a14:backgroundMark x1="12766" y1="31780" x2="12766" y2="31780"/>
                          <a14:backgroundMark x1="17272" y1="37770" x2="17272" y2="37770"/>
                          <a14:backgroundMark x1="17272" y1="37770" x2="17272" y2="37770"/>
                          <a14:backgroundMark x1="9762" y1="9817" x2="9762" y2="9817"/>
                          <a14:backgroundMark x1="51940" y1="71714" x2="51940" y2="71714"/>
                          <a14:backgroundMark x1="51940" y1="71714" x2="51940" y2="71714"/>
                          <a14:backgroundMark x1="35294" y1="86689" x2="35294" y2="86689"/>
                          <a14:backgroundMark x1="35294" y1="86689" x2="35294" y2="86689"/>
                          <a14:backgroundMark x1="59449" y1="8819" x2="59449" y2="8819"/>
                          <a14:backgroundMark x1="59449" y1="8819" x2="59449" y2="8819"/>
                          <a14:backgroundMark x1="59449" y1="8819" x2="59449" y2="8819"/>
                        </a14:backgroundRemoval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7967" r="43600" b="-1025"/>
            <a:stretch/>
          </p:blipFill>
          <p:spPr bwMode="auto">
            <a:xfrm>
              <a:off x="1959230" y="5354934"/>
              <a:ext cx="980865" cy="1919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G:\Users\Walter Akers\2014\MM-GFP mice\2-11-2014_4-44-55_PM_DSP_FR17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56688" t="10684" r="12359" b="9017"/>
            <a:stretch/>
          </p:blipFill>
          <p:spPr bwMode="auto">
            <a:xfrm>
              <a:off x="933172" y="5354934"/>
              <a:ext cx="973787" cy="1900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4" name="Straight Arrow Connector 33"/>
            <p:cNvCxnSpPr/>
            <p:nvPr/>
          </p:nvCxnSpPr>
          <p:spPr>
            <a:xfrm flipH="1" flipV="1">
              <a:off x="2589337" y="6293132"/>
              <a:ext cx="158762" cy="192762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 flipV="1">
              <a:off x="2383831" y="6638294"/>
              <a:ext cx="158762" cy="192762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2073990" y="6485894"/>
              <a:ext cx="0" cy="181423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 rot="16200000">
            <a:off x="1507574" y="6690566"/>
            <a:ext cx="1347733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% viable GFP+ cells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8"/>
          <a:srcRect l="8839" b="8877"/>
          <a:stretch/>
        </p:blipFill>
        <p:spPr>
          <a:xfrm>
            <a:off x="4837344" y="6125382"/>
            <a:ext cx="1828800" cy="1397593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4655236" y="5436945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837344" y="7463686"/>
            <a:ext cx="160987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% viable GFP+ cells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555370" y="7448517"/>
            <a:ext cx="20179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5TGM1 </a:t>
            </a:r>
            <a:r>
              <a:rPr lang="en-US" sz="1200" dirty="0" err="1">
                <a:latin typeface="Arial"/>
                <a:cs typeface="Arial"/>
              </a:rPr>
              <a:t>sq</a:t>
            </a:r>
            <a:r>
              <a:rPr lang="en-US" sz="1200" dirty="0">
                <a:latin typeface="Arial"/>
                <a:cs typeface="Arial"/>
              </a:rPr>
              <a:t>    5TGM1 iv</a:t>
            </a:r>
          </a:p>
          <a:p>
            <a:r>
              <a:rPr lang="en-US" sz="1200" dirty="0">
                <a:latin typeface="Arial"/>
                <a:cs typeface="Arial"/>
              </a:rPr>
              <a:t> 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669954" y="5061476"/>
            <a:ext cx="2023412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Muscle      OPM2 PCT</a:t>
            </a:r>
          </a:p>
          <a:p>
            <a:r>
              <a:rPr lang="en-US" sz="1200" dirty="0">
                <a:latin typeface="Arial"/>
                <a:cs typeface="Arial"/>
              </a:rPr>
              <a:t>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95938" y="543694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D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286676" y="726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Supplementary figure 3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550540"/>
              </p:ext>
            </p:extLst>
          </p:nvPr>
        </p:nvGraphicFramePr>
        <p:xfrm>
          <a:off x="652635" y="3654991"/>
          <a:ext cx="3079340" cy="14278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98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983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6983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698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46965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mouse</a:t>
                      </a:r>
                    </a:p>
                  </a:txBody>
                  <a:tcPr marT="42203" marB="42203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mm</a:t>
                      </a:r>
                      <a:r>
                        <a:rPr lang="en-US" sz="11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T="42203" marB="42203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93896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GFP</a:t>
                      </a:r>
                    </a:p>
                  </a:txBody>
                  <a:tcPr marT="42203" marB="42203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F-FDG</a:t>
                      </a:r>
                    </a:p>
                  </a:txBody>
                  <a:tcPr marT="42203" marB="42203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C-acetate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2203" marB="42203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696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</a:t>
                      </a:r>
                      <a:r>
                        <a:rPr lang="en-US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</a:t>
                      </a: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82.1</a:t>
                      </a: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83.4</a:t>
                      </a:r>
                    </a:p>
                  </a:txBody>
                  <a:tcPr marT="42203" marB="42203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696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#2</a:t>
                      </a: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</a:t>
                      </a: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98.1</a:t>
                      </a: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T="42203" marB="42203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6965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#3</a:t>
                      </a: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54.1</a:t>
                      </a:r>
                    </a:p>
                  </a:txBody>
                  <a:tcPr marT="42203" marB="42203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20" y="644770"/>
            <a:ext cx="4870450" cy="223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3721964" y="302455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3990118" y="6472218"/>
            <a:ext cx="1359668" cy="43088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baseline="30000" dirty="0">
                <a:latin typeface="Arial"/>
                <a:cs typeface="Arial"/>
              </a:rPr>
              <a:t>11</a:t>
            </a:r>
            <a:r>
              <a:rPr lang="en-US" sz="1100" dirty="0">
                <a:latin typeface="Arial"/>
                <a:cs typeface="Arial"/>
              </a:rPr>
              <a:t>C-Acetate 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tissue/blood ID%/g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81439" y="543694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99679" y="385055"/>
            <a:ext cx="105901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GFP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379382" y="385055"/>
            <a:ext cx="139395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C-acetate-PET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65726" y="1401262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cs typeface="Arial"/>
              </a:rPr>
              <a:t> **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2280416" y="1270455"/>
            <a:ext cx="1247457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baseline="30000" dirty="0">
                <a:latin typeface="Arial"/>
                <a:cs typeface="Arial"/>
              </a:rPr>
              <a:t>11</a:t>
            </a:r>
            <a:r>
              <a:rPr lang="en-US" sz="1100" dirty="0">
                <a:latin typeface="Arial"/>
                <a:cs typeface="Arial"/>
              </a:rPr>
              <a:t>C-Acetate SUV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545927" y="2250831"/>
            <a:ext cx="1124027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Time (minutes)</a:t>
            </a:r>
          </a:p>
        </p:txBody>
      </p:sp>
    </p:spTree>
    <p:extLst>
      <p:ext uri="{BB962C8B-B14F-4D97-AF65-F5344CB8AC3E}">
        <p14:creationId xmlns:p14="http://schemas.microsoft.com/office/powerpoint/2010/main" val="45464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254178"/>
              </p:ext>
            </p:extLst>
          </p:nvPr>
        </p:nvGraphicFramePr>
        <p:xfrm>
          <a:off x="3487936" y="446508"/>
          <a:ext cx="2965616" cy="1827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961253" y="441084"/>
            <a:ext cx="5629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/>
              <a:t>rs</a:t>
            </a:r>
            <a:r>
              <a:rPr lang="en-US" sz="1050" dirty="0"/>
              <a:t>= 0.7</a:t>
            </a:r>
          </a:p>
          <a:p>
            <a:r>
              <a:rPr lang="en-US" sz="1050" dirty="0"/>
              <a:t>p=0.02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92983" y="6390516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**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t="16804" b="22312"/>
          <a:stretch/>
        </p:blipFill>
        <p:spPr>
          <a:xfrm>
            <a:off x="377967" y="5324669"/>
            <a:ext cx="2593834" cy="147298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/>
          <a:srcRect l="15898" t="10428" r="1847" b="46550"/>
          <a:stretch/>
        </p:blipFill>
        <p:spPr>
          <a:xfrm>
            <a:off x="239684" y="446508"/>
            <a:ext cx="3133529" cy="154213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514600" y="603950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**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9638" y="1910805"/>
            <a:ext cx="2771762" cy="5355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latin typeface="Arial"/>
                <a:cs typeface="Arial"/>
              </a:rPr>
              <a:t>V   </a:t>
            </a:r>
            <a:r>
              <a:rPr lang="en-US" sz="1200" dirty="0" err="1">
                <a:latin typeface="Arial"/>
                <a:cs typeface="Arial"/>
              </a:rPr>
              <a:t>Btz</a:t>
            </a:r>
            <a:r>
              <a:rPr lang="en-US" sz="1200" dirty="0">
                <a:latin typeface="Arial"/>
                <a:cs typeface="Arial"/>
              </a:rPr>
              <a:t>      V   </a:t>
            </a:r>
            <a:r>
              <a:rPr lang="en-US" sz="1200" dirty="0" err="1">
                <a:latin typeface="Arial"/>
                <a:cs typeface="Arial"/>
              </a:rPr>
              <a:t>Btz</a:t>
            </a:r>
            <a:r>
              <a:rPr lang="en-US" sz="1200" dirty="0">
                <a:latin typeface="Arial"/>
                <a:cs typeface="Arial"/>
              </a:rPr>
              <a:t>     V     </a:t>
            </a:r>
            <a:r>
              <a:rPr lang="en-US" sz="1200" dirty="0" err="1">
                <a:latin typeface="Arial"/>
                <a:cs typeface="Arial"/>
              </a:rPr>
              <a:t>Btz</a:t>
            </a:r>
            <a:endParaRPr lang="en-US" sz="1200" dirty="0">
              <a:latin typeface="Arial"/>
              <a:cs typeface="Arial"/>
            </a:endParaRPr>
          </a:p>
          <a:p>
            <a:pPr>
              <a:lnSpc>
                <a:spcPct val="120000"/>
              </a:lnSpc>
            </a:pPr>
            <a:r>
              <a:rPr lang="en-US" sz="1200" dirty="0">
                <a:latin typeface="Arial"/>
                <a:cs typeface="Arial"/>
              </a:rPr>
              <a:t>   Legs       Spleen     Tumors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908744" y="2154143"/>
            <a:ext cx="470795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524001" y="2154145"/>
            <a:ext cx="577286" cy="9289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330342" y="2162615"/>
            <a:ext cx="470795" cy="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9893" y="20689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43400" y="726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Supplementary figure 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365550" y="22012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9893" y="27432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52800" y="27432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D</a:t>
            </a:r>
          </a:p>
        </p:txBody>
      </p:sp>
      <p:sp>
        <p:nvSpPr>
          <p:cNvPr id="45" name="TextBox 44"/>
          <p:cNvSpPr txBox="1"/>
          <p:nvPr/>
        </p:nvSpPr>
        <p:spPr>
          <a:xfrm rot="16200000">
            <a:off x="2975411" y="1154659"/>
            <a:ext cx="1321196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% viable tumor cells</a:t>
            </a:r>
          </a:p>
        </p:txBody>
      </p:sp>
      <p:sp>
        <p:nvSpPr>
          <p:cNvPr id="46" name="TextBox 45"/>
          <p:cNvSpPr txBox="1"/>
          <p:nvPr/>
        </p:nvSpPr>
        <p:spPr>
          <a:xfrm rot="16200000">
            <a:off x="22730" y="1079961"/>
            <a:ext cx="978153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% dead  cells </a:t>
            </a:r>
          </a:p>
        </p:txBody>
      </p:sp>
      <p:sp>
        <p:nvSpPr>
          <p:cNvPr id="48" name="TextBox 47"/>
          <p:cNvSpPr txBox="1"/>
          <p:nvPr/>
        </p:nvSpPr>
        <p:spPr>
          <a:xfrm rot="16200000">
            <a:off x="-78259" y="5987417"/>
            <a:ext cx="1180131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% BM tumor cells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148698" y="6752494"/>
            <a:ext cx="1975503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Saline         </a:t>
            </a:r>
            <a:r>
              <a:rPr lang="en-US" sz="1200" dirty="0" err="1">
                <a:latin typeface="Arial"/>
                <a:cs typeface="Arial"/>
              </a:rPr>
              <a:t>Bortezomib</a:t>
            </a:r>
            <a:r>
              <a:rPr lang="en-US" sz="1200" dirty="0">
                <a:latin typeface="Arial"/>
                <a:cs typeface="Arial"/>
              </a:rPr>
              <a:t>    </a:t>
            </a:r>
          </a:p>
          <a:p>
            <a:r>
              <a:rPr lang="en-US" sz="1200" dirty="0">
                <a:latin typeface="Arial"/>
                <a:cs typeface="Arial"/>
              </a:rPr>
              <a:t>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9893" y="50369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420200" y="5971671"/>
            <a:ext cx="294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cs typeface="Arial"/>
              </a:rPr>
              <a:t>*</a:t>
            </a:r>
          </a:p>
        </p:txBody>
      </p:sp>
      <p:sp>
        <p:nvSpPr>
          <p:cNvPr id="59" name="TextBox 58"/>
          <p:cNvSpPr txBox="1"/>
          <p:nvPr/>
        </p:nvSpPr>
        <p:spPr>
          <a:xfrm rot="16200000">
            <a:off x="3473144" y="5977762"/>
            <a:ext cx="32573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Ig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14650" b="35588"/>
          <a:stretch/>
        </p:blipFill>
        <p:spPr>
          <a:xfrm>
            <a:off x="626380" y="3089982"/>
            <a:ext cx="2204971" cy="1439420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rcRect r="37643"/>
          <a:stretch/>
        </p:blipFill>
        <p:spPr>
          <a:xfrm>
            <a:off x="3581400" y="3235570"/>
            <a:ext cx="2872152" cy="150728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62186" t="24214" b="28889"/>
          <a:stretch/>
        </p:blipFill>
        <p:spPr>
          <a:xfrm>
            <a:off x="4598881" y="3034351"/>
            <a:ext cx="1567623" cy="706867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027783" y="2064707"/>
            <a:ext cx="1933873" cy="261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aseline="30000" dirty="0">
                <a:latin typeface="Arial"/>
                <a:cs typeface="Arial"/>
              </a:rPr>
              <a:t>11</a:t>
            </a:r>
            <a:r>
              <a:rPr lang="en-US" sz="1100" dirty="0">
                <a:latin typeface="Arial"/>
                <a:cs typeface="Arial"/>
              </a:rPr>
              <a:t>C-Acetate SUV g/ML</a:t>
            </a:r>
          </a:p>
        </p:txBody>
      </p:sp>
      <p:sp>
        <p:nvSpPr>
          <p:cNvPr id="34" name="TextBox 33"/>
          <p:cNvSpPr txBox="1"/>
          <p:nvPr/>
        </p:nvSpPr>
        <p:spPr>
          <a:xfrm rot="16200000">
            <a:off x="-197683" y="3618107"/>
            <a:ext cx="1418978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% dead  cells- tumor 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59213" y="4552110"/>
            <a:ext cx="216498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Vehicle       </a:t>
            </a:r>
            <a:r>
              <a:rPr lang="en-US" sz="1200" dirty="0" err="1">
                <a:latin typeface="Arial"/>
                <a:cs typeface="Arial"/>
              </a:rPr>
              <a:t>M</a:t>
            </a:r>
            <a:r>
              <a:rPr lang="en-US" sz="1200" dirty="0" err="1" smtClean="0">
                <a:latin typeface="Arial"/>
                <a:cs typeface="Arial"/>
              </a:rPr>
              <a:t>elphalan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endParaRPr lang="en-US" sz="1200" dirty="0">
              <a:latin typeface="Arial"/>
              <a:cs typeface="Arial"/>
            </a:endParaRPr>
          </a:p>
          <a:p>
            <a:r>
              <a:rPr lang="en-US" sz="1200" dirty="0">
                <a:latin typeface="Arial"/>
                <a:cs typeface="Arial"/>
              </a:rPr>
              <a:t> 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962400" y="6611816"/>
            <a:ext cx="211005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9"/>
          <a:srcRect l="12962" t="20098" b="22528"/>
          <a:stretch/>
        </p:blipFill>
        <p:spPr>
          <a:xfrm>
            <a:off x="3810000" y="5380302"/>
            <a:ext cx="2327832" cy="139849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365624" y="5036931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F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133601" y="3305909"/>
            <a:ext cx="243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cs typeface="Arial"/>
              </a:rPr>
              <a:t>*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248400" y="4147222"/>
            <a:ext cx="404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cs typeface="Arial"/>
              </a:rPr>
              <a:t>**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115989" y="6752493"/>
            <a:ext cx="190468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     Saline       </a:t>
            </a:r>
            <a:r>
              <a:rPr lang="en-US" sz="1200" dirty="0" err="1">
                <a:latin typeface="Arial"/>
                <a:cs typeface="Arial"/>
              </a:rPr>
              <a:t>Bortezomib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874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330</Words>
  <Application>Microsoft Office PowerPoint</Application>
  <PresentationFormat>On-screen Show (4:3)</PresentationFormat>
  <Paragraphs>157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Siegmann, Bill</dc:creator>
  <cp:lastModifiedBy>Siegmann, Bill</cp:lastModifiedBy>
  <cp:revision>1</cp:revision>
  <dcterms:created xsi:type="dcterms:W3CDTF">2016-07-26T14:24:07Z</dcterms:created>
  <dcterms:modified xsi:type="dcterms:W3CDTF">2016-07-26T14:25:35Z</dcterms:modified>
</cp:coreProperties>
</file>