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58" r:id="rId6"/>
    <p:sldId id="260" r:id="rId7"/>
    <p:sldId id="261" r:id="rId8"/>
    <p:sldId id="263" r:id="rId9"/>
    <p:sldId id="262" r:id="rId10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0" d="100"/>
          <a:sy n="400" d="100"/>
        </p:scale>
        <p:origin x="7770" y="6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625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1550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6355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194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524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83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268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3421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615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64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050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483CB-B7AB-4F7C-91C6-CBAF09D8587E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B4306-F883-4D0C-A1E9-3881400DA95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158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02308" y="260648"/>
            <a:ext cx="8237896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types of analysis have been performed on NUB1+MDM2 and NUB1-MDM2 samples: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first in CID TOP10 with a gradient  of 150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second in HCD with a gradient of 150 </a:t>
            </a:r>
          </a:p>
          <a:p>
            <a:pPr marL="285750" indent="-285750"/>
            <a:endParaRPr lang="en-US" dirty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Database search: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Protein Database:  </a:t>
            </a:r>
            <a:r>
              <a:rPr lang="en-US" sz="1400" dirty="0" err="1" smtClean="0"/>
              <a:t>SwissProt</a:t>
            </a:r>
            <a:endParaRPr lang="en-US" sz="1400" dirty="0" smtClean="0"/>
          </a:p>
          <a:p>
            <a:pPr marL="285750" indent="-285750">
              <a:buFontTx/>
              <a:buChar char="-"/>
            </a:pPr>
            <a:r>
              <a:rPr lang="en-US" sz="1400" dirty="0" smtClean="0"/>
              <a:t>Enzyme Name:  </a:t>
            </a:r>
            <a:r>
              <a:rPr lang="en-US" sz="1400" dirty="0" err="1" smtClean="0"/>
              <a:t>Trypsin</a:t>
            </a:r>
            <a:endParaRPr lang="en-US" sz="1400" dirty="0" smtClean="0"/>
          </a:p>
          <a:p>
            <a:pPr marL="285750" indent="-285750">
              <a:buFontTx/>
              <a:buChar char="-"/>
            </a:pPr>
            <a:r>
              <a:rPr lang="en-US" sz="1400" dirty="0" smtClean="0"/>
              <a:t>Maximum Missed Cleavage Sites:  3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Instrument:  ESI-FTICR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Taxonomy:  . . . . . . . . . . . . . . . . Homo sapiens (human)</a:t>
            </a:r>
          </a:p>
          <a:p>
            <a:pPr marL="285750" indent="-285750">
              <a:buFontTx/>
              <a:buChar char="-"/>
            </a:pPr>
            <a:endParaRPr lang="en-US" sz="1400" dirty="0" smtClean="0"/>
          </a:p>
          <a:p>
            <a:pPr marL="285750" indent="-285750">
              <a:buFontTx/>
              <a:buChar char="-"/>
            </a:pPr>
            <a:r>
              <a:rPr lang="en-US" sz="1400" dirty="0" smtClean="0"/>
              <a:t>Dynamic Modifications: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1. Dynamic Modification:  Oxidation (M)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2. Dynamic Modification:  </a:t>
            </a:r>
            <a:r>
              <a:rPr lang="en-US" sz="1400" dirty="0" err="1" smtClean="0"/>
              <a:t>GlyGly</a:t>
            </a:r>
            <a:r>
              <a:rPr lang="en-US" sz="1400" dirty="0" smtClean="0"/>
              <a:t> (C)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3. Dynamic Modification:  </a:t>
            </a:r>
            <a:r>
              <a:rPr lang="en-US" sz="1400" dirty="0" err="1" smtClean="0"/>
              <a:t>GlyGly</a:t>
            </a:r>
            <a:r>
              <a:rPr lang="en-US" sz="1400" dirty="0" smtClean="0"/>
              <a:t> (K)</a:t>
            </a:r>
          </a:p>
          <a:p>
            <a:pPr marL="285750" indent="-285750">
              <a:buFontTx/>
              <a:buChar char="-"/>
            </a:pPr>
            <a:endParaRPr lang="en-US" sz="1400" dirty="0" smtClean="0"/>
          </a:p>
          <a:p>
            <a:pPr marL="285750" indent="-285750">
              <a:buFontTx/>
              <a:buChar char="-"/>
            </a:pPr>
            <a:r>
              <a:rPr lang="en-US" sz="1400" dirty="0" smtClean="0"/>
              <a:t>4. Static Modifications: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-----------------------------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1. Static Modification:  </a:t>
            </a:r>
            <a:r>
              <a:rPr lang="en-US" sz="1400" dirty="0" err="1" smtClean="0"/>
              <a:t>Carbamidomethyl</a:t>
            </a:r>
            <a:r>
              <a:rPr lang="en-US" sz="1400" dirty="0" smtClean="0"/>
              <a:t> (C)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99592" y="5008548"/>
            <a:ext cx="66975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Sites GG on lysine residues identified only in NUB1+MDM2  sample:</a:t>
            </a:r>
          </a:p>
          <a:p>
            <a:r>
              <a:rPr lang="en-US" b="1" dirty="0" smtClean="0"/>
              <a:t> K134   </a:t>
            </a:r>
            <a:r>
              <a:rPr lang="en-US" b="1" dirty="0" smtClean="0">
                <a:solidFill>
                  <a:srgbClr val="FF0000"/>
                </a:solidFill>
              </a:rPr>
              <a:t>K</a:t>
            </a:r>
            <a:r>
              <a:rPr lang="en-US" b="1" dirty="0" smtClean="0"/>
              <a:t>QLQLGK</a:t>
            </a:r>
          </a:p>
          <a:p>
            <a:r>
              <a:rPr lang="en-US" b="1" dirty="0" smtClean="0"/>
              <a:t> K159   AMVLEL</a:t>
            </a:r>
            <a:r>
              <a:rPr lang="en-US" b="1" dirty="0" smtClean="0">
                <a:solidFill>
                  <a:srgbClr val="FF0000"/>
                </a:solidFill>
              </a:rPr>
              <a:t>K</a:t>
            </a:r>
            <a:r>
              <a:rPr lang="en-US" b="1" dirty="0" smtClean="0"/>
              <a:t>QSEEDARK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960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656"/>
          <a:stretch>
            <a:fillRect/>
          </a:stretch>
        </p:blipFill>
        <p:spPr bwMode="auto">
          <a:xfrm>
            <a:off x="0" y="1066499"/>
            <a:ext cx="9144000" cy="495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79846" y="14799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35036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55"/>
          <a:stretch>
            <a:fillRect/>
          </a:stretch>
        </p:blipFill>
        <p:spPr bwMode="auto">
          <a:xfrm>
            <a:off x="0" y="1237524"/>
            <a:ext cx="9144000" cy="496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3528" y="332656"/>
            <a:ext cx="8395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Sequence: AMVLELKQSEEDARK, M2-Oxidation (15.99492 Da), K7-GlyGly (114.04293 Da)</a:t>
            </a:r>
          </a:p>
          <a:p>
            <a:r>
              <a:rPr lang="en-US" dirty="0" smtClean="0"/>
              <a:t>HCD, 6 </a:t>
            </a:r>
            <a:r>
              <a:rPr lang="en-US" dirty="0" err="1" smtClean="0"/>
              <a:t>ppm</a:t>
            </a:r>
            <a:r>
              <a:rPr lang="en-US" dirty="0" smtClean="0"/>
              <a:t> on fragments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577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15"/>
          <a:stretch>
            <a:fillRect/>
          </a:stretch>
        </p:blipFill>
        <p:spPr bwMode="auto">
          <a:xfrm>
            <a:off x="0" y="1910725"/>
            <a:ext cx="9144000" cy="494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1520" y="396550"/>
            <a:ext cx="78066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Sequence: </a:t>
            </a:r>
            <a:r>
              <a:rPr lang="en-US" sz="1600" dirty="0" err="1" smtClean="0"/>
              <a:t>AMVLELKQSEEDARKc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M2-Oxidation (15.99492 Da), K7-GlyGly (114.04293 Da)</a:t>
            </a:r>
          </a:p>
          <a:p>
            <a:r>
              <a:rPr lang="en-US" sz="1600" dirty="0" smtClean="0"/>
              <a:t>Charge: +4,   </a:t>
            </a:r>
            <a:r>
              <a:rPr lang="en-US" sz="1600" dirty="0" err="1" smtClean="0"/>
              <a:t>Monoisotopic</a:t>
            </a:r>
            <a:r>
              <a:rPr lang="en-US" sz="1600" dirty="0" smtClean="0"/>
              <a:t> m/z: 469.99081 Da (-0.49 </a:t>
            </a:r>
            <a:r>
              <a:rPr lang="en-US" sz="1600" dirty="0" err="1" smtClean="0"/>
              <a:t>mmu</a:t>
            </a:r>
            <a:r>
              <a:rPr lang="en-US" sz="1600" dirty="0" smtClean="0"/>
              <a:t>/-1.05 ppm),   MH+: 1876.94143 Da,   RT: 75.65 min,</a:t>
            </a:r>
            <a:endParaRPr lang="en-US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8494227" y="12321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7854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89"/>
          <a:stretch>
            <a:fillRect/>
          </a:stretch>
        </p:blipFill>
        <p:spPr bwMode="auto">
          <a:xfrm>
            <a:off x="0" y="1299011"/>
            <a:ext cx="9144000" cy="495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60850" y="393913"/>
            <a:ext cx="7480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Sequence: AMVLELKQSEEDARK, M2-Oxidation (15.99492 Da), K7-GlyGly (114.04293 Da)</a:t>
            </a:r>
          </a:p>
          <a:p>
            <a:r>
              <a:rPr lang="en-US" sz="1600" dirty="0" smtClean="0"/>
              <a:t>CID, 400 </a:t>
            </a:r>
            <a:r>
              <a:rPr lang="en-US" sz="1600" dirty="0" err="1" smtClean="0"/>
              <a:t>ppm</a:t>
            </a:r>
            <a:r>
              <a:rPr lang="en-US" sz="1600" dirty="0" smtClean="0"/>
              <a:t> on fragments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212570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27"/>
          <a:stretch>
            <a:fillRect/>
          </a:stretch>
        </p:blipFill>
        <p:spPr bwMode="auto">
          <a:xfrm>
            <a:off x="0" y="1895929"/>
            <a:ext cx="9144000" cy="4962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1520" y="500607"/>
            <a:ext cx="685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Sequence: KQLQLGK</a:t>
            </a:r>
          </a:p>
          <a:p>
            <a:r>
              <a:rPr lang="en-US" sz="1600" dirty="0" smtClean="0"/>
              <a:t>K1-GlyGly (114.04293 Da)</a:t>
            </a:r>
          </a:p>
          <a:p>
            <a:r>
              <a:rPr lang="en-US" sz="1600" dirty="0" smtClean="0"/>
              <a:t>Charge: +2,   </a:t>
            </a:r>
            <a:r>
              <a:rPr lang="en-US" sz="1600" dirty="0" err="1" smtClean="0"/>
              <a:t>Monoisotopic</a:t>
            </a:r>
            <a:r>
              <a:rPr lang="en-US" sz="1600" dirty="0" smtClean="0"/>
              <a:t> m/z: 464.78223 Da (-0.15 </a:t>
            </a:r>
            <a:r>
              <a:rPr lang="en-US" sz="1600" dirty="0" err="1" smtClean="0"/>
              <a:t>mmu</a:t>
            </a:r>
            <a:r>
              <a:rPr lang="en-US" sz="1600" dirty="0" smtClean="0"/>
              <a:t>/-0.33 ppm),   MH+: 928.55718 Da,   RT: 22.10 min,</a:t>
            </a:r>
            <a:endParaRPr lang="en-US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8210412" y="12037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034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24"/>
          <a:stretch>
            <a:fillRect/>
          </a:stretch>
        </p:blipFill>
        <p:spPr bwMode="auto">
          <a:xfrm>
            <a:off x="0" y="1906031"/>
            <a:ext cx="9144000" cy="495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494227" y="12321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38132" y="468559"/>
            <a:ext cx="685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Sequence: KQLQLGK</a:t>
            </a:r>
          </a:p>
          <a:p>
            <a:r>
              <a:rPr lang="en-US" sz="1600" dirty="0" smtClean="0"/>
              <a:t>K1-GlyGly (114.04293 Da)</a:t>
            </a:r>
          </a:p>
          <a:p>
            <a:r>
              <a:rPr lang="en-US" sz="1600" dirty="0" smtClean="0"/>
              <a:t>Charge: +2,   </a:t>
            </a:r>
            <a:r>
              <a:rPr lang="en-US" sz="1600" dirty="0" err="1" smtClean="0"/>
              <a:t>Monoisotopic</a:t>
            </a:r>
            <a:r>
              <a:rPr lang="en-US" sz="1600" dirty="0" smtClean="0"/>
              <a:t> m/z: 464.78223 Da (-0.15 </a:t>
            </a:r>
            <a:r>
              <a:rPr lang="en-US" sz="1600" dirty="0" err="1" smtClean="0"/>
              <a:t>mmu</a:t>
            </a:r>
            <a:r>
              <a:rPr lang="en-US" sz="1600" dirty="0" smtClean="0"/>
              <a:t>/-0.33 ppm),   MH+: 928.55718 Da,   RT: 22.10 min,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830514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04"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6165" y="424542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Sequence: KQLQLGK</a:t>
            </a:r>
          </a:p>
          <a:p>
            <a:r>
              <a:rPr lang="en-US" sz="1600" dirty="0" smtClean="0"/>
              <a:t>K1-GlyGly (114.04293 Da)</a:t>
            </a:r>
          </a:p>
          <a:p>
            <a:r>
              <a:rPr lang="en-US" sz="1600" dirty="0" smtClean="0"/>
              <a:t>Charge: +2,   </a:t>
            </a:r>
            <a:r>
              <a:rPr lang="en-US" sz="1600" dirty="0" err="1" smtClean="0"/>
              <a:t>Monoisotopic</a:t>
            </a:r>
            <a:r>
              <a:rPr lang="en-US" sz="1600" dirty="0" smtClean="0"/>
              <a:t> m/z: 464.78223 Da (-0.15 </a:t>
            </a:r>
            <a:r>
              <a:rPr lang="en-US" sz="1600" dirty="0" err="1" smtClean="0"/>
              <a:t>mmu</a:t>
            </a:r>
            <a:r>
              <a:rPr lang="en-US" sz="1600" dirty="0" smtClean="0"/>
              <a:t>/-0.33 ppm),   MH+: 928.55718 Da,   RT: 37.24 min,</a:t>
            </a:r>
            <a:endParaRPr lang="en-US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8494227" y="12321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44041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678"/>
          <a:stretch>
            <a:fillRect/>
          </a:stretch>
        </p:blipFill>
        <p:spPr bwMode="auto">
          <a:xfrm>
            <a:off x="0" y="1903704"/>
            <a:ext cx="9144000" cy="495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2555" y="242913"/>
            <a:ext cx="79963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Sequence: KQLQLGK, K1-GlyGly (114.04293 Da)</a:t>
            </a:r>
          </a:p>
          <a:p>
            <a:r>
              <a:rPr lang="en-US" sz="1600" dirty="0" smtClean="0"/>
              <a:t>Charge: +2,   </a:t>
            </a:r>
            <a:r>
              <a:rPr lang="en-US" sz="1600" dirty="0" err="1" smtClean="0"/>
              <a:t>Monoisotopic</a:t>
            </a:r>
            <a:r>
              <a:rPr lang="en-US" sz="1600" dirty="0" smtClean="0"/>
              <a:t> m/z: 464.78223 Da (-0.15 </a:t>
            </a:r>
            <a:r>
              <a:rPr lang="en-US" sz="1600" dirty="0" err="1" smtClean="0"/>
              <a:t>mmu</a:t>
            </a:r>
            <a:r>
              <a:rPr lang="en-US" sz="1600" dirty="0" smtClean="0"/>
              <a:t>/-0.33 ppm),   MH+: 928.55718 Da,   RT: 37.24 min,</a:t>
            </a:r>
          </a:p>
          <a:p>
            <a:r>
              <a:rPr lang="en-US" sz="1600" dirty="0" smtClean="0"/>
              <a:t>Identified with: Mascot (v1.27); IonScore:16, </a:t>
            </a:r>
            <a:r>
              <a:rPr lang="en-US" sz="1600" dirty="0" err="1" smtClean="0"/>
              <a:t>Exp</a:t>
            </a:r>
            <a:r>
              <a:rPr lang="en-US" sz="1600" dirty="0" smtClean="0"/>
              <a:t> Value:4.3E-001, Ions matched by search engine: 5/62</a:t>
            </a:r>
          </a:p>
          <a:p>
            <a:r>
              <a:rPr lang="en-US" sz="1600" dirty="0" smtClean="0"/>
              <a:t>Fragment match tolerance used for search: 0.8 Da</a:t>
            </a:r>
            <a:endParaRPr lang="en-US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8388424" y="15747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40827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393</Words>
  <Application>Microsoft Office PowerPoint</Application>
  <PresentationFormat>Affichage à l'écran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Stéphane Audebert</dc:creator>
  <cp:lastModifiedBy>philippe</cp:lastModifiedBy>
  <cp:revision>32</cp:revision>
  <cp:lastPrinted>2014-03-21T10:03:22Z</cp:lastPrinted>
  <dcterms:created xsi:type="dcterms:W3CDTF">2014-03-20T16:09:00Z</dcterms:created>
  <dcterms:modified xsi:type="dcterms:W3CDTF">2016-12-20T17:19:24Z</dcterms:modified>
</cp:coreProperties>
</file>