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62" r:id="rId2"/>
  </p:sldIdLst>
  <p:sldSz cx="6859588" cy="8004175"/>
  <p:notesSz cx="7099300" cy="10234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22">
          <p15:clr>
            <a:srgbClr val="A4A3A4"/>
          </p15:clr>
        </p15:guide>
        <p15:guide id="2" pos="216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2488" y="44"/>
      </p:cViewPr>
      <p:guideLst>
        <p:guide orient="horz" pos="2522"/>
        <p:guide pos="2161"/>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3076363" cy="511730"/>
          </a:xfrm>
          <a:prstGeom prst="rect">
            <a:avLst/>
          </a:prstGeom>
        </p:spPr>
        <p:txBody>
          <a:bodyPr vert="horz" lIns="94759" tIns="47380" rIns="94759" bIns="47380" rtlCol="0"/>
          <a:lstStyle>
            <a:lvl1pPr algn="l">
              <a:defRPr sz="1200"/>
            </a:lvl1pPr>
          </a:lstStyle>
          <a:p>
            <a:endParaRPr lang="de-DE"/>
          </a:p>
        </p:txBody>
      </p:sp>
      <p:sp>
        <p:nvSpPr>
          <p:cNvPr id="3" name="Datumsplatzhalter 2"/>
          <p:cNvSpPr>
            <a:spLocks noGrp="1"/>
          </p:cNvSpPr>
          <p:nvPr>
            <p:ph type="dt" idx="1"/>
          </p:nvPr>
        </p:nvSpPr>
        <p:spPr>
          <a:xfrm>
            <a:off x="4021295" y="1"/>
            <a:ext cx="3076363" cy="511730"/>
          </a:xfrm>
          <a:prstGeom prst="rect">
            <a:avLst/>
          </a:prstGeom>
        </p:spPr>
        <p:txBody>
          <a:bodyPr vert="horz" lIns="94759" tIns="47380" rIns="94759" bIns="47380" rtlCol="0"/>
          <a:lstStyle>
            <a:lvl1pPr algn="r">
              <a:defRPr sz="1200"/>
            </a:lvl1pPr>
          </a:lstStyle>
          <a:p>
            <a:fld id="{11DC305B-D344-444D-9568-68745DF13A2E}" type="datetimeFigureOut">
              <a:rPr lang="de-DE" smtClean="0"/>
              <a:t>10.01.2017</a:t>
            </a:fld>
            <a:endParaRPr lang="de-DE"/>
          </a:p>
        </p:txBody>
      </p:sp>
      <p:sp>
        <p:nvSpPr>
          <p:cNvPr id="4" name="Folienbildplatzhalter 3"/>
          <p:cNvSpPr>
            <a:spLocks noGrp="1" noRot="1" noChangeAspect="1"/>
          </p:cNvSpPr>
          <p:nvPr>
            <p:ph type="sldImg" idx="2"/>
          </p:nvPr>
        </p:nvSpPr>
        <p:spPr>
          <a:xfrm>
            <a:off x="1905000" y="766763"/>
            <a:ext cx="3289300" cy="3838575"/>
          </a:xfrm>
          <a:prstGeom prst="rect">
            <a:avLst/>
          </a:prstGeom>
          <a:noFill/>
          <a:ln w="12700">
            <a:solidFill>
              <a:prstClr val="black"/>
            </a:solidFill>
          </a:ln>
        </p:spPr>
        <p:txBody>
          <a:bodyPr vert="horz" lIns="94759" tIns="47380" rIns="94759" bIns="47380" rtlCol="0" anchor="ctr"/>
          <a:lstStyle/>
          <a:p>
            <a:endParaRPr lang="de-DE"/>
          </a:p>
        </p:txBody>
      </p:sp>
      <p:sp>
        <p:nvSpPr>
          <p:cNvPr id="5" name="Notizenplatzhalter 4"/>
          <p:cNvSpPr>
            <a:spLocks noGrp="1"/>
          </p:cNvSpPr>
          <p:nvPr>
            <p:ph type="body" sz="quarter" idx="3"/>
          </p:nvPr>
        </p:nvSpPr>
        <p:spPr>
          <a:xfrm>
            <a:off x="709931" y="4861442"/>
            <a:ext cx="5679440" cy="4605576"/>
          </a:xfrm>
          <a:prstGeom prst="rect">
            <a:avLst/>
          </a:prstGeom>
        </p:spPr>
        <p:txBody>
          <a:bodyPr vert="horz" lIns="94759" tIns="47380" rIns="94759" bIns="4738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1" y="9721107"/>
            <a:ext cx="3076363" cy="511730"/>
          </a:xfrm>
          <a:prstGeom prst="rect">
            <a:avLst/>
          </a:prstGeom>
        </p:spPr>
        <p:txBody>
          <a:bodyPr vert="horz" lIns="94759" tIns="47380" rIns="94759" bIns="47380" rtlCol="0" anchor="b"/>
          <a:lstStyle>
            <a:lvl1pPr algn="l">
              <a:defRPr sz="1200"/>
            </a:lvl1pPr>
          </a:lstStyle>
          <a:p>
            <a:endParaRPr lang="de-DE"/>
          </a:p>
        </p:txBody>
      </p:sp>
      <p:sp>
        <p:nvSpPr>
          <p:cNvPr id="7" name="Foliennummernplatzhalter 6"/>
          <p:cNvSpPr>
            <a:spLocks noGrp="1"/>
          </p:cNvSpPr>
          <p:nvPr>
            <p:ph type="sldNum" sz="quarter" idx="5"/>
          </p:nvPr>
        </p:nvSpPr>
        <p:spPr>
          <a:xfrm>
            <a:off x="4021295" y="9721107"/>
            <a:ext cx="3076363" cy="511730"/>
          </a:xfrm>
          <a:prstGeom prst="rect">
            <a:avLst/>
          </a:prstGeom>
        </p:spPr>
        <p:txBody>
          <a:bodyPr vert="horz" lIns="94759" tIns="47380" rIns="94759" bIns="47380" rtlCol="0" anchor="b"/>
          <a:lstStyle>
            <a:lvl1pPr algn="r">
              <a:defRPr sz="1200"/>
            </a:lvl1pPr>
          </a:lstStyle>
          <a:p>
            <a:fld id="{6EDDAA95-6386-469F-AB03-5CBBFCAF2879}" type="slidenum">
              <a:rPr lang="de-DE" smtClean="0"/>
              <a:t>‹Nr.›</a:t>
            </a:fld>
            <a:endParaRPr lang="de-DE"/>
          </a:p>
        </p:txBody>
      </p:sp>
    </p:spTree>
    <p:extLst>
      <p:ext uri="{BB962C8B-B14F-4D97-AF65-F5344CB8AC3E}">
        <p14:creationId xmlns:p14="http://schemas.microsoft.com/office/powerpoint/2010/main" val="1221842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514469" y="2486485"/>
            <a:ext cx="5830650" cy="1715709"/>
          </a:xfrm>
        </p:spPr>
        <p:txBody>
          <a:bodyPr/>
          <a:lstStyle/>
          <a:p>
            <a:r>
              <a:rPr lang="de-DE"/>
              <a:t>Titelmasterformat durch Klicken bearbeiten</a:t>
            </a:r>
          </a:p>
        </p:txBody>
      </p:sp>
      <p:sp>
        <p:nvSpPr>
          <p:cNvPr id="3" name="Untertitel 2"/>
          <p:cNvSpPr>
            <a:spLocks noGrp="1"/>
          </p:cNvSpPr>
          <p:nvPr>
            <p:ph type="subTitle" idx="1"/>
          </p:nvPr>
        </p:nvSpPr>
        <p:spPr>
          <a:xfrm>
            <a:off x="1028938" y="4535699"/>
            <a:ext cx="4801712" cy="2045512"/>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1BA50D42-C9CD-4801-B293-61D1F53EC57E}" type="datetimeFigureOut">
              <a:rPr lang="de-DE" smtClean="0"/>
              <a:t>10.01.2017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1BA50D42-C9CD-4801-B293-61D1F53EC57E}" type="datetimeFigureOut">
              <a:rPr lang="de-DE" smtClean="0"/>
              <a:t>10.01.2017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4973201" y="320539"/>
            <a:ext cx="1543407" cy="6829488"/>
          </a:xfrm>
        </p:spPr>
        <p:txBody>
          <a:bodyPr vert="eaVert"/>
          <a:lstStyle/>
          <a:p>
            <a:r>
              <a:rPr lang="de-DE"/>
              <a:t>Titel durch Klicken hinzufügen</a:t>
            </a:r>
          </a:p>
        </p:txBody>
      </p:sp>
      <p:sp>
        <p:nvSpPr>
          <p:cNvPr id="3" name="Vertikaler Textplatzhalter 2"/>
          <p:cNvSpPr>
            <a:spLocks noGrp="1"/>
          </p:cNvSpPr>
          <p:nvPr>
            <p:ph type="body" orient="vert" idx="1"/>
          </p:nvPr>
        </p:nvSpPr>
        <p:spPr>
          <a:xfrm>
            <a:off x="342980" y="320539"/>
            <a:ext cx="4515895" cy="6829488"/>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1BA50D42-C9CD-4801-B293-61D1F53EC57E}" type="datetimeFigureOut">
              <a:rPr lang="de-DE" smtClean="0"/>
              <a:t>10.01.2017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1BA50D42-C9CD-4801-B293-61D1F53EC57E}" type="datetimeFigureOut">
              <a:rPr lang="de-DE" smtClean="0"/>
              <a:t>10.01.2017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41860" y="5143424"/>
            <a:ext cx="5830650" cy="1589718"/>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541860" y="3392512"/>
            <a:ext cx="5830650" cy="1750912"/>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p>
            <a:fld id="{1BA50D42-C9CD-4801-B293-61D1F53EC57E}" type="datetimeFigureOut">
              <a:rPr lang="de-DE" smtClean="0"/>
              <a:t>10.01.2017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342980" y="1867642"/>
            <a:ext cx="3029651" cy="528238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3486957" y="1867642"/>
            <a:ext cx="3029651" cy="528238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1BA50D42-C9CD-4801-B293-61D1F53EC57E}" type="datetimeFigureOut">
              <a:rPr lang="de-DE" smtClean="0"/>
              <a:t>10.01.2017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342979" y="1791678"/>
            <a:ext cx="3030843" cy="74668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342979" y="2538363"/>
            <a:ext cx="3030843" cy="461166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3484577" y="1791678"/>
            <a:ext cx="3032033" cy="74668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3484577" y="2538363"/>
            <a:ext cx="3032033" cy="461166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BA50D42-C9CD-4801-B293-61D1F53EC57E}" type="datetimeFigureOut">
              <a:rPr lang="de-DE" smtClean="0"/>
              <a:t>10.01.2017</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1BA50D42-C9CD-4801-B293-61D1F53EC57E}" type="datetimeFigureOut">
              <a:rPr lang="de-DE" smtClean="0"/>
              <a:t>10.01.2017</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1BA50D42-C9CD-4801-B293-61D1F53EC57E}" type="datetimeFigureOut">
              <a:rPr lang="de-DE" smtClean="0"/>
              <a:t>10.01.2017</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342981" y="318686"/>
            <a:ext cx="2256757" cy="1356263"/>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2681908" y="318687"/>
            <a:ext cx="3834700" cy="683134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342981" y="1674949"/>
            <a:ext cx="2256757" cy="54750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4"/>
          <p:cNvSpPr>
            <a:spLocks noGrp="1"/>
          </p:cNvSpPr>
          <p:nvPr>
            <p:ph type="dt" sz="half" idx="10"/>
          </p:nvPr>
        </p:nvSpPr>
        <p:spPr/>
        <p:txBody>
          <a:bodyPr/>
          <a:lstStyle/>
          <a:p>
            <a:fld id="{1BA50D42-C9CD-4801-B293-61D1F53EC57E}" type="datetimeFigureOut">
              <a:rPr lang="de-DE" smtClean="0"/>
              <a:t>10.01.2017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344527" y="5602924"/>
            <a:ext cx="4115753" cy="661456"/>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344527" y="715190"/>
            <a:ext cx="4115753" cy="480250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344527" y="6264379"/>
            <a:ext cx="4115753" cy="9393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4"/>
          <p:cNvSpPr>
            <a:spLocks noGrp="1"/>
          </p:cNvSpPr>
          <p:nvPr>
            <p:ph type="dt" sz="half" idx="10"/>
          </p:nvPr>
        </p:nvSpPr>
        <p:spPr/>
        <p:txBody>
          <a:bodyPr/>
          <a:lstStyle/>
          <a:p>
            <a:fld id="{1BA50D42-C9CD-4801-B293-61D1F53EC57E}" type="datetimeFigureOut">
              <a:rPr lang="de-DE" smtClean="0"/>
              <a:t>10.01.2017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342980" y="320538"/>
            <a:ext cx="6173629" cy="133403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342980" y="1867642"/>
            <a:ext cx="6173629" cy="5282386"/>
          </a:xfrm>
          <a:prstGeom prst="rect">
            <a:avLst/>
          </a:prstGeom>
        </p:spPr>
        <p:txBody>
          <a:bodyPr vert="horz" lIns="91440" tIns="45720" rIns="91440" bIns="4572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342979" y="7418685"/>
            <a:ext cx="1600571" cy="426149"/>
          </a:xfrm>
          <a:prstGeom prst="rect">
            <a:avLst/>
          </a:prstGeom>
        </p:spPr>
        <p:txBody>
          <a:bodyPr vert="horz" lIns="91440" tIns="45720" rIns="91440" bIns="45720" rtlCol="0" anchor="ctr"/>
          <a:lstStyle>
            <a:lvl1pPr algn="l">
              <a:defRPr sz="1200">
                <a:solidFill>
                  <a:schemeClr val="tx1">
                    <a:tint val="75000"/>
                  </a:schemeClr>
                </a:solidFill>
              </a:defRPr>
            </a:lvl1pPr>
          </a:lstStyle>
          <a:p>
            <a:fld id="{1BA50D42-C9CD-4801-B293-61D1F53EC57E}" type="datetimeFigureOut">
              <a:rPr lang="de-DE" smtClean="0"/>
              <a:t>10.01.2017</a:t>
            </a:fld>
            <a:endParaRPr lang="de-DE"/>
          </a:p>
        </p:txBody>
      </p:sp>
      <p:sp>
        <p:nvSpPr>
          <p:cNvPr id="5" name="Fußzeilenplatzhalter 4"/>
          <p:cNvSpPr>
            <a:spLocks noGrp="1"/>
          </p:cNvSpPr>
          <p:nvPr>
            <p:ph type="ftr" sz="quarter" idx="3"/>
          </p:nvPr>
        </p:nvSpPr>
        <p:spPr>
          <a:xfrm>
            <a:off x="2343693" y="7418685"/>
            <a:ext cx="2172203" cy="426149"/>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4916038" y="7418685"/>
            <a:ext cx="1600571" cy="426149"/>
          </a:xfrm>
          <a:prstGeom prst="rect">
            <a:avLst/>
          </a:prstGeom>
        </p:spPr>
        <p:txBody>
          <a:bodyPr vert="horz" lIns="91440" tIns="45720" rIns="91440" bIns="45720" rtlCol="0" anchor="ctr"/>
          <a:lstStyle>
            <a:lvl1pPr algn="r">
              <a:defRPr sz="1200">
                <a:solidFill>
                  <a:schemeClr val="tx1">
                    <a:tint val="75000"/>
                  </a:schemeClr>
                </a:solidFill>
              </a:defRPr>
            </a:lvl1pPr>
          </a:lstStyle>
          <a:p>
            <a:fld id="{6C6AE60A-B69C-4790-82F7-3882EDF23186}" type="slidenum">
              <a:rPr lang="de-DE" smtClean="0"/>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Ellipse 134"/>
          <p:cNvSpPr/>
          <p:nvPr/>
        </p:nvSpPr>
        <p:spPr>
          <a:xfrm>
            <a:off x="3663627" y="2047207"/>
            <a:ext cx="216024" cy="216024"/>
          </a:xfrm>
          <a:prstGeom prst="ellipse">
            <a:avLst/>
          </a:prstGeom>
          <a:solidFill>
            <a:srgbClr val="00B050"/>
          </a:solidFill>
          <a:ln w="1270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b="1" dirty="0">
                <a:solidFill>
                  <a:schemeClr val="tx1"/>
                </a:solidFill>
                <a:latin typeface="Arial" panose="020B0604020202020204" pitchFamily="34" charset="0"/>
                <a:cs typeface="Arial" panose="020B0604020202020204" pitchFamily="34" charset="0"/>
              </a:rPr>
              <a:t>P</a:t>
            </a:r>
          </a:p>
        </p:txBody>
      </p:sp>
      <p:sp>
        <p:nvSpPr>
          <p:cNvPr id="121" name="Ellipse 120"/>
          <p:cNvSpPr/>
          <p:nvPr/>
        </p:nvSpPr>
        <p:spPr>
          <a:xfrm>
            <a:off x="1810497" y="1116318"/>
            <a:ext cx="216024" cy="216024"/>
          </a:xfrm>
          <a:prstGeom prst="ellipse">
            <a:avLst/>
          </a:prstGeom>
          <a:solidFill>
            <a:srgbClr val="00B050"/>
          </a:solidFill>
          <a:ln w="1270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b="1" dirty="0">
                <a:solidFill>
                  <a:schemeClr val="tx1"/>
                </a:solidFill>
                <a:latin typeface="Arial" panose="020B0604020202020204" pitchFamily="34" charset="0"/>
                <a:cs typeface="Arial" panose="020B0604020202020204" pitchFamily="34" charset="0"/>
              </a:rPr>
              <a:t>P</a:t>
            </a:r>
          </a:p>
        </p:txBody>
      </p:sp>
      <p:cxnSp>
        <p:nvCxnSpPr>
          <p:cNvPr id="14" name="Gerade Verbindung mit Pfeil 13"/>
          <p:cNvCxnSpPr/>
          <p:nvPr/>
        </p:nvCxnSpPr>
        <p:spPr>
          <a:xfrm flipH="1">
            <a:off x="1918509" y="2681843"/>
            <a:ext cx="1" cy="360000"/>
          </a:xfrm>
          <a:prstGeom prst="straightConnector1">
            <a:avLst/>
          </a:prstGeom>
          <a:ln w="25400" cap="flat">
            <a:solidFill>
              <a:schemeClr val="tx1"/>
            </a:solidFill>
            <a:miter lim="800000"/>
            <a:tailEnd type="arrow"/>
          </a:ln>
        </p:spPr>
        <p:style>
          <a:lnRef idx="1">
            <a:schemeClr val="accent1"/>
          </a:lnRef>
          <a:fillRef idx="0">
            <a:schemeClr val="accent1"/>
          </a:fillRef>
          <a:effectRef idx="0">
            <a:schemeClr val="accent1"/>
          </a:effectRef>
          <a:fontRef idx="minor">
            <a:schemeClr val="tx1"/>
          </a:fontRef>
        </p:style>
      </p:cxnSp>
      <p:sp>
        <p:nvSpPr>
          <p:cNvPr id="30" name="Ellipse 29"/>
          <p:cNvSpPr/>
          <p:nvPr/>
        </p:nvSpPr>
        <p:spPr>
          <a:xfrm>
            <a:off x="1648509" y="356419"/>
            <a:ext cx="540000" cy="396000"/>
          </a:xfrm>
          <a:prstGeom prst="ellipse">
            <a:avLst/>
          </a:prstGeom>
          <a:ln w="1270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b="1" dirty="0">
                <a:solidFill>
                  <a:schemeClr val="tx1"/>
                </a:solidFill>
                <a:latin typeface="Arial" panose="020B0604020202020204" pitchFamily="34" charset="0"/>
                <a:cs typeface="Arial" panose="020B0604020202020204" pitchFamily="34" charset="0"/>
              </a:rPr>
              <a:t>Cdc15</a:t>
            </a:r>
          </a:p>
        </p:txBody>
      </p:sp>
      <p:sp>
        <p:nvSpPr>
          <p:cNvPr id="31" name="Ellipse 30"/>
          <p:cNvSpPr/>
          <p:nvPr/>
        </p:nvSpPr>
        <p:spPr>
          <a:xfrm>
            <a:off x="2135070" y="1277829"/>
            <a:ext cx="576000" cy="396000"/>
          </a:xfrm>
          <a:prstGeom prst="ellipse">
            <a:avLst/>
          </a:prstGeom>
          <a:solidFill>
            <a:schemeClr val="accent1">
              <a:lumMod val="40000"/>
              <a:lumOff val="60000"/>
            </a:schemeClr>
          </a:solidFill>
          <a:ln w="12700" cap="flat">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b="1" dirty="0">
                <a:solidFill>
                  <a:schemeClr val="tx1"/>
                </a:solidFill>
                <a:latin typeface="Arial" panose="020B0604020202020204" pitchFamily="34" charset="0"/>
                <a:cs typeface="Arial" panose="020B0604020202020204" pitchFamily="34" charset="0"/>
              </a:rPr>
              <a:t>Mob1</a:t>
            </a:r>
          </a:p>
        </p:txBody>
      </p:sp>
      <p:sp>
        <p:nvSpPr>
          <p:cNvPr id="32" name="Ellipse 31"/>
          <p:cNvSpPr/>
          <p:nvPr/>
        </p:nvSpPr>
        <p:spPr>
          <a:xfrm>
            <a:off x="1630509" y="1277829"/>
            <a:ext cx="576000" cy="396000"/>
          </a:xfrm>
          <a:prstGeom prst="ellipse">
            <a:avLst/>
          </a:prstGeom>
          <a:solidFill>
            <a:schemeClr val="accent3">
              <a:lumMod val="75000"/>
              <a:alpha val="80000"/>
            </a:schemeClr>
          </a:solidFill>
          <a:ln w="1270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b="1" dirty="0">
                <a:solidFill>
                  <a:schemeClr val="tx1"/>
                </a:solidFill>
                <a:latin typeface="Arial" panose="020B0604020202020204" pitchFamily="34" charset="0"/>
                <a:cs typeface="Arial" panose="020B0604020202020204" pitchFamily="34" charset="0"/>
              </a:rPr>
              <a:t>Dbf2</a:t>
            </a:r>
          </a:p>
        </p:txBody>
      </p:sp>
      <p:cxnSp>
        <p:nvCxnSpPr>
          <p:cNvPr id="35" name="Gerade Verbindung mit Pfeil 34"/>
          <p:cNvCxnSpPr/>
          <p:nvPr/>
        </p:nvCxnSpPr>
        <p:spPr>
          <a:xfrm>
            <a:off x="1918509" y="1743621"/>
            <a:ext cx="0" cy="360000"/>
          </a:xfrm>
          <a:prstGeom prst="straightConnector1">
            <a:avLst/>
          </a:prstGeom>
          <a:ln w="25400" cap="flat">
            <a:solidFill>
              <a:schemeClr val="tx1"/>
            </a:solidFill>
            <a:miter lim="800000"/>
            <a:tailEnd type="arrow"/>
          </a:ln>
        </p:spPr>
        <p:style>
          <a:lnRef idx="1">
            <a:schemeClr val="accent1"/>
          </a:lnRef>
          <a:fillRef idx="0">
            <a:schemeClr val="accent1"/>
          </a:fillRef>
          <a:effectRef idx="0">
            <a:schemeClr val="accent1"/>
          </a:effectRef>
          <a:fontRef idx="minor">
            <a:schemeClr val="tx1"/>
          </a:fontRef>
        </p:style>
      </p:cxnSp>
      <p:cxnSp>
        <p:nvCxnSpPr>
          <p:cNvPr id="37" name="Gerade Verbindung mit Pfeil 36"/>
          <p:cNvCxnSpPr/>
          <p:nvPr/>
        </p:nvCxnSpPr>
        <p:spPr>
          <a:xfrm>
            <a:off x="1918509" y="818108"/>
            <a:ext cx="0" cy="252000"/>
          </a:xfrm>
          <a:prstGeom prst="straightConnector1">
            <a:avLst/>
          </a:prstGeom>
          <a:ln w="25400" cap="flat">
            <a:solidFill>
              <a:schemeClr val="tx1"/>
            </a:solidFill>
            <a:miter lim="800000"/>
            <a:tailEnd type="arrow"/>
          </a:ln>
        </p:spPr>
        <p:style>
          <a:lnRef idx="1">
            <a:schemeClr val="accent1"/>
          </a:lnRef>
          <a:fillRef idx="0">
            <a:schemeClr val="accent1"/>
          </a:fillRef>
          <a:effectRef idx="0">
            <a:schemeClr val="accent1"/>
          </a:effectRef>
          <a:fontRef idx="minor">
            <a:schemeClr val="tx1"/>
          </a:fontRef>
        </p:style>
      </p:cxnSp>
      <p:sp>
        <p:nvSpPr>
          <p:cNvPr id="59" name="Textfeld 58"/>
          <p:cNvSpPr txBox="1"/>
          <p:nvPr/>
        </p:nvSpPr>
        <p:spPr>
          <a:xfrm>
            <a:off x="1494249" y="3080108"/>
            <a:ext cx="848521" cy="400110"/>
          </a:xfrm>
          <a:prstGeom prst="rect">
            <a:avLst/>
          </a:prstGeom>
          <a:noFill/>
        </p:spPr>
        <p:txBody>
          <a:bodyPr wrap="square" rtlCol="0">
            <a:spAutoFit/>
          </a:bodyPr>
          <a:lstStyle/>
          <a:p>
            <a:pPr algn="ctr"/>
            <a:r>
              <a:rPr lang="de-DE" sz="1000" b="1" dirty="0" err="1">
                <a:latin typeface="Arial" panose="020B0604020202020204" pitchFamily="34" charset="0"/>
                <a:cs typeface="Arial" panose="020B0604020202020204" pitchFamily="34" charset="0"/>
              </a:rPr>
              <a:t>exit</a:t>
            </a:r>
            <a:r>
              <a:rPr lang="de-DE" sz="1000" b="1" dirty="0">
                <a:latin typeface="Arial" panose="020B0604020202020204" pitchFamily="34" charset="0"/>
                <a:cs typeface="Arial" panose="020B0604020202020204" pitchFamily="34" charset="0"/>
              </a:rPr>
              <a:t> </a:t>
            </a:r>
            <a:r>
              <a:rPr lang="de-DE" sz="1000" b="1" dirty="0" err="1">
                <a:latin typeface="Arial" panose="020B0604020202020204" pitchFamily="34" charset="0"/>
                <a:cs typeface="Arial" panose="020B0604020202020204" pitchFamily="34" charset="0"/>
              </a:rPr>
              <a:t>from</a:t>
            </a:r>
            <a:r>
              <a:rPr lang="de-DE" sz="1000" b="1" dirty="0">
                <a:latin typeface="Arial" panose="020B0604020202020204" pitchFamily="34" charset="0"/>
                <a:cs typeface="Arial" panose="020B0604020202020204" pitchFamily="34" charset="0"/>
              </a:rPr>
              <a:t> </a:t>
            </a:r>
            <a:r>
              <a:rPr lang="de-DE" sz="1000" b="1" dirty="0" err="1">
                <a:latin typeface="Arial" panose="020B0604020202020204" pitchFamily="34" charset="0"/>
                <a:cs typeface="Arial" panose="020B0604020202020204" pitchFamily="34" charset="0"/>
              </a:rPr>
              <a:t>mitosis</a:t>
            </a:r>
            <a:endParaRPr lang="de-DE" sz="1000" b="1" dirty="0">
              <a:latin typeface="Arial" panose="020B0604020202020204" pitchFamily="34" charset="0"/>
              <a:cs typeface="Arial" panose="020B0604020202020204" pitchFamily="34" charset="0"/>
            </a:endParaRPr>
          </a:p>
        </p:txBody>
      </p:sp>
      <p:sp>
        <p:nvSpPr>
          <p:cNvPr id="108" name="Ellipse 107"/>
          <p:cNvSpPr/>
          <p:nvPr/>
        </p:nvSpPr>
        <p:spPr>
          <a:xfrm>
            <a:off x="3663627" y="1116318"/>
            <a:ext cx="216024" cy="216024"/>
          </a:xfrm>
          <a:prstGeom prst="ellipse">
            <a:avLst/>
          </a:prstGeom>
          <a:solidFill>
            <a:srgbClr val="00B050"/>
          </a:solidFill>
          <a:ln w="1270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b="1" dirty="0">
                <a:solidFill>
                  <a:schemeClr val="tx1"/>
                </a:solidFill>
                <a:latin typeface="Arial" panose="020B0604020202020204" pitchFamily="34" charset="0"/>
                <a:cs typeface="Arial" panose="020B0604020202020204" pitchFamily="34" charset="0"/>
              </a:rPr>
              <a:t>P</a:t>
            </a:r>
          </a:p>
        </p:txBody>
      </p:sp>
      <p:sp>
        <p:nvSpPr>
          <p:cNvPr id="109" name="Ellipse 108"/>
          <p:cNvSpPr/>
          <p:nvPr/>
        </p:nvSpPr>
        <p:spPr>
          <a:xfrm>
            <a:off x="3501639" y="356419"/>
            <a:ext cx="540000" cy="396000"/>
          </a:xfrm>
          <a:prstGeom prst="ellipse">
            <a:avLst/>
          </a:prstGeom>
          <a:ln w="1270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b="1" dirty="0">
                <a:solidFill>
                  <a:schemeClr val="tx1"/>
                </a:solidFill>
                <a:latin typeface="Arial" panose="020B0604020202020204" pitchFamily="34" charset="0"/>
                <a:cs typeface="Arial" panose="020B0604020202020204" pitchFamily="34" charset="0"/>
              </a:rPr>
              <a:t>Kic1</a:t>
            </a:r>
          </a:p>
        </p:txBody>
      </p:sp>
      <p:sp>
        <p:nvSpPr>
          <p:cNvPr id="110" name="Ellipse 109"/>
          <p:cNvSpPr/>
          <p:nvPr/>
        </p:nvSpPr>
        <p:spPr>
          <a:xfrm>
            <a:off x="3991123" y="1277829"/>
            <a:ext cx="576000" cy="396000"/>
          </a:xfrm>
          <a:prstGeom prst="ellipse">
            <a:avLst/>
          </a:prstGeom>
          <a:solidFill>
            <a:schemeClr val="accent1">
              <a:lumMod val="40000"/>
              <a:lumOff val="60000"/>
            </a:schemeClr>
          </a:solidFill>
          <a:ln w="12700" cap="flat">
            <a:solidFill>
              <a:schemeClr val="tx1"/>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b="1" dirty="0">
                <a:solidFill>
                  <a:schemeClr val="tx1"/>
                </a:solidFill>
                <a:latin typeface="Arial" panose="020B0604020202020204" pitchFamily="34" charset="0"/>
                <a:cs typeface="Arial" panose="020B0604020202020204" pitchFamily="34" charset="0"/>
              </a:rPr>
              <a:t>Mob2</a:t>
            </a:r>
          </a:p>
        </p:txBody>
      </p:sp>
      <p:sp>
        <p:nvSpPr>
          <p:cNvPr id="111" name="Ellipse 110"/>
          <p:cNvSpPr/>
          <p:nvPr/>
        </p:nvSpPr>
        <p:spPr>
          <a:xfrm>
            <a:off x="3483639" y="1277829"/>
            <a:ext cx="576000" cy="396000"/>
          </a:xfrm>
          <a:prstGeom prst="ellipse">
            <a:avLst/>
          </a:prstGeom>
          <a:solidFill>
            <a:schemeClr val="accent3">
              <a:lumMod val="75000"/>
              <a:alpha val="80000"/>
            </a:schemeClr>
          </a:solidFill>
          <a:ln w="1270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b="1" dirty="0">
                <a:solidFill>
                  <a:schemeClr val="tx1"/>
                </a:solidFill>
                <a:latin typeface="Arial" panose="020B0604020202020204" pitchFamily="34" charset="0"/>
                <a:cs typeface="Arial" panose="020B0604020202020204" pitchFamily="34" charset="0"/>
              </a:rPr>
              <a:t>Cbk1</a:t>
            </a:r>
          </a:p>
        </p:txBody>
      </p:sp>
      <p:sp>
        <p:nvSpPr>
          <p:cNvPr id="112" name="Ellipse 111"/>
          <p:cNvSpPr/>
          <p:nvPr/>
        </p:nvSpPr>
        <p:spPr>
          <a:xfrm>
            <a:off x="3483639" y="2199014"/>
            <a:ext cx="576000" cy="396000"/>
          </a:xfrm>
          <a:prstGeom prst="ellipse">
            <a:avLst/>
          </a:prstGeom>
          <a:solidFill>
            <a:srgbClr val="FFC000">
              <a:alpha val="80000"/>
            </a:srgbClr>
          </a:solidFill>
          <a:ln w="1270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de-DE" sz="1000" b="1" dirty="0">
                <a:solidFill>
                  <a:schemeClr val="tx1"/>
                </a:solidFill>
                <a:latin typeface="Arial" panose="020B0604020202020204" pitchFamily="34" charset="0"/>
                <a:cs typeface="Arial" panose="020B0604020202020204" pitchFamily="34" charset="0"/>
              </a:rPr>
              <a:t>Ace2</a:t>
            </a:r>
          </a:p>
        </p:txBody>
      </p:sp>
      <p:cxnSp>
        <p:nvCxnSpPr>
          <p:cNvPr id="115" name="Gerade Verbindung mit Pfeil 114"/>
          <p:cNvCxnSpPr/>
          <p:nvPr/>
        </p:nvCxnSpPr>
        <p:spPr>
          <a:xfrm>
            <a:off x="3771639" y="818108"/>
            <a:ext cx="0" cy="252000"/>
          </a:xfrm>
          <a:prstGeom prst="straightConnector1">
            <a:avLst/>
          </a:prstGeom>
          <a:ln w="25400" cap="flat">
            <a:solidFill>
              <a:schemeClr val="tx1"/>
            </a:solidFill>
            <a:miter lim="800000"/>
            <a:tailEnd type="arrow"/>
          </a:ln>
        </p:spPr>
        <p:style>
          <a:lnRef idx="1">
            <a:schemeClr val="accent1"/>
          </a:lnRef>
          <a:fillRef idx="0">
            <a:schemeClr val="accent1"/>
          </a:fillRef>
          <a:effectRef idx="0">
            <a:schemeClr val="accent1"/>
          </a:effectRef>
          <a:fontRef idx="minor">
            <a:schemeClr val="tx1"/>
          </a:fontRef>
        </p:style>
      </p:cxnSp>
      <p:cxnSp>
        <p:nvCxnSpPr>
          <p:cNvPr id="120" name="Gerade Verbindung mit Pfeil 119"/>
          <p:cNvCxnSpPr/>
          <p:nvPr/>
        </p:nvCxnSpPr>
        <p:spPr>
          <a:xfrm>
            <a:off x="3771639" y="1724571"/>
            <a:ext cx="0" cy="252000"/>
          </a:xfrm>
          <a:prstGeom prst="straightConnector1">
            <a:avLst/>
          </a:prstGeom>
          <a:ln w="25400" cap="flat">
            <a:solidFill>
              <a:schemeClr val="tx1"/>
            </a:solidFill>
            <a:miter lim="800000"/>
            <a:tailEnd type="arrow"/>
          </a:ln>
        </p:spPr>
        <p:style>
          <a:lnRef idx="1">
            <a:schemeClr val="accent1"/>
          </a:lnRef>
          <a:fillRef idx="0">
            <a:schemeClr val="accent1"/>
          </a:fillRef>
          <a:effectRef idx="0">
            <a:schemeClr val="accent1"/>
          </a:effectRef>
          <a:fontRef idx="minor">
            <a:schemeClr val="tx1"/>
          </a:fontRef>
        </p:style>
      </p:cxnSp>
      <p:cxnSp>
        <p:nvCxnSpPr>
          <p:cNvPr id="125" name="Gerade Verbindung mit Pfeil 124"/>
          <p:cNvCxnSpPr/>
          <p:nvPr/>
        </p:nvCxnSpPr>
        <p:spPr>
          <a:xfrm>
            <a:off x="3771639" y="2681843"/>
            <a:ext cx="0" cy="360000"/>
          </a:xfrm>
          <a:prstGeom prst="straightConnector1">
            <a:avLst/>
          </a:prstGeom>
          <a:ln w="25400" cap="flat">
            <a:solidFill>
              <a:schemeClr val="tx1"/>
            </a:solidFill>
            <a:miter lim="800000"/>
            <a:tailEnd type="arrow"/>
          </a:ln>
        </p:spPr>
        <p:style>
          <a:lnRef idx="1">
            <a:schemeClr val="accent1"/>
          </a:lnRef>
          <a:fillRef idx="0">
            <a:schemeClr val="accent1"/>
          </a:fillRef>
          <a:effectRef idx="0">
            <a:schemeClr val="accent1"/>
          </a:effectRef>
          <a:fontRef idx="minor">
            <a:schemeClr val="tx1"/>
          </a:fontRef>
        </p:style>
      </p:cxnSp>
      <p:sp>
        <p:nvSpPr>
          <p:cNvPr id="126" name="Textfeld 125"/>
          <p:cNvSpPr txBox="1"/>
          <p:nvPr/>
        </p:nvSpPr>
        <p:spPr>
          <a:xfrm>
            <a:off x="3205100" y="3080108"/>
            <a:ext cx="1133078" cy="553998"/>
          </a:xfrm>
          <a:prstGeom prst="rect">
            <a:avLst/>
          </a:prstGeom>
          <a:noFill/>
        </p:spPr>
        <p:txBody>
          <a:bodyPr wrap="square" rtlCol="0">
            <a:spAutoFit/>
          </a:bodyPr>
          <a:lstStyle/>
          <a:p>
            <a:pPr algn="ctr"/>
            <a:r>
              <a:rPr lang="de-DE" sz="1000" b="1" dirty="0" err="1">
                <a:latin typeface="Arial" panose="020B0604020202020204" pitchFamily="34" charset="0"/>
                <a:cs typeface="Arial" panose="020B0604020202020204" pitchFamily="34" charset="0"/>
              </a:rPr>
              <a:t>septum</a:t>
            </a:r>
            <a:r>
              <a:rPr lang="de-DE" sz="1000" b="1" dirty="0">
                <a:latin typeface="Arial" panose="020B0604020202020204" pitchFamily="34" charset="0"/>
                <a:cs typeface="Arial" panose="020B0604020202020204" pitchFamily="34" charset="0"/>
              </a:rPr>
              <a:t> </a:t>
            </a:r>
            <a:r>
              <a:rPr lang="de-DE" sz="1000" b="1" dirty="0" err="1">
                <a:latin typeface="Arial" panose="020B0604020202020204" pitchFamily="34" charset="0"/>
                <a:cs typeface="Arial" panose="020B0604020202020204" pitchFamily="34" charset="0"/>
              </a:rPr>
              <a:t>destruction</a:t>
            </a:r>
            <a:r>
              <a:rPr lang="de-DE" sz="1000" b="1" dirty="0">
                <a:latin typeface="Arial" panose="020B0604020202020204" pitchFamily="34" charset="0"/>
                <a:cs typeface="Arial" panose="020B0604020202020204" pitchFamily="34" charset="0"/>
              </a:rPr>
              <a:t>, </a:t>
            </a:r>
            <a:r>
              <a:rPr lang="de-DE" sz="1000" b="1" dirty="0" err="1">
                <a:latin typeface="Arial" panose="020B0604020202020204" pitchFamily="34" charset="0"/>
                <a:cs typeface="Arial" panose="020B0604020202020204" pitchFamily="34" charset="0"/>
              </a:rPr>
              <a:t>cytokinesis</a:t>
            </a:r>
            <a:endParaRPr lang="de-DE" sz="1000" b="1" dirty="0">
              <a:latin typeface="Arial" panose="020B0604020202020204" pitchFamily="34" charset="0"/>
              <a:cs typeface="Arial" panose="020B0604020202020204" pitchFamily="34" charset="0"/>
            </a:endParaRPr>
          </a:p>
        </p:txBody>
      </p:sp>
      <p:sp>
        <p:nvSpPr>
          <p:cNvPr id="138" name="Textfeld 137"/>
          <p:cNvSpPr txBox="1"/>
          <p:nvPr/>
        </p:nvSpPr>
        <p:spPr>
          <a:xfrm>
            <a:off x="3474923" y="8356"/>
            <a:ext cx="593432" cy="307777"/>
          </a:xfrm>
          <a:prstGeom prst="rect">
            <a:avLst/>
          </a:prstGeom>
          <a:noFill/>
        </p:spPr>
        <p:txBody>
          <a:bodyPr wrap="none" rtlCol="0">
            <a:spAutoFit/>
          </a:bodyPr>
          <a:lstStyle/>
          <a:p>
            <a:r>
              <a:rPr lang="de-DE" sz="1400" b="1" dirty="0">
                <a:latin typeface="Arial" panose="020B0604020202020204" pitchFamily="34" charset="0"/>
                <a:cs typeface="Arial" panose="020B0604020202020204" pitchFamily="34" charset="0"/>
              </a:rPr>
              <a:t>RAM</a:t>
            </a:r>
          </a:p>
        </p:txBody>
      </p:sp>
      <p:cxnSp>
        <p:nvCxnSpPr>
          <p:cNvPr id="156" name="Gerade Verbindung mit Pfeil 155"/>
          <p:cNvCxnSpPr/>
          <p:nvPr/>
        </p:nvCxnSpPr>
        <p:spPr>
          <a:xfrm>
            <a:off x="3906884" y="1724571"/>
            <a:ext cx="666589" cy="430648"/>
          </a:xfrm>
          <a:prstGeom prst="straightConnector1">
            <a:avLst/>
          </a:prstGeom>
          <a:ln w="25400" cap="flat">
            <a:solidFill>
              <a:schemeClr val="tx1"/>
            </a:solidFill>
            <a:miter lim="800000"/>
            <a:tailEnd type="arrow"/>
          </a:ln>
        </p:spPr>
        <p:style>
          <a:lnRef idx="1">
            <a:schemeClr val="accent1"/>
          </a:lnRef>
          <a:fillRef idx="0">
            <a:schemeClr val="accent1"/>
          </a:fillRef>
          <a:effectRef idx="0">
            <a:schemeClr val="accent1"/>
          </a:effectRef>
          <a:fontRef idx="minor">
            <a:schemeClr val="tx1"/>
          </a:fontRef>
        </p:style>
      </p:cxnSp>
      <p:sp>
        <p:nvSpPr>
          <p:cNvPr id="160" name="Textfeld 159"/>
          <p:cNvSpPr txBox="1"/>
          <p:nvPr/>
        </p:nvSpPr>
        <p:spPr>
          <a:xfrm>
            <a:off x="4357988" y="2120015"/>
            <a:ext cx="846897" cy="553998"/>
          </a:xfrm>
          <a:prstGeom prst="rect">
            <a:avLst/>
          </a:prstGeom>
          <a:noFill/>
        </p:spPr>
        <p:txBody>
          <a:bodyPr wrap="square" rtlCol="0">
            <a:spAutoFit/>
          </a:bodyPr>
          <a:lstStyle/>
          <a:p>
            <a:pPr algn="ctr"/>
            <a:r>
              <a:rPr lang="de-DE" sz="1000" dirty="0" err="1">
                <a:latin typeface="Arial" panose="020B0604020202020204" pitchFamily="34" charset="0"/>
                <a:cs typeface="Arial" panose="020B0604020202020204" pitchFamily="34" charset="0"/>
              </a:rPr>
              <a:t>other</a:t>
            </a:r>
            <a:r>
              <a:rPr lang="de-DE" sz="1000" dirty="0">
                <a:latin typeface="Arial" panose="020B0604020202020204" pitchFamily="34" charset="0"/>
                <a:cs typeface="Arial" panose="020B0604020202020204" pitchFamily="34" charset="0"/>
              </a:rPr>
              <a:t> </a:t>
            </a:r>
            <a:r>
              <a:rPr lang="de-DE" sz="1000" dirty="0" err="1">
                <a:latin typeface="Arial" panose="020B0604020202020204" pitchFamily="34" charset="0"/>
                <a:cs typeface="Arial" panose="020B0604020202020204" pitchFamily="34" charset="0"/>
              </a:rPr>
              <a:t>targets</a:t>
            </a:r>
            <a:r>
              <a:rPr lang="de-DE" sz="1000" dirty="0">
                <a:latin typeface="Arial" panose="020B0604020202020204" pitchFamily="34" charset="0"/>
                <a:cs typeface="Arial" panose="020B0604020202020204" pitchFamily="34" charset="0"/>
              </a:rPr>
              <a:t> (e.g. Ssd1)</a:t>
            </a:r>
          </a:p>
        </p:txBody>
      </p:sp>
      <p:cxnSp>
        <p:nvCxnSpPr>
          <p:cNvPr id="161" name="Gerade Verbindung mit Pfeil 160"/>
          <p:cNvCxnSpPr/>
          <p:nvPr/>
        </p:nvCxnSpPr>
        <p:spPr>
          <a:xfrm>
            <a:off x="4781436" y="2681843"/>
            <a:ext cx="0" cy="360000"/>
          </a:xfrm>
          <a:prstGeom prst="straightConnector1">
            <a:avLst/>
          </a:prstGeom>
          <a:ln w="25400" cap="flat">
            <a:solidFill>
              <a:schemeClr val="tx1"/>
            </a:solidFill>
            <a:miter lim="800000"/>
            <a:tailEnd type="arrow"/>
          </a:ln>
        </p:spPr>
        <p:style>
          <a:lnRef idx="1">
            <a:schemeClr val="accent1"/>
          </a:lnRef>
          <a:fillRef idx="0">
            <a:schemeClr val="accent1"/>
          </a:fillRef>
          <a:effectRef idx="0">
            <a:schemeClr val="accent1"/>
          </a:effectRef>
          <a:fontRef idx="minor">
            <a:schemeClr val="tx1"/>
          </a:fontRef>
        </p:style>
      </p:cxnSp>
      <p:sp>
        <p:nvSpPr>
          <p:cNvPr id="162" name="Textfeld 161"/>
          <p:cNvSpPr txBox="1"/>
          <p:nvPr/>
        </p:nvSpPr>
        <p:spPr>
          <a:xfrm>
            <a:off x="4197533" y="3084723"/>
            <a:ext cx="1167807" cy="400110"/>
          </a:xfrm>
          <a:prstGeom prst="rect">
            <a:avLst/>
          </a:prstGeom>
          <a:noFill/>
        </p:spPr>
        <p:txBody>
          <a:bodyPr wrap="square" rtlCol="0">
            <a:spAutoFit/>
          </a:bodyPr>
          <a:lstStyle/>
          <a:p>
            <a:pPr algn="ctr"/>
            <a:r>
              <a:rPr lang="de-DE" sz="1000" b="1" dirty="0" err="1">
                <a:latin typeface="Arial" panose="020B0604020202020204" pitchFamily="34" charset="0"/>
                <a:cs typeface="Arial" panose="020B0604020202020204" pitchFamily="34" charset="0"/>
              </a:rPr>
              <a:t>cell</a:t>
            </a:r>
            <a:r>
              <a:rPr lang="de-DE" sz="1000" b="1" dirty="0">
                <a:latin typeface="Arial" panose="020B0604020202020204" pitchFamily="34" charset="0"/>
                <a:cs typeface="Arial" panose="020B0604020202020204" pitchFamily="34" charset="0"/>
              </a:rPr>
              <a:t> </a:t>
            </a:r>
            <a:r>
              <a:rPr lang="de-DE" sz="1000" b="1" dirty="0" err="1">
                <a:latin typeface="Arial" panose="020B0604020202020204" pitchFamily="34" charset="0"/>
                <a:cs typeface="Arial" panose="020B0604020202020204" pitchFamily="34" charset="0"/>
              </a:rPr>
              <a:t>polarity</a:t>
            </a:r>
            <a:r>
              <a:rPr lang="de-DE" sz="1000" b="1" dirty="0">
                <a:latin typeface="Arial" panose="020B0604020202020204" pitchFamily="34" charset="0"/>
                <a:cs typeface="Arial" panose="020B0604020202020204" pitchFamily="34" charset="0"/>
              </a:rPr>
              <a:t>,</a:t>
            </a:r>
          </a:p>
          <a:p>
            <a:pPr algn="ctr"/>
            <a:r>
              <a:rPr lang="de-DE" sz="1000" b="1" dirty="0" err="1">
                <a:latin typeface="Arial" panose="020B0604020202020204" pitchFamily="34" charset="0"/>
                <a:cs typeface="Arial" panose="020B0604020202020204" pitchFamily="34" charset="0"/>
              </a:rPr>
              <a:t>morphogenesis</a:t>
            </a:r>
            <a:endParaRPr lang="de-DE" sz="1000" b="1" dirty="0">
              <a:latin typeface="Arial" panose="020B0604020202020204" pitchFamily="34" charset="0"/>
              <a:cs typeface="Arial" panose="020B0604020202020204" pitchFamily="34" charset="0"/>
            </a:endParaRPr>
          </a:p>
        </p:txBody>
      </p:sp>
      <p:sp>
        <p:nvSpPr>
          <p:cNvPr id="166" name="Textfeld 165"/>
          <p:cNvSpPr txBox="1"/>
          <p:nvPr/>
        </p:nvSpPr>
        <p:spPr>
          <a:xfrm>
            <a:off x="4197533" y="1746974"/>
            <a:ext cx="264816" cy="338554"/>
          </a:xfrm>
          <a:prstGeom prst="rect">
            <a:avLst/>
          </a:prstGeom>
          <a:noFill/>
        </p:spPr>
        <p:txBody>
          <a:bodyPr wrap="none" rtlCol="0">
            <a:spAutoFit/>
          </a:bodyPr>
          <a:lstStyle/>
          <a:p>
            <a:r>
              <a:rPr lang="de-DE" sz="1600" b="1" dirty="0">
                <a:latin typeface="Arial" panose="020B0604020202020204" pitchFamily="34" charset="0"/>
                <a:cs typeface="Arial" panose="020B0604020202020204" pitchFamily="34" charset="0"/>
              </a:rPr>
              <a:t>*</a:t>
            </a:r>
          </a:p>
        </p:txBody>
      </p:sp>
      <p:sp>
        <p:nvSpPr>
          <p:cNvPr id="60" name="Textfeld 59"/>
          <p:cNvSpPr txBox="1"/>
          <p:nvPr/>
        </p:nvSpPr>
        <p:spPr>
          <a:xfrm>
            <a:off x="1626602" y="8356"/>
            <a:ext cx="583814" cy="307777"/>
          </a:xfrm>
          <a:prstGeom prst="rect">
            <a:avLst/>
          </a:prstGeom>
          <a:noFill/>
        </p:spPr>
        <p:txBody>
          <a:bodyPr wrap="none" rtlCol="0">
            <a:spAutoFit/>
          </a:bodyPr>
          <a:lstStyle/>
          <a:p>
            <a:r>
              <a:rPr lang="de-DE" sz="1400" b="1" dirty="0">
                <a:latin typeface="Arial" panose="020B0604020202020204" pitchFamily="34" charset="0"/>
                <a:cs typeface="Arial" panose="020B0604020202020204" pitchFamily="34" charset="0"/>
              </a:rPr>
              <a:t>MEN</a:t>
            </a:r>
          </a:p>
        </p:txBody>
      </p:sp>
      <p:sp>
        <p:nvSpPr>
          <p:cNvPr id="64" name="Ellipse 63"/>
          <p:cNvSpPr/>
          <p:nvPr/>
        </p:nvSpPr>
        <p:spPr>
          <a:xfrm>
            <a:off x="1572755" y="2163504"/>
            <a:ext cx="691509" cy="467021"/>
          </a:xfrm>
          <a:prstGeom prst="ellipse">
            <a:avLst/>
          </a:prstGeom>
          <a:solidFill>
            <a:schemeClr val="bg1">
              <a:lumMod val="65000"/>
              <a:alpha val="80000"/>
            </a:schemeClr>
          </a:solidFill>
          <a:ln w="1270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de-DE" sz="1000" b="1" dirty="0">
                <a:solidFill>
                  <a:schemeClr val="tx1"/>
                </a:solidFill>
                <a:latin typeface="Arial" panose="020B0604020202020204" pitchFamily="34" charset="0"/>
                <a:cs typeface="Arial" panose="020B0604020202020204" pitchFamily="34" charset="0"/>
              </a:rPr>
              <a:t>Cdc14</a:t>
            </a:r>
          </a:p>
          <a:p>
            <a:pPr algn="ctr"/>
            <a:r>
              <a:rPr lang="de-DE" sz="800" b="1" dirty="0" err="1">
                <a:solidFill>
                  <a:schemeClr val="tx1"/>
                </a:solidFill>
                <a:latin typeface="Arial" panose="020B0604020202020204" pitchFamily="34" charset="0"/>
                <a:cs typeface="Arial" panose="020B0604020202020204" pitchFamily="34" charset="0"/>
              </a:rPr>
              <a:t>phosphatase</a:t>
            </a:r>
            <a:endParaRPr lang="de-DE" sz="800" b="1" dirty="0">
              <a:solidFill>
                <a:schemeClr val="tx1"/>
              </a:solidFill>
              <a:latin typeface="Arial" panose="020B0604020202020204" pitchFamily="34" charset="0"/>
              <a:cs typeface="Arial" panose="020B0604020202020204" pitchFamily="34" charset="0"/>
            </a:endParaRPr>
          </a:p>
          <a:p>
            <a:pPr algn="ctr"/>
            <a:r>
              <a:rPr lang="de-DE" sz="800" b="1" dirty="0" err="1">
                <a:solidFill>
                  <a:schemeClr val="tx1"/>
                </a:solidFill>
                <a:latin typeface="Arial" panose="020B0604020202020204" pitchFamily="34" charset="0"/>
                <a:cs typeface="Arial" panose="020B0604020202020204" pitchFamily="34" charset="0"/>
              </a:rPr>
              <a:t>release</a:t>
            </a:r>
            <a:endParaRPr lang="de-DE" sz="800" b="1" dirty="0">
              <a:solidFill>
                <a:schemeClr val="tx1"/>
              </a:solidFill>
              <a:latin typeface="Arial" panose="020B0604020202020204" pitchFamily="34" charset="0"/>
              <a:cs typeface="Arial" panose="020B0604020202020204" pitchFamily="34" charset="0"/>
            </a:endParaRPr>
          </a:p>
        </p:txBody>
      </p:sp>
      <p:cxnSp>
        <p:nvCxnSpPr>
          <p:cNvPr id="29" name="Gerade Verbindung mit Pfeil 28"/>
          <p:cNvCxnSpPr/>
          <p:nvPr/>
        </p:nvCxnSpPr>
        <p:spPr>
          <a:xfrm>
            <a:off x="2485020" y="2397014"/>
            <a:ext cx="720080" cy="0"/>
          </a:xfrm>
          <a:prstGeom prst="straightConnector1">
            <a:avLst/>
          </a:prstGeom>
          <a:ln w="25400" cap="flat">
            <a:solidFill>
              <a:schemeClr val="tx1"/>
            </a:solidFill>
            <a:prstDash val="sysDot"/>
            <a:miter lim="800000"/>
            <a:tailEnd type="arrow"/>
          </a:ln>
        </p:spPr>
        <p:style>
          <a:lnRef idx="1">
            <a:schemeClr val="accent1"/>
          </a:lnRef>
          <a:fillRef idx="0">
            <a:schemeClr val="accent1"/>
          </a:fillRef>
          <a:effectRef idx="0">
            <a:schemeClr val="accent1"/>
          </a:effectRef>
          <a:fontRef idx="minor">
            <a:schemeClr val="tx1"/>
          </a:fontRef>
        </p:style>
      </p:cxnSp>
      <p:sp>
        <p:nvSpPr>
          <p:cNvPr id="2" name="Rechteck 1"/>
          <p:cNvSpPr/>
          <p:nvPr/>
        </p:nvSpPr>
        <p:spPr>
          <a:xfrm>
            <a:off x="89348" y="3887102"/>
            <a:ext cx="6652814" cy="3139321"/>
          </a:xfrm>
          <a:prstGeom prst="rect">
            <a:avLst/>
          </a:prstGeom>
        </p:spPr>
        <p:txBody>
          <a:bodyPr wrap="square">
            <a:spAutoFit/>
          </a:bodyPr>
          <a:lstStyle/>
          <a:p>
            <a:pPr algn="just">
              <a:lnSpc>
                <a:spcPct val="150000"/>
              </a:lnSpc>
            </a:pPr>
            <a:r>
              <a:rPr lang="en-US" sz="1200" b="1" dirty="0">
                <a:latin typeface="Arial" panose="020B0604020202020204" pitchFamily="34" charset="0"/>
                <a:cs typeface="Arial" panose="020B0604020202020204" pitchFamily="34" charset="0"/>
              </a:rPr>
              <a:t>Additional file 10:</a:t>
            </a:r>
            <a:r>
              <a:rPr lang="en-US" sz="1200" dirty="0">
                <a:latin typeface="Arial" panose="020B0604020202020204" pitchFamily="34" charset="0"/>
                <a:cs typeface="Arial" panose="020B0604020202020204" pitchFamily="34" charset="0"/>
              </a:rPr>
              <a:t> </a:t>
            </a:r>
            <a:r>
              <a:rPr lang="en-US" sz="1200" b="1" dirty="0">
                <a:latin typeface="Arial" panose="020B0604020202020204" pitchFamily="34" charset="0"/>
                <a:cs typeface="Arial" panose="020B0604020202020204" pitchFamily="34" charset="0"/>
              </a:rPr>
              <a:t>Figure </a:t>
            </a:r>
            <a:r>
              <a:rPr lang="en-US" sz="1200" b="1">
                <a:latin typeface="Arial" panose="020B0604020202020204" pitchFamily="34" charset="0"/>
                <a:cs typeface="Arial" panose="020B0604020202020204" pitchFamily="34" charset="0"/>
              </a:rPr>
              <a:t>S10.pptx. </a:t>
            </a:r>
            <a:r>
              <a:rPr lang="en-US" sz="1200" b="1" dirty="0">
                <a:latin typeface="Arial" panose="020B0604020202020204" pitchFamily="34" charset="0"/>
                <a:cs typeface="Arial" panose="020B0604020202020204" pitchFamily="34" charset="0"/>
              </a:rPr>
              <a:t>The RAM and MEN pathways in </a:t>
            </a:r>
            <a:r>
              <a:rPr lang="en-US" sz="1200" b="1" i="1" dirty="0">
                <a:latin typeface="Arial" panose="020B0604020202020204" pitchFamily="34" charset="0"/>
                <a:cs typeface="Arial" panose="020B0604020202020204" pitchFamily="34" charset="0"/>
              </a:rPr>
              <a:t>Saccharomyces cerevisiae</a:t>
            </a:r>
            <a:r>
              <a:rPr lang="en-US" sz="1200" dirty="0">
                <a:latin typeface="Arial" panose="020B0604020202020204" pitchFamily="34" charset="0"/>
                <a:cs typeface="Arial" panose="020B0604020202020204" pitchFamily="34" charset="0"/>
              </a:rPr>
              <a:t>.</a:t>
            </a:r>
            <a:endParaRPr lang="de-DE" sz="1200" dirty="0">
              <a:latin typeface="Arial" panose="020B0604020202020204" pitchFamily="34" charset="0"/>
              <a:cs typeface="Arial" panose="020B0604020202020204" pitchFamily="34" charset="0"/>
            </a:endParaRPr>
          </a:p>
          <a:p>
            <a:pPr algn="just">
              <a:lnSpc>
                <a:spcPct val="150000"/>
              </a:lnSpc>
            </a:pPr>
            <a:r>
              <a:rPr lang="en-US" sz="1200" dirty="0">
                <a:latin typeface="Arial" panose="020B0604020202020204" pitchFamily="34" charset="0"/>
                <a:cs typeface="Arial" panose="020B0604020202020204" pitchFamily="34" charset="0"/>
              </a:rPr>
              <a:t>One of the functions of the Regulation of Ace2 and Morphogenesis (RAM) pathway in yeast is to mediate asymmetric localization of the transcription factor Ace2 in daughter cell nuclei at the end of mitosis. Ace2 gets restricted to daughter cell nuclei by phosphorylation near its nuclear export signal by the NDR/LATS kinase Cbk1 and mediates septum destruction between mother and daughter after successful mitosis. In order to ensure that this only happens at the correct time in the cell cycle, Ace2 is inactive until it is </a:t>
            </a:r>
            <a:r>
              <a:rPr lang="en-US" sz="1200" dirty="0" err="1">
                <a:latin typeface="Arial" panose="020B0604020202020204" pitchFamily="34" charset="0"/>
                <a:cs typeface="Arial" panose="020B0604020202020204" pitchFamily="34" charset="0"/>
              </a:rPr>
              <a:t>derepressed</a:t>
            </a:r>
            <a:r>
              <a:rPr lang="en-US" sz="1200" dirty="0">
                <a:latin typeface="Arial" panose="020B0604020202020204" pitchFamily="34" charset="0"/>
                <a:cs typeface="Arial" panose="020B0604020202020204" pitchFamily="34" charset="0"/>
              </a:rPr>
              <a:t> by the phosphatase Cdc14, which is released after activation of the Mitotic Exit Network (MEN) in late anaphase/telophase.</a:t>
            </a:r>
            <a:endParaRPr lang="de-DE" sz="1200" dirty="0">
              <a:latin typeface="Arial" panose="020B0604020202020204" pitchFamily="34" charset="0"/>
              <a:cs typeface="Arial" panose="020B0604020202020204" pitchFamily="34" charset="0"/>
            </a:endParaRPr>
          </a:p>
          <a:p>
            <a:pPr algn="just">
              <a:lnSpc>
                <a:spcPct val="150000"/>
              </a:lnSpc>
            </a:pPr>
            <a:r>
              <a:rPr lang="en-US" sz="1200" b="1" dirty="0">
                <a:latin typeface="Arial" panose="020B0604020202020204" pitchFamily="34" charset="0"/>
                <a:cs typeface="Arial" panose="020B0604020202020204" pitchFamily="34" charset="0"/>
              </a:rPr>
              <a:t>*</a:t>
            </a:r>
            <a:r>
              <a:rPr lang="en-US" sz="1200" dirty="0">
                <a:latin typeface="Arial" panose="020B0604020202020204" pitchFamily="34" charset="0"/>
                <a:cs typeface="Arial" panose="020B0604020202020204" pitchFamily="34" charset="0"/>
              </a:rPr>
              <a:t> RAM also controls other, Ace2-independent processes like cell polarity or morphogenesis by phosphorylation of different targets.</a:t>
            </a:r>
            <a:endParaRPr lang="de-DE"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7217857"/>
      </p:ext>
    </p:extLst>
  </p:cSld>
  <p:clrMapOvr>
    <a:masterClrMapping/>
  </p:clrMapOvr>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191</Words>
  <Application>Microsoft Office PowerPoint</Application>
  <PresentationFormat>Benutzerdefiniert</PresentationFormat>
  <Paragraphs>24</Paragraphs>
  <Slides>1</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1</vt:i4>
      </vt:variant>
    </vt:vector>
  </HeadingPairs>
  <TitlesOfParts>
    <vt:vector size="4" baseType="lpstr">
      <vt:lpstr>Arial</vt:lpstr>
      <vt:lpstr>Calibri</vt:lpstr>
      <vt:lpstr>Larissa-Design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Johannes</dc:creator>
  <cp:lastModifiedBy>johannes.schmidpeter@altmuehlnet.de</cp:lastModifiedBy>
  <cp:revision>93</cp:revision>
  <cp:lastPrinted>2016-12-20T18:16:07Z</cp:lastPrinted>
  <dcterms:created xsi:type="dcterms:W3CDTF">2016-01-13T09:32:30Z</dcterms:created>
  <dcterms:modified xsi:type="dcterms:W3CDTF">2017-01-10T10:10:37Z</dcterms:modified>
</cp:coreProperties>
</file>