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
  </p:notesMasterIdLst>
  <p:sldIdLst>
    <p:sldId id="278" r:id="rId2"/>
    <p:sldId id="279" r:id="rId3"/>
  </p:sldIdLst>
  <p:sldSz cx="6859588" cy="8004175"/>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22">
          <p15:clr>
            <a:srgbClr val="A4A3A4"/>
          </p15:clr>
        </p15:guide>
        <p15:guide id="2" pos="216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29" autoAdjust="0"/>
  </p:normalViewPr>
  <p:slideViewPr>
    <p:cSldViewPr>
      <p:cViewPr varScale="1">
        <p:scale>
          <a:sx n="82" d="100"/>
          <a:sy n="82" d="100"/>
        </p:scale>
        <p:origin x="2488" y="44"/>
      </p:cViewPr>
      <p:guideLst>
        <p:guide orient="horz" pos="2522"/>
        <p:guide pos="2161"/>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D:\Johannes\Conidiation\ausz&#228;hlung%20conidiation.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D:\Johannes\Conidiation\ausz&#228;hlung%20conidiation.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142561728395061"/>
          <c:y val="3.1520555555555559E-2"/>
          <c:w val="0.83654351851851849"/>
          <c:h val="0.9369588888888889"/>
        </c:manualLayout>
      </c:layout>
      <c:barChart>
        <c:barDir val="col"/>
        <c:grouping val="clustered"/>
        <c:varyColors val="0"/>
        <c:ser>
          <c:idx val="0"/>
          <c:order val="0"/>
          <c:spPr>
            <a:solidFill>
              <a:schemeClr val="tx1"/>
            </a:solidFill>
          </c:spPr>
          <c:invertIfNegative val="0"/>
          <c:errBars>
            <c:errBarType val="plus"/>
            <c:errValType val="cust"/>
            <c:noEndCap val="0"/>
            <c:plus>
              <c:numRef>
                <c:f>('Ace2 komplemenation 19.12.16'!$J$5,'Ace2 komplemenation 19.12.16'!$J$9,'Ace2 komplemenation 19.12.16'!$J$13,'Ace2 komplemenation 19.12.16'!$J$17)</c:f>
                <c:numCache>
                  <c:formatCode>General</c:formatCode>
                  <c:ptCount val="4"/>
                  <c:pt idx="0">
                    <c:v>0.5601190349678663</c:v>
                  </c:pt>
                  <c:pt idx="1">
                    <c:v>7.0237691685684903E-2</c:v>
                  </c:pt>
                  <c:pt idx="2">
                    <c:v>1.2767841547332175</c:v>
                  </c:pt>
                  <c:pt idx="3">
                    <c:v>0.63540013639700599</c:v>
                  </c:pt>
                </c:numCache>
              </c:numRef>
            </c:plus>
            <c:minus>
              <c:numLit>
                <c:formatCode>General</c:formatCode>
                <c:ptCount val="1"/>
                <c:pt idx="0">
                  <c:v>1</c:v>
                </c:pt>
              </c:numLit>
            </c:minus>
            <c:spPr>
              <a:ln w="19050" cap="flat">
                <a:miter lim="800000"/>
              </a:ln>
            </c:spPr>
          </c:errBars>
          <c:cat>
            <c:strRef>
              <c:f>('Ace2 komplemenation 19.12.16'!$C$5,'Ace2 komplemenation 19.12.16'!$C$9,'Ace2 komplemenation 19.12.16'!$C$13,'Ace2 komplemenation 19.12.16'!$C$17)</c:f>
              <c:strCache>
                <c:ptCount val="4"/>
                <c:pt idx="0">
                  <c:v>Δku80</c:v>
                </c:pt>
                <c:pt idx="1">
                  <c:v>Δace2</c:v>
                </c:pt>
                <c:pt idx="2">
                  <c:v>Δace2 + pACE2</c:v>
                </c:pt>
                <c:pt idx="3">
                  <c:v>Δace2 + EV</c:v>
                </c:pt>
              </c:strCache>
            </c:strRef>
          </c:cat>
          <c:val>
            <c:numRef>
              <c:f>('Ace2 komplemenation 19.12.16'!$H$5,'Ace2 komplemenation 19.12.16'!$H$9,'Ace2 komplemenation 19.12.16'!$H$13,'Ace2 komplemenation 19.12.16'!$H$17)</c:f>
              <c:numCache>
                <c:formatCode>General</c:formatCode>
                <c:ptCount val="4"/>
                <c:pt idx="0">
                  <c:v>15.14</c:v>
                </c:pt>
                <c:pt idx="1">
                  <c:v>4.1599999999999993</c:v>
                </c:pt>
                <c:pt idx="2">
                  <c:v>14.226666666666665</c:v>
                </c:pt>
                <c:pt idx="3">
                  <c:v>4.16</c:v>
                </c:pt>
              </c:numCache>
            </c:numRef>
          </c:val>
          <c:extLst>
            <c:ext xmlns:c16="http://schemas.microsoft.com/office/drawing/2014/chart" uri="{C3380CC4-5D6E-409C-BE32-E72D297353CC}">
              <c16:uniqueId val="{00000000-F9BE-4558-A196-2DE341A0D52D}"/>
            </c:ext>
          </c:extLst>
        </c:ser>
        <c:dLbls>
          <c:showLegendKey val="0"/>
          <c:showVal val="0"/>
          <c:showCatName val="0"/>
          <c:showSerName val="0"/>
          <c:showPercent val="0"/>
          <c:showBubbleSize val="0"/>
        </c:dLbls>
        <c:gapWidth val="150"/>
        <c:axId val="89753472"/>
        <c:axId val="89755008"/>
      </c:barChart>
      <c:catAx>
        <c:axId val="89753472"/>
        <c:scaling>
          <c:orientation val="minMax"/>
        </c:scaling>
        <c:delete val="1"/>
        <c:axPos val="b"/>
        <c:numFmt formatCode="General" sourceLinked="1"/>
        <c:majorTickMark val="out"/>
        <c:minorTickMark val="none"/>
        <c:tickLblPos val="nextTo"/>
        <c:crossAx val="89755008"/>
        <c:crosses val="autoZero"/>
        <c:auto val="1"/>
        <c:lblAlgn val="ctr"/>
        <c:lblOffset val="100"/>
        <c:noMultiLvlLbl val="0"/>
      </c:catAx>
      <c:valAx>
        <c:axId val="89755008"/>
        <c:scaling>
          <c:orientation val="minMax"/>
          <c:max val="16"/>
          <c:min val="0"/>
        </c:scaling>
        <c:delete val="0"/>
        <c:axPos val="l"/>
        <c:majorGridlines>
          <c:spPr>
            <a:ln w="12700">
              <a:solidFill>
                <a:schemeClr val="tx1"/>
              </a:solidFill>
            </a:ln>
          </c:spPr>
        </c:majorGridlines>
        <c:title>
          <c:tx>
            <c:rich>
              <a:bodyPr rot="-5400000" vert="horz"/>
              <a:lstStyle/>
              <a:p>
                <a:pPr marL="0" marR="0" indent="0" algn="ctr" defTabSz="914400" rtl="0" eaLnBrk="1" fontAlgn="auto" latinLnBrk="0" hangingPunct="1">
                  <a:lnSpc>
                    <a:spcPct val="100000"/>
                  </a:lnSpc>
                  <a:spcBef>
                    <a:spcPts val="0"/>
                  </a:spcBef>
                  <a:spcAft>
                    <a:spcPts val="0"/>
                  </a:spcAft>
                  <a:buClrTx/>
                  <a:buSzTx/>
                  <a:buFontTx/>
                  <a:buNone/>
                  <a:tabLst/>
                  <a:defRPr sz="200" b="1"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de-DE" sz="800" b="1" i="0" baseline="0">
                    <a:effectLst/>
                  </a:rPr>
                  <a:t>conidia * 10</a:t>
                </a:r>
                <a:r>
                  <a:rPr lang="de-DE" sz="800" b="1" i="0" baseline="30000">
                    <a:effectLst/>
                  </a:rPr>
                  <a:t>7</a:t>
                </a:r>
                <a:r>
                  <a:rPr lang="de-DE" sz="800" b="1" i="0" baseline="0">
                    <a:effectLst/>
                  </a:rPr>
                  <a:t> per well</a:t>
                </a:r>
                <a:endParaRPr lang="de-DE" sz="200">
                  <a:effectLst/>
                </a:endParaRPr>
              </a:p>
            </c:rich>
          </c:tx>
          <c:layout>
            <c:manualLayout>
              <c:xMode val="edge"/>
              <c:yMode val="edge"/>
              <c:x val="3.9197530864197534E-2"/>
              <c:y val="0.12497916666666667"/>
            </c:manualLayout>
          </c:layout>
          <c:overlay val="0"/>
        </c:title>
        <c:numFmt formatCode="General" sourceLinked="1"/>
        <c:majorTickMark val="out"/>
        <c:minorTickMark val="none"/>
        <c:tickLblPos val="nextTo"/>
        <c:spPr>
          <a:ln w="12700">
            <a:solidFill>
              <a:schemeClr val="tx1"/>
            </a:solidFill>
          </a:ln>
        </c:spPr>
        <c:txPr>
          <a:bodyPr/>
          <a:lstStyle/>
          <a:p>
            <a:pPr>
              <a:defRPr sz="800"/>
            </a:pPr>
            <a:endParaRPr lang="de-DE"/>
          </a:p>
        </c:txPr>
        <c:crossAx val="89753472"/>
        <c:crosses val="autoZero"/>
        <c:crossBetween val="between"/>
        <c:majorUnit val="2"/>
        <c:minorUnit val="0.4"/>
      </c:valAx>
    </c:plotArea>
    <c:plotVisOnly val="1"/>
    <c:dispBlanksAs val="gap"/>
    <c:showDLblsOverMax val="0"/>
  </c:chart>
  <c:txPr>
    <a:bodyPr/>
    <a:lstStyle/>
    <a:p>
      <a:pPr>
        <a:defRPr>
          <a:latin typeface="Arial" panose="020B0604020202020204" pitchFamily="34" charset="0"/>
          <a:cs typeface="Arial" panose="020B0604020202020204" pitchFamily="34" charset="0"/>
        </a:defRPr>
      </a:pPr>
      <a:endParaRPr lang="de-DE"/>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16148024691358023"/>
          <c:y val="3.1520555555555559E-2"/>
          <c:w val="0.83851975308641979"/>
          <c:h val="0.9369588888888889"/>
        </c:manualLayout>
      </c:layout>
      <c:barChart>
        <c:barDir val="col"/>
        <c:grouping val="clustered"/>
        <c:varyColors val="0"/>
        <c:ser>
          <c:idx val="0"/>
          <c:order val="0"/>
          <c:spPr>
            <a:solidFill>
              <a:schemeClr val="tx1"/>
            </a:solidFill>
          </c:spPr>
          <c:invertIfNegative val="0"/>
          <c:errBars>
            <c:errBarType val="plus"/>
            <c:errValType val="cust"/>
            <c:noEndCap val="0"/>
            <c:plus>
              <c:numRef>
                <c:f>('Ace2 komplemenation 19.12.16'!$Q$5,'Ace2 komplemenation 19.12.16'!$Q$9,'Ace2 komplemenation 19.12.16'!$Q$13,'Ace2 komplemenation 19.12.16'!$Q$17)</c:f>
                <c:numCache>
                  <c:formatCode>General</c:formatCode>
                  <c:ptCount val="4"/>
                  <c:pt idx="0">
                    <c:v>0.25166114784235816</c:v>
                  </c:pt>
                  <c:pt idx="1">
                    <c:v>0.34641016151377629</c:v>
                  </c:pt>
                  <c:pt idx="2">
                    <c:v>1.0397649306988133</c:v>
                  </c:pt>
                  <c:pt idx="3">
                    <c:v>0.92915732431775744</c:v>
                  </c:pt>
                </c:numCache>
              </c:numRef>
            </c:plus>
            <c:minus>
              <c:numLit>
                <c:formatCode>General</c:formatCode>
                <c:ptCount val="1"/>
                <c:pt idx="0">
                  <c:v>1</c:v>
                </c:pt>
              </c:numLit>
            </c:minus>
            <c:spPr>
              <a:ln w="19050" cap="flat">
                <a:miter lim="800000"/>
              </a:ln>
            </c:spPr>
          </c:errBars>
          <c:cat>
            <c:strRef>
              <c:f>('Ace2 komplemenation 19.12.16'!$C$5,'Ace2 komplemenation 19.12.16'!$C$9,'Ace2 komplemenation 19.12.16'!$C$13,'Ace2 komplemenation 19.12.16'!$C$17)</c:f>
              <c:strCache>
                <c:ptCount val="4"/>
                <c:pt idx="0">
                  <c:v>Δku80</c:v>
                </c:pt>
                <c:pt idx="1">
                  <c:v>Δace2</c:v>
                </c:pt>
                <c:pt idx="2">
                  <c:v>Δace2 + pACE2</c:v>
                </c:pt>
                <c:pt idx="3">
                  <c:v>Δace2 + EV</c:v>
                </c:pt>
              </c:strCache>
            </c:strRef>
          </c:cat>
          <c:val>
            <c:numRef>
              <c:f>('Ace2 komplemenation 19.12.16'!$O$5,'Ace2 komplemenation 19.12.16'!$O$9,'Ace2 komplemenation 19.12.16'!$O$13,'Ace2 komplemenation 19.12.16'!$O$17)</c:f>
              <c:numCache>
                <c:formatCode>General</c:formatCode>
                <c:ptCount val="4"/>
                <c:pt idx="0">
                  <c:v>119.8</c:v>
                </c:pt>
                <c:pt idx="1">
                  <c:v>106.30000000000001</c:v>
                </c:pt>
                <c:pt idx="2">
                  <c:v>120.46666666666665</c:v>
                </c:pt>
                <c:pt idx="3">
                  <c:v>106.09999999999998</c:v>
                </c:pt>
              </c:numCache>
            </c:numRef>
          </c:val>
          <c:extLst>
            <c:ext xmlns:c16="http://schemas.microsoft.com/office/drawing/2014/chart" uri="{C3380CC4-5D6E-409C-BE32-E72D297353CC}">
              <c16:uniqueId val="{00000000-D283-4922-99DA-7106CDD41F15}"/>
            </c:ext>
          </c:extLst>
        </c:ser>
        <c:dLbls>
          <c:showLegendKey val="0"/>
          <c:showVal val="0"/>
          <c:showCatName val="0"/>
          <c:showSerName val="0"/>
          <c:showPercent val="0"/>
          <c:showBubbleSize val="0"/>
        </c:dLbls>
        <c:gapWidth val="150"/>
        <c:axId val="89771392"/>
        <c:axId val="90985600"/>
      </c:barChart>
      <c:catAx>
        <c:axId val="89771392"/>
        <c:scaling>
          <c:orientation val="minMax"/>
        </c:scaling>
        <c:delete val="1"/>
        <c:axPos val="b"/>
        <c:numFmt formatCode="General" sourceLinked="0"/>
        <c:majorTickMark val="out"/>
        <c:minorTickMark val="none"/>
        <c:tickLblPos val="nextTo"/>
        <c:crossAx val="90985600"/>
        <c:crosses val="autoZero"/>
        <c:auto val="1"/>
        <c:lblAlgn val="ctr"/>
        <c:lblOffset val="100"/>
        <c:noMultiLvlLbl val="0"/>
      </c:catAx>
      <c:valAx>
        <c:axId val="90985600"/>
        <c:scaling>
          <c:orientation val="minMax"/>
          <c:max val="130"/>
          <c:min val="0"/>
        </c:scaling>
        <c:delete val="0"/>
        <c:axPos val="l"/>
        <c:majorGridlines>
          <c:spPr>
            <a:ln w="12700">
              <a:solidFill>
                <a:schemeClr val="tx1"/>
              </a:solidFill>
            </a:ln>
          </c:spPr>
        </c:majorGridlines>
        <c:title>
          <c:tx>
            <c:rich>
              <a:bodyPr rot="-5400000" vert="horz"/>
              <a:lstStyle/>
              <a:p>
                <a:pPr>
                  <a:defRPr sz="800"/>
                </a:pPr>
                <a:r>
                  <a:rPr lang="de-DE" sz="800"/>
                  <a:t>conidia volume [fl]</a:t>
                </a:r>
              </a:p>
            </c:rich>
          </c:tx>
          <c:layout>
            <c:manualLayout>
              <c:xMode val="edge"/>
              <c:yMode val="edge"/>
              <c:x val="3.1223765432098767E-2"/>
              <c:y val="0.18302916666666666"/>
            </c:manualLayout>
          </c:layout>
          <c:overlay val="0"/>
        </c:title>
        <c:numFmt formatCode="General" sourceLinked="1"/>
        <c:majorTickMark val="out"/>
        <c:minorTickMark val="none"/>
        <c:tickLblPos val="nextTo"/>
        <c:spPr>
          <a:ln w="12700">
            <a:solidFill>
              <a:schemeClr val="tx1"/>
            </a:solidFill>
          </a:ln>
        </c:spPr>
        <c:txPr>
          <a:bodyPr/>
          <a:lstStyle/>
          <a:p>
            <a:pPr>
              <a:defRPr sz="800"/>
            </a:pPr>
            <a:endParaRPr lang="de-DE"/>
          </a:p>
        </c:txPr>
        <c:crossAx val="89771392"/>
        <c:crosses val="autoZero"/>
        <c:crossBetween val="between"/>
      </c:valAx>
    </c:plotArea>
    <c:plotVisOnly val="1"/>
    <c:dispBlanksAs val="gap"/>
    <c:showDLblsOverMax val="0"/>
  </c:chart>
  <c:txPr>
    <a:bodyPr/>
    <a:lstStyle/>
    <a:p>
      <a:pPr>
        <a:defRPr>
          <a:latin typeface="Arial" panose="020B0604020202020204" pitchFamily="34" charset="0"/>
          <a:cs typeface="Arial" panose="020B0604020202020204" pitchFamily="34" charset="0"/>
        </a:defRPr>
      </a:pPr>
      <a:endParaRPr lang="de-DE"/>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11DC305B-D344-444D-9568-68745DF13A2E}" type="datetimeFigureOut">
              <a:rPr lang="de-DE" smtClean="0"/>
              <a:t>10.01.2017</a:t>
            </a:fld>
            <a:endParaRPr lang="de-DE"/>
          </a:p>
        </p:txBody>
      </p:sp>
      <p:sp>
        <p:nvSpPr>
          <p:cNvPr id="4" name="Folienbildplatzhalter 3"/>
          <p:cNvSpPr>
            <a:spLocks noGrp="1" noRot="1" noChangeAspect="1"/>
          </p:cNvSpPr>
          <p:nvPr>
            <p:ph type="sldImg" idx="2"/>
          </p:nvPr>
        </p:nvSpPr>
        <p:spPr>
          <a:xfrm>
            <a:off x="1804988" y="744538"/>
            <a:ext cx="3187700"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6EDDAA95-6386-469F-AB03-5CBBFCAF2879}" type="slidenum">
              <a:rPr lang="de-DE" smtClean="0"/>
              <a:t>‹Nr.›</a:t>
            </a:fld>
            <a:endParaRPr lang="de-DE"/>
          </a:p>
        </p:txBody>
      </p:sp>
    </p:spTree>
    <p:extLst>
      <p:ext uri="{BB962C8B-B14F-4D97-AF65-F5344CB8AC3E}">
        <p14:creationId xmlns:p14="http://schemas.microsoft.com/office/powerpoint/2010/main" val="1221842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6EDDAA95-6386-469F-AB03-5CBBFCAF2879}" type="slidenum">
              <a:rPr lang="de-DE" smtClean="0"/>
              <a:t>1</a:t>
            </a:fld>
            <a:endParaRPr lang="de-DE"/>
          </a:p>
        </p:txBody>
      </p:sp>
    </p:spTree>
    <p:extLst>
      <p:ext uri="{BB962C8B-B14F-4D97-AF65-F5344CB8AC3E}">
        <p14:creationId xmlns:p14="http://schemas.microsoft.com/office/powerpoint/2010/main" val="3465740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514469" y="2486485"/>
            <a:ext cx="5830650" cy="1715709"/>
          </a:xfrm>
        </p:spPr>
        <p:txBody>
          <a:bodyPr/>
          <a:lstStyle/>
          <a:p>
            <a:r>
              <a:rPr lang="de-DE"/>
              <a:t>Titelmasterformat durch Klicken bearbeiten</a:t>
            </a:r>
          </a:p>
        </p:txBody>
      </p:sp>
      <p:sp>
        <p:nvSpPr>
          <p:cNvPr id="3" name="Untertitel 2"/>
          <p:cNvSpPr>
            <a:spLocks noGrp="1"/>
          </p:cNvSpPr>
          <p:nvPr>
            <p:ph type="subTitle" idx="1"/>
          </p:nvPr>
        </p:nvSpPr>
        <p:spPr>
          <a:xfrm>
            <a:off x="1028938" y="4535699"/>
            <a:ext cx="4801712" cy="2045512"/>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4973201" y="320539"/>
            <a:ext cx="1543407" cy="6829488"/>
          </a:xfrm>
        </p:spPr>
        <p:txBody>
          <a:bodyPr vert="eaVert"/>
          <a:lstStyle/>
          <a:p>
            <a:r>
              <a:rPr lang="de-DE"/>
              <a:t>Titel durch Klicken hinzufügen</a:t>
            </a:r>
          </a:p>
        </p:txBody>
      </p:sp>
      <p:sp>
        <p:nvSpPr>
          <p:cNvPr id="3" name="Vertikaler Textplatzhalter 2"/>
          <p:cNvSpPr>
            <a:spLocks noGrp="1"/>
          </p:cNvSpPr>
          <p:nvPr>
            <p:ph type="body" orient="vert" idx="1"/>
          </p:nvPr>
        </p:nvSpPr>
        <p:spPr>
          <a:xfrm>
            <a:off x="342980" y="320539"/>
            <a:ext cx="4515895" cy="6829488"/>
          </a:xfrm>
        </p:spPr>
        <p:txBody>
          <a:bodyPr vert="eaVer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541860" y="5143424"/>
            <a:ext cx="5830650" cy="1589718"/>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541860" y="3392512"/>
            <a:ext cx="5830650" cy="1750912"/>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Textmasterformate durch Klicken bearbeiten</a:t>
            </a:r>
          </a:p>
        </p:txBody>
      </p:sp>
      <p:sp>
        <p:nvSpPr>
          <p:cNvPr id="4" name="Datumsplatzhalter 3"/>
          <p:cNvSpPr>
            <a:spLocks noGrp="1"/>
          </p:cNvSpPr>
          <p:nvPr>
            <p:ph type="dt" sz="half" idx="10"/>
          </p:nvPr>
        </p:nvSpPr>
        <p:spPr/>
        <p:txBody>
          <a:bodyPr/>
          <a:lstStyle/>
          <a:p>
            <a:fld id="{1BA50D42-C9CD-4801-B293-61D1F53EC57E}" type="datetimeFigureOut">
              <a:rPr lang="de-DE" smtClean="0"/>
              <a:t>10.01.2017</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342980" y="1867642"/>
            <a:ext cx="3029651" cy="52823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3486957" y="1867642"/>
            <a:ext cx="3029651" cy="528238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1BA50D42-C9CD-4801-B293-61D1F53EC57E}" type="datetimeFigureOut">
              <a:rPr lang="de-DE" smtClean="0"/>
              <a:t>10.01.2017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342979" y="1791678"/>
            <a:ext cx="3030843" cy="74668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4" name="Inhaltsplatzhalter 3"/>
          <p:cNvSpPr>
            <a:spLocks noGrp="1"/>
          </p:cNvSpPr>
          <p:nvPr>
            <p:ph sz="half" idx="2"/>
          </p:nvPr>
        </p:nvSpPr>
        <p:spPr>
          <a:xfrm>
            <a:off x="342979" y="2538363"/>
            <a:ext cx="3030843" cy="46116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3484577" y="1791678"/>
            <a:ext cx="3032033" cy="74668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Textmasterformate durch Klicken bearbeiten</a:t>
            </a:r>
          </a:p>
        </p:txBody>
      </p:sp>
      <p:sp>
        <p:nvSpPr>
          <p:cNvPr id="6" name="Inhaltsplatzhalter 5"/>
          <p:cNvSpPr>
            <a:spLocks noGrp="1"/>
          </p:cNvSpPr>
          <p:nvPr>
            <p:ph sz="quarter" idx="4"/>
          </p:nvPr>
        </p:nvSpPr>
        <p:spPr>
          <a:xfrm>
            <a:off x="3484577" y="2538363"/>
            <a:ext cx="3032033" cy="461166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1BA50D42-C9CD-4801-B293-61D1F53EC57E}" type="datetimeFigureOut">
              <a:rPr lang="de-DE" smtClean="0"/>
              <a:t>10.01.2017</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1BA50D42-C9CD-4801-B293-61D1F53EC57E}" type="datetimeFigureOut">
              <a:rPr lang="de-DE" smtClean="0"/>
              <a:t>10.01.2017</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1BA50D42-C9CD-4801-B293-61D1F53EC57E}" type="datetimeFigureOut">
              <a:rPr lang="de-DE" smtClean="0"/>
              <a:t>10.01.2017</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342981" y="318686"/>
            <a:ext cx="2256757" cy="1356263"/>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2681908" y="318687"/>
            <a:ext cx="3834700" cy="683134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342981" y="1674949"/>
            <a:ext cx="2256757" cy="54750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t>10.01.2017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344527" y="5602924"/>
            <a:ext cx="4115753" cy="661456"/>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344527" y="715190"/>
            <a:ext cx="4115753" cy="480250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344527" y="6264379"/>
            <a:ext cx="4115753" cy="9393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Textmasterformate durch Klicken bearbeiten</a:t>
            </a:r>
          </a:p>
        </p:txBody>
      </p:sp>
      <p:sp>
        <p:nvSpPr>
          <p:cNvPr id="5" name="Datumsplatzhalter 4"/>
          <p:cNvSpPr>
            <a:spLocks noGrp="1"/>
          </p:cNvSpPr>
          <p:nvPr>
            <p:ph type="dt" sz="half" idx="10"/>
          </p:nvPr>
        </p:nvSpPr>
        <p:spPr/>
        <p:txBody>
          <a:bodyPr/>
          <a:lstStyle/>
          <a:p>
            <a:fld id="{1BA50D42-C9CD-4801-B293-61D1F53EC57E}" type="datetimeFigureOut">
              <a:rPr lang="de-DE" smtClean="0"/>
              <a:t>10.01.2017</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6C6AE60A-B69C-4790-82F7-3882EDF23186}" type="slidenum">
              <a:rPr lang="de-DE" smtClean="0"/>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342980" y="320538"/>
            <a:ext cx="6173629" cy="133403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342980" y="1867642"/>
            <a:ext cx="6173629" cy="5282386"/>
          </a:xfrm>
          <a:prstGeom prst="rect">
            <a:avLst/>
          </a:prstGeom>
        </p:spPr>
        <p:txBody>
          <a:bodyPr vert="horz" lIns="91440" tIns="45720" rIns="91440" bIns="45720" rtlCol="0">
            <a:normAutofit/>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342979" y="7418685"/>
            <a:ext cx="1600571" cy="426149"/>
          </a:xfrm>
          <a:prstGeom prst="rect">
            <a:avLst/>
          </a:prstGeom>
        </p:spPr>
        <p:txBody>
          <a:bodyPr vert="horz" lIns="91440" tIns="45720" rIns="91440" bIns="45720" rtlCol="0" anchor="ctr"/>
          <a:lstStyle>
            <a:lvl1pPr algn="l">
              <a:defRPr sz="1200">
                <a:solidFill>
                  <a:schemeClr val="tx1">
                    <a:tint val="75000"/>
                  </a:schemeClr>
                </a:solidFill>
              </a:defRPr>
            </a:lvl1pPr>
          </a:lstStyle>
          <a:p>
            <a:fld id="{1BA50D42-C9CD-4801-B293-61D1F53EC57E}" type="datetimeFigureOut">
              <a:rPr lang="de-DE" smtClean="0"/>
              <a:t>10.01.2017</a:t>
            </a:fld>
            <a:endParaRPr lang="de-DE"/>
          </a:p>
        </p:txBody>
      </p:sp>
      <p:sp>
        <p:nvSpPr>
          <p:cNvPr id="5" name="Fußzeilenplatzhalter 4"/>
          <p:cNvSpPr>
            <a:spLocks noGrp="1"/>
          </p:cNvSpPr>
          <p:nvPr>
            <p:ph type="ftr" sz="quarter" idx="3"/>
          </p:nvPr>
        </p:nvSpPr>
        <p:spPr>
          <a:xfrm>
            <a:off x="2343693" y="7418685"/>
            <a:ext cx="2172203" cy="426149"/>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4916038" y="7418685"/>
            <a:ext cx="1600571" cy="426149"/>
          </a:xfrm>
          <a:prstGeom prst="rect">
            <a:avLst/>
          </a:prstGeom>
        </p:spPr>
        <p:txBody>
          <a:bodyPr vert="horz" lIns="91440" tIns="45720" rIns="91440" bIns="45720" rtlCol="0" anchor="ctr"/>
          <a:lstStyle>
            <a:lvl1pPr algn="r">
              <a:defRPr sz="1200">
                <a:solidFill>
                  <a:schemeClr val="tx1">
                    <a:tint val="75000"/>
                  </a:schemeClr>
                </a:solidFill>
              </a:defRPr>
            </a:lvl1pPr>
          </a:lstStyle>
          <a:p>
            <a:fld id="{6C6AE60A-B69C-4790-82F7-3882EDF23186}" type="slidenum">
              <a:rPr lang="de-DE" smtClean="0"/>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6.jpeg"/><Relationship Id="rId3" Type="http://schemas.openxmlformats.org/officeDocument/2006/relationships/image" Target="../media/image1.jpeg"/><Relationship Id="rId7" Type="http://schemas.openxmlformats.org/officeDocument/2006/relationships/image" Target="../media/image3.jpeg"/><Relationship Id="rId12" Type="http://schemas.microsoft.com/office/2007/relationships/hdphoto" Target="../media/hdphoto3.wdp"/><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chart" Target="../charts/chart2.xml"/><Relationship Id="rId11" Type="http://schemas.openxmlformats.org/officeDocument/2006/relationships/image" Target="../media/image5.jpeg"/><Relationship Id="rId5" Type="http://schemas.openxmlformats.org/officeDocument/2006/relationships/chart" Target="../charts/chart1.xml"/><Relationship Id="rId10" Type="http://schemas.microsoft.com/office/2007/relationships/hdphoto" Target="../media/hdphoto2.wdp"/><Relationship Id="rId4" Type="http://schemas.openxmlformats.org/officeDocument/2006/relationships/image" Target="../media/image2.jpeg"/><Relationship Id="rId9" Type="http://schemas.openxmlformats.org/officeDocument/2006/relationships/image" Target="../media/image4.jpeg"/><Relationship Id="rId14" Type="http://schemas.microsoft.com/office/2007/relationships/hdphoto" Target="../media/hdphoto4.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hteck 79"/>
          <p:cNvSpPr/>
          <p:nvPr/>
        </p:nvSpPr>
        <p:spPr>
          <a:xfrm>
            <a:off x="1322819" y="3499371"/>
            <a:ext cx="479618" cy="246221"/>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000" b="1" dirty="0">
                <a:latin typeface="Arial" panose="020B0604020202020204" pitchFamily="34" charset="0"/>
                <a:cs typeface="Arial" panose="020B0604020202020204" pitchFamily="34" charset="0"/>
              </a:rPr>
              <a:t>a + b</a:t>
            </a:r>
          </a:p>
        </p:txBody>
      </p:sp>
      <p:sp>
        <p:nvSpPr>
          <p:cNvPr id="82" name="Rechteck 81"/>
          <p:cNvSpPr/>
          <p:nvPr/>
        </p:nvSpPr>
        <p:spPr>
          <a:xfrm>
            <a:off x="3686759" y="3498031"/>
            <a:ext cx="479618" cy="246221"/>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000" b="1" dirty="0">
                <a:latin typeface="Arial" panose="020B0604020202020204" pitchFamily="34" charset="0"/>
                <a:cs typeface="Arial" panose="020B0604020202020204" pitchFamily="34" charset="0"/>
              </a:rPr>
              <a:t>c + d</a:t>
            </a:r>
          </a:p>
        </p:txBody>
      </p:sp>
      <p:grpSp>
        <p:nvGrpSpPr>
          <p:cNvPr id="26" name="Gruppieren 25"/>
          <p:cNvGrpSpPr/>
          <p:nvPr/>
        </p:nvGrpSpPr>
        <p:grpSpPr>
          <a:xfrm>
            <a:off x="-83710" y="2072508"/>
            <a:ext cx="5122383" cy="1450719"/>
            <a:chOff x="-83710" y="2605250"/>
            <a:chExt cx="5122383" cy="1450719"/>
          </a:xfrm>
        </p:grpSpPr>
        <p:pic>
          <p:nvPicPr>
            <p:cNvPr id="3" name="Picture 3" descr="D:\Johannes\Agarosegelbilder\dez16\IM001463.JPG"/>
            <p:cNvPicPr>
              <a:picLocks noChangeAspect="1" noChangeArrowheads="1"/>
            </p:cNvPicPr>
            <p:nvPr/>
          </p:nvPicPr>
          <p:blipFill rotWithShape="1">
            <a:blip r:embed="rId3">
              <a:extLst>
                <a:ext uri="{28A0092B-C50C-407E-A947-70E740481C1C}">
                  <a14:useLocalDpi xmlns:a14="http://schemas.microsoft.com/office/drawing/2010/main" val="0"/>
                </a:ext>
              </a:extLst>
            </a:blip>
            <a:srcRect l="783" t="24570" r="62544" b="59025"/>
            <a:stretch/>
          </p:blipFill>
          <p:spPr bwMode="auto">
            <a:xfrm>
              <a:off x="189434" y="3292834"/>
              <a:ext cx="2146160" cy="720000"/>
            </a:xfrm>
            <a:prstGeom prst="rect">
              <a:avLst/>
            </a:prstGeom>
            <a:noFill/>
            <a:extLst>
              <a:ext uri="{909E8E84-426E-40DD-AFC4-6F175D3DCCD1}">
                <a14:hiddenFill xmlns:a14="http://schemas.microsoft.com/office/drawing/2010/main">
                  <a:solidFill>
                    <a:srgbClr val="FFFFFF"/>
                  </a:solidFill>
                </a14:hiddenFill>
              </a:ext>
            </a:extLst>
          </p:spPr>
        </p:pic>
        <p:sp>
          <p:nvSpPr>
            <p:cNvPr id="67" name="Textfeld 66"/>
            <p:cNvSpPr txBox="1"/>
            <p:nvPr/>
          </p:nvSpPr>
          <p:spPr>
            <a:xfrm rot="18900000">
              <a:off x="717658" y="2888309"/>
              <a:ext cx="894797" cy="215444"/>
            </a:xfrm>
            <a:prstGeom prst="rect">
              <a:avLst/>
            </a:prstGeom>
            <a:noFill/>
          </p:spPr>
          <p:txBody>
            <a:bodyPr wrap="none" rtlCol="0">
              <a:spAutoFit/>
            </a:bodyPr>
            <a:lstStyle/>
            <a:p>
              <a:r>
                <a:rPr lang="de-DE" sz="800" b="1" dirty="0">
                  <a:latin typeface="Arial"/>
                  <a:cs typeface="Arial"/>
                </a:rPr>
                <a:t>parental </a:t>
              </a:r>
              <a:r>
                <a:rPr lang="de-DE" sz="800" b="1" dirty="0" err="1">
                  <a:latin typeface="Arial"/>
                  <a:cs typeface="Arial"/>
                </a:rPr>
                <a:t>strain</a:t>
              </a:r>
              <a:endParaRPr lang="de-DE" sz="800" b="1" dirty="0">
                <a:latin typeface="Arial" panose="020B0604020202020204" pitchFamily="34" charset="0"/>
                <a:cs typeface="Arial" panose="020B0604020202020204" pitchFamily="34" charset="0"/>
              </a:endParaRPr>
            </a:p>
          </p:txBody>
        </p:sp>
        <p:sp>
          <p:nvSpPr>
            <p:cNvPr id="68" name="Textfeld 67"/>
            <p:cNvSpPr txBox="1"/>
            <p:nvPr/>
          </p:nvSpPr>
          <p:spPr>
            <a:xfrm rot="18900000">
              <a:off x="1079217" y="3071369"/>
              <a:ext cx="377026" cy="215444"/>
            </a:xfrm>
            <a:prstGeom prst="rect">
              <a:avLst/>
            </a:prstGeom>
            <a:noFill/>
          </p:spPr>
          <p:txBody>
            <a:bodyPr wrap="none" rtlCol="0">
              <a:spAutoFit/>
            </a:bodyPr>
            <a:lstStyle/>
            <a:p>
              <a:r>
                <a:rPr lang="de-DE" sz="800" b="1" dirty="0">
                  <a:latin typeface="Arial"/>
                  <a:cs typeface="Arial"/>
                </a:rPr>
                <a:t>H</a:t>
              </a:r>
              <a:r>
                <a:rPr lang="de-DE" sz="800" b="1" baseline="-25000" dirty="0">
                  <a:latin typeface="Arial"/>
                  <a:cs typeface="Arial"/>
                </a:rPr>
                <a:t>2</a:t>
              </a:r>
              <a:r>
                <a:rPr lang="de-DE" sz="800" b="1" dirty="0">
                  <a:latin typeface="Arial"/>
                  <a:cs typeface="Arial"/>
                </a:rPr>
                <a:t>O</a:t>
              </a:r>
            </a:p>
          </p:txBody>
        </p:sp>
        <p:sp>
          <p:nvSpPr>
            <p:cNvPr id="70" name="Textfeld 69"/>
            <p:cNvSpPr txBox="1"/>
            <p:nvPr/>
          </p:nvSpPr>
          <p:spPr>
            <a:xfrm rot="18900000">
              <a:off x="1561285" y="2873007"/>
              <a:ext cx="938077" cy="215444"/>
            </a:xfrm>
            <a:prstGeom prst="rect">
              <a:avLst/>
            </a:prstGeom>
            <a:noFill/>
          </p:spPr>
          <p:txBody>
            <a:bodyPr wrap="none" rtlCol="0">
              <a:spAutoFit/>
            </a:bodyPr>
            <a:lstStyle/>
            <a:p>
              <a:r>
                <a:rPr lang="el-GR" sz="800" b="1" i="1" dirty="0">
                  <a:latin typeface="Arial"/>
                  <a:cs typeface="Arial"/>
                </a:rPr>
                <a:t>Δ</a:t>
              </a:r>
              <a:r>
                <a:rPr lang="de-DE" sz="800" b="1" i="1" dirty="0">
                  <a:latin typeface="Arial"/>
                  <a:cs typeface="Arial"/>
                </a:rPr>
                <a:t>ace2</a:t>
              </a:r>
              <a:r>
                <a:rPr lang="de-DE" sz="800" b="1" dirty="0">
                  <a:latin typeface="Arial" panose="020B0604020202020204" pitchFamily="34" charset="0"/>
                  <a:cs typeface="Arial" panose="020B0604020202020204" pitchFamily="34" charset="0"/>
                </a:rPr>
                <a:t> + pACE2</a:t>
              </a:r>
              <a:endParaRPr lang="de-DE" sz="800" b="1" i="1" dirty="0">
                <a:latin typeface="Arial" panose="020B0604020202020204" pitchFamily="34" charset="0"/>
                <a:cs typeface="Arial" panose="020B0604020202020204" pitchFamily="34" charset="0"/>
              </a:endParaRPr>
            </a:p>
          </p:txBody>
        </p:sp>
        <p:sp>
          <p:nvSpPr>
            <p:cNvPr id="71" name="Textfeld 70"/>
            <p:cNvSpPr txBox="1"/>
            <p:nvPr/>
          </p:nvSpPr>
          <p:spPr>
            <a:xfrm rot="18900000">
              <a:off x="1899022" y="2943284"/>
              <a:ext cx="739305" cy="215444"/>
            </a:xfrm>
            <a:prstGeom prst="rect">
              <a:avLst/>
            </a:prstGeom>
            <a:noFill/>
          </p:spPr>
          <p:txBody>
            <a:bodyPr wrap="none" rtlCol="0">
              <a:spAutoFit/>
            </a:bodyPr>
            <a:lstStyle/>
            <a:p>
              <a:r>
                <a:rPr lang="el-GR" sz="800" b="1" i="1" dirty="0">
                  <a:latin typeface="Arial"/>
                  <a:cs typeface="Arial"/>
                </a:rPr>
                <a:t>Δ</a:t>
              </a:r>
              <a:r>
                <a:rPr lang="de-DE" sz="800" b="1" i="1" dirty="0">
                  <a:latin typeface="Arial"/>
                  <a:cs typeface="Arial"/>
                </a:rPr>
                <a:t>ace2</a:t>
              </a:r>
              <a:r>
                <a:rPr lang="de-DE" sz="800" b="1" dirty="0">
                  <a:latin typeface="Arial" panose="020B0604020202020204" pitchFamily="34" charset="0"/>
                  <a:cs typeface="Arial" panose="020B0604020202020204" pitchFamily="34" charset="0"/>
                </a:rPr>
                <a:t> + EV</a:t>
              </a:r>
              <a:endParaRPr lang="de-DE" sz="800" b="1" i="1" dirty="0">
                <a:latin typeface="Arial" panose="020B0604020202020204" pitchFamily="34" charset="0"/>
                <a:cs typeface="Arial" panose="020B0604020202020204" pitchFamily="34" charset="0"/>
              </a:endParaRPr>
            </a:p>
          </p:txBody>
        </p:sp>
        <p:sp>
          <p:nvSpPr>
            <p:cNvPr id="73" name="Textfeld 72"/>
            <p:cNvSpPr txBox="1"/>
            <p:nvPr/>
          </p:nvSpPr>
          <p:spPr>
            <a:xfrm rot="18900000">
              <a:off x="3124171" y="2888309"/>
              <a:ext cx="894797" cy="215444"/>
            </a:xfrm>
            <a:prstGeom prst="rect">
              <a:avLst/>
            </a:prstGeom>
            <a:noFill/>
          </p:spPr>
          <p:txBody>
            <a:bodyPr wrap="none" rtlCol="0">
              <a:spAutoFit/>
            </a:bodyPr>
            <a:lstStyle/>
            <a:p>
              <a:r>
                <a:rPr lang="de-DE" sz="800" b="1" dirty="0">
                  <a:latin typeface="Arial"/>
                  <a:cs typeface="Arial"/>
                </a:rPr>
                <a:t>parental </a:t>
              </a:r>
              <a:r>
                <a:rPr lang="de-DE" sz="800" b="1" dirty="0" err="1">
                  <a:latin typeface="Arial"/>
                  <a:cs typeface="Arial"/>
                </a:rPr>
                <a:t>strain</a:t>
              </a:r>
              <a:endParaRPr lang="de-DE" sz="800" b="1" dirty="0">
                <a:latin typeface="Arial" panose="020B0604020202020204" pitchFamily="34" charset="0"/>
                <a:cs typeface="Arial" panose="020B0604020202020204" pitchFamily="34" charset="0"/>
              </a:endParaRPr>
            </a:p>
          </p:txBody>
        </p:sp>
        <p:sp>
          <p:nvSpPr>
            <p:cNvPr id="74" name="Textfeld 73"/>
            <p:cNvSpPr txBox="1"/>
            <p:nvPr/>
          </p:nvSpPr>
          <p:spPr>
            <a:xfrm rot="18900000">
              <a:off x="3472649" y="3071369"/>
              <a:ext cx="377026" cy="215444"/>
            </a:xfrm>
            <a:prstGeom prst="rect">
              <a:avLst/>
            </a:prstGeom>
            <a:noFill/>
          </p:spPr>
          <p:txBody>
            <a:bodyPr wrap="none" rtlCol="0">
              <a:spAutoFit/>
            </a:bodyPr>
            <a:lstStyle/>
            <a:p>
              <a:r>
                <a:rPr lang="de-DE" sz="800" b="1" dirty="0">
                  <a:latin typeface="Arial"/>
                  <a:cs typeface="Arial"/>
                </a:rPr>
                <a:t>H</a:t>
              </a:r>
              <a:r>
                <a:rPr lang="de-DE" sz="800" b="1" baseline="-25000" dirty="0">
                  <a:latin typeface="Arial"/>
                  <a:cs typeface="Arial"/>
                </a:rPr>
                <a:t>2</a:t>
              </a:r>
              <a:r>
                <a:rPr lang="de-DE" sz="800" b="1" dirty="0">
                  <a:latin typeface="Arial"/>
                  <a:cs typeface="Arial"/>
                </a:rPr>
                <a:t>O</a:t>
              </a:r>
            </a:p>
          </p:txBody>
        </p:sp>
        <p:sp>
          <p:nvSpPr>
            <p:cNvPr id="76" name="Textfeld 75"/>
            <p:cNvSpPr txBox="1"/>
            <p:nvPr/>
          </p:nvSpPr>
          <p:spPr>
            <a:xfrm rot="18900000">
              <a:off x="3965619" y="2873007"/>
              <a:ext cx="938077" cy="215444"/>
            </a:xfrm>
            <a:prstGeom prst="rect">
              <a:avLst/>
            </a:prstGeom>
            <a:noFill/>
          </p:spPr>
          <p:txBody>
            <a:bodyPr wrap="none" rtlCol="0">
              <a:spAutoFit/>
            </a:bodyPr>
            <a:lstStyle/>
            <a:p>
              <a:r>
                <a:rPr lang="el-GR" sz="800" b="1" i="1" dirty="0">
                  <a:latin typeface="Arial"/>
                  <a:cs typeface="Arial"/>
                </a:rPr>
                <a:t>Δ</a:t>
              </a:r>
              <a:r>
                <a:rPr lang="de-DE" sz="800" b="1" i="1" dirty="0">
                  <a:latin typeface="Arial"/>
                  <a:cs typeface="Arial"/>
                </a:rPr>
                <a:t>ace2</a:t>
              </a:r>
              <a:r>
                <a:rPr lang="de-DE" sz="800" b="1" dirty="0">
                  <a:latin typeface="Arial" panose="020B0604020202020204" pitchFamily="34" charset="0"/>
                  <a:cs typeface="Arial" panose="020B0604020202020204" pitchFamily="34" charset="0"/>
                </a:rPr>
                <a:t> + pACE2</a:t>
              </a:r>
              <a:endParaRPr lang="de-DE" sz="800" b="1" i="1" dirty="0">
                <a:latin typeface="Arial" panose="020B0604020202020204" pitchFamily="34" charset="0"/>
                <a:cs typeface="Arial" panose="020B0604020202020204" pitchFamily="34" charset="0"/>
              </a:endParaRPr>
            </a:p>
          </p:txBody>
        </p:sp>
        <p:sp>
          <p:nvSpPr>
            <p:cNvPr id="77" name="Textfeld 76"/>
            <p:cNvSpPr txBox="1"/>
            <p:nvPr/>
          </p:nvSpPr>
          <p:spPr>
            <a:xfrm rot="18900000">
              <a:off x="4299368" y="2943284"/>
              <a:ext cx="739305" cy="215444"/>
            </a:xfrm>
            <a:prstGeom prst="rect">
              <a:avLst/>
            </a:prstGeom>
            <a:noFill/>
          </p:spPr>
          <p:txBody>
            <a:bodyPr wrap="none" rtlCol="0">
              <a:spAutoFit/>
            </a:bodyPr>
            <a:lstStyle/>
            <a:p>
              <a:r>
                <a:rPr lang="el-GR" sz="800" b="1" i="1" dirty="0">
                  <a:latin typeface="Arial"/>
                  <a:cs typeface="Arial"/>
                </a:rPr>
                <a:t>Δ</a:t>
              </a:r>
              <a:r>
                <a:rPr lang="de-DE" sz="800" b="1" i="1" dirty="0">
                  <a:latin typeface="Arial"/>
                  <a:cs typeface="Arial"/>
                </a:rPr>
                <a:t>ace2</a:t>
              </a:r>
              <a:r>
                <a:rPr lang="de-DE" sz="800" b="1" dirty="0">
                  <a:latin typeface="Arial" panose="020B0604020202020204" pitchFamily="34" charset="0"/>
                  <a:cs typeface="Arial" panose="020B0604020202020204" pitchFamily="34" charset="0"/>
                </a:rPr>
                <a:t> + EV</a:t>
              </a:r>
              <a:endParaRPr lang="de-DE" sz="800" b="1" i="1" dirty="0">
                <a:latin typeface="Arial" panose="020B0604020202020204" pitchFamily="34" charset="0"/>
                <a:cs typeface="Arial" panose="020B0604020202020204" pitchFamily="34" charset="0"/>
              </a:endParaRPr>
            </a:p>
          </p:txBody>
        </p:sp>
        <p:cxnSp>
          <p:nvCxnSpPr>
            <p:cNvPr id="81" name="Gerade Verbindung 80"/>
            <p:cNvCxnSpPr/>
            <p:nvPr/>
          </p:nvCxnSpPr>
          <p:spPr>
            <a:xfrm>
              <a:off x="824628" y="4055969"/>
              <a:ext cx="1476000" cy="0"/>
            </a:xfrm>
            <a:prstGeom prst="line">
              <a:avLst/>
            </a:prstGeom>
            <a:ln w="22225"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83" name="Gerade Verbindung 82"/>
            <p:cNvCxnSpPr/>
            <p:nvPr/>
          </p:nvCxnSpPr>
          <p:spPr>
            <a:xfrm>
              <a:off x="3206568" y="4054629"/>
              <a:ext cx="1440000" cy="0"/>
            </a:xfrm>
            <a:prstGeom prst="line">
              <a:avLst/>
            </a:prstGeom>
            <a:ln w="22225" cap="flat">
              <a:solidFill>
                <a:schemeClr val="tx1"/>
              </a:solidFill>
              <a:miter lim="800000"/>
            </a:ln>
          </p:spPr>
          <p:style>
            <a:lnRef idx="1">
              <a:schemeClr val="accent1"/>
            </a:lnRef>
            <a:fillRef idx="0">
              <a:schemeClr val="accent1"/>
            </a:fillRef>
            <a:effectRef idx="0">
              <a:schemeClr val="accent1"/>
            </a:effectRef>
            <a:fontRef idx="minor">
              <a:schemeClr val="tx1"/>
            </a:fontRef>
          </p:style>
        </p:cxnSp>
        <p:pic>
          <p:nvPicPr>
            <p:cNvPr id="1026" name="Picture 2" descr="D:\Johannes\Agarosegelbilder\dez16\IM0014709.JPG"/>
            <p:cNvPicPr>
              <a:picLocks noChangeAspect="1" noChangeArrowheads="1"/>
            </p:cNvPicPr>
            <p:nvPr/>
          </p:nvPicPr>
          <p:blipFill rotWithShape="1">
            <a:blip r:embed="rId4">
              <a:extLst>
                <a:ext uri="{28A0092B-C50C-407E-A947-70E740481C1C}">
                  <a14:useLocalDpi xmlns:a14="http://schemas.microsoft.com/office/drawing/2010/main" val="0"/>
                </a:ext>
              </a:extLst>
            </a:blip>
            <a:srcRect l="32020" t="39331" r="38346" b="44208"/>
            <a:stretch/>
          </p:blipFill>
          <p:spPr bwMode="auto">
            <a:xfrm>
              <a:off x="2918269" y="3292834"/>
              <a:ext cx="1728299" cy="720000"/>
            </a:xfrm>
            <a:prstGeom prst="rect">
              <a:avLst/>
            </a:prstGeom>
            <a:noFill/>
            <a:extLst>
              <a:ext uri="{909E8E84-426E-40DD-AFC4-6F175D3DCCD1}">
                <a14:hiddenFill xmlns:a14="http://schemas.microsoft.com/office/drawing/2010/main">
                  <a:solidFill>
                    <a:srgbClr val="FFFFFF"/>
                  </a:solidFill>
                </a14:hiddenFill>
              </a:ext>
            </a:extLst>
          </p:spPr>
        </p:pic>
        <p:sp>
          <p:nvSpPr>
            <p:cNvPr id="98" name="Textfeld 97"/>
            <p:cNvSpPr txBox="1"/>
            <p:nvPr/>
          </p:nvSpPr>
          <p:spPr>
            <a:xfrm rot="18900000">
              <a:off x="3707982" y="3033396"/>
              <a:ext cx="484428" cy="215444"/>
            </a:xfrm>
            <a:prstGeom prst="rect">
              <a:avLst/>
            </a:prstGeom>
            <a:noFill/>
          </p:spPr>
          <p:txBody>
            <a:bodyPr wrap="none" rtlCol="0">
              <a:spAutoFit/>
            </a:bodyPr>
            <a:lstStyle/>
            <a:p>
              <a:r>
                <a:rPr lang="el-GR" sz="800" b="1" i="1" dirty="0">
                  <a:latin typeface="Arial"/>
                  <a:cs typeface="Arial"/>
                </a:rPr>
                <a:t>Δ</a:t>
              </a:r>
              <a:r>
                <a:rPr lang="de-DE" sz="800" b="1" i="1" dirty="0">
                  <a:latin typeface="Arial"/>
                  <a:cs typeface="Arial"/>
                </a:rPr>
                <a:t>ace2</a:t>
              </a:r>
              <a:endParaRPr lang="de-DE" sz="800" b="1" i="1" dirty="0">
                <a:latin typeface="Arial" panose="020B0604020202020204" pitchFamily="34" charset="0"/>
                <a:cs typeface="Arial" panose="020B0604020202020204" pitchFamily="34" charset="0"/>
              </a:endParaRPr>
            </a:p>
          </p:txBody>
        </p:sp>
        <p:sp>
          <p:nvSpPr>
            <p:cNvPr id="104" name="Textfeld 103"/>
            <p:cNvSpPr txBox="1"/>
            <p:nvPr/>
          </p:nvSpPr>
          <p:spPr>
            <a:xfrm rot="18900000">
              <a:off x="1329608" y="3033396"/>
              <a:ext cx="484428" cy="215444"/>
            </a:xfrm>
            <a:prstGeom prst="rect">
              <a:avLst/>
            </a:prstGeom>
            <a:noFill/>
          </p:spPr>
          <p:txBody>
            <a:bodyPr wrap="none" rtlCol="0">
              <a:spAutoFit/>
            </a:bodyPr>
            <a:lstStyle/>
            <a:p>
              <a:r>
                <a:rPr lang="el-GR" sz="800" b="1" i="1" dirty="0">
                  <a:latin typeface="Arial"/>
                  <a:cs typeface="Arial"/>
                </a:rPr>
                <a:t>Δ</a:t>
              </a:r>
              <a:r>
                <a:rPr lang="de-DE" sz="800" b="1" i="1" dirty="0">
                  <a:latin typeface="Arial"/>
                  <a:cs typeface="Arial"/>
                </a:rPr>
                <a:t>ace2</a:t>
              </a:r>
              <a:endParaRPr lang="de-DE" sz="800" b="1" i="1" dirty="0">
                <a:latin typeface="Arial" panose="020B0604020202020204" pitchFamily="34" charset="0"/>
                <a:cs typeface="Arial" panose="020B0604020202020204" pitchFamily="34" charset="0"/>
              </a:endParaRPr>
            </a:p>
          </p:txBody>
        </p:sp>
        <p:sp>
          <p:nvSpPr>
            <p:cNvPr id="108" name="Textfeld 38"/>
            <p:cNvSpPr txBox="1"/>
            <p:nvPr/>
          </p:nvSpPr>
          <p:spPr>
            <a:xfrm>
              <a:off x="-83710" y="2605250"/>
              <a:ext cx="295274" cy="276999"/>
            </a:xfrm>
            <a:prstGeom prst="rect">
              <a:avLst/>
            </a:prstGeom>
            <a:noFill/>
          </p:spPr>
          <p:txBody>
            <a:bodyPr wrap="non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b="1" dirty="0">
                  <a:latin typeface="Arial" panose="020B0604020202020204" pitchFamily="34" charset="0"/>
                  <a:cs typeface="Arial" panose="020B0604020202020204" pitchFamily="34" charset="0"/>
                </a:rPr>
                <a:t>B</a:t>
              </a:r>
            </a:p>
          </p:txBody>
        </p:sp>
      </p:grpSp>
      <p:grpSp>
        <p:nvGrpSpPr>
          <p:cNvPr id="30" name="Gruppieren 29"/>
          <p:cNvGrpSpPr/>
          <p:nvPr/>
        </p:nvGrpSpPr>
        <p:grpSpPr>
          <a:xfrm>
            <a:off x="-83710" y="-80984"/>
            <a:ext cx="6357210" cy="1800534"/>
            <a:chOff x="-83710" y="-80984"/>
            <a:chExt cx="6357210" cy="1800534"/>
          </a:xfrm>
        </p:grpSpPr>
        <p:cxnSp>
          <p:nvCxnSpPr>
            <p:cNvPr id="31" name="Gerade Verbindung 30"/>
            <p:cNvCxnSpPr/>
            <p:nvPr/>
          </p:nvCxnSpPr>
          <p:spPr>
            <a:xfrm>
              <a:off x="230281" y="1066966"/>
              <a:ext cx="4752000" cy="0"/>
            </a:xfrm>
            <a:prstGeom prst="line">
              <a:avLst/>
            </a:prstGeom>
            <a:ln w="19050" cap="flat">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32" name="Rechteck 31"/>
            <p:cNvSpPr/>
            <p:nvPr/>
          </p:nvSpPr>
          <p:spPr>
            <a:xfrm>
              <a:off x="3573930" y="976966"/>
              <a:ext cx="1152000" cy="180000"/>
            </a:xfrm>
            <a:prstGeom prst="rect">
              <a:avLst/>
            </a:prstGeom>
            <a:solidFill>
              <a:schemeClr val="bg1"/>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dirty="0">
                  <a:solidFill>
                    <a:schemeClr val="tx1"/>
                  </a:solidFill>
                  <a:latin typeface="Arial" panose="020B0604020202020204" pitchFamily="34" charset="0"/>
                  <a:cs typeface="Arial" panose="020B0604020202020204" pitchFamily="34" charset="0"/>
                </a:rPr>
                <a:t>KU80 </a:t>
              </a:r>
              <a:r>
                <a:rPr lang="de-DE" sz="1000" b="1" dirty="0" err="1">
                  <a:solidFill>
                    <a:schemeClr val="tx1"/>
                  </a:solidFill>
                  <a:latin typeface="Arial" panose="020B0604020202020204" pitchFamily="34" charset="0"/>
                  <a:cs typeface="Arial" panose="020B0604020202020204" pitchFamily="34" charset="0"/>
                </a:rPr>
                <a:t>downstream</a:t>
              </a:r>
              <a:endParaRPr lang="de-DE" sz="1000" b="1" dirty="0">
                <a:solidFill>
                  <a:schemeClr val="tx1"/>
                </a:solidFill>
                <a:latin typeface="Arial" panose="020B0604020202020204" pitchFamily="34" charset="0"/>
                <a:cs typeface="Arial" panose="020B0604020202020204" pitchFamily="34" charset="0"/>
              </a:endParaRPr>
            </a:p>
          </p:txBody>
        </p:sp>
        <p:sp>
          <p:nvSpPr>
            <p:cNvPr id="33" name="Rechteck 32"/>
            <p:cNvSpPr/>
            <p:nvPr/>
          </p:nvSpPr>
          <p:spPr>
            <a:xfrm>
              <a:off x="527602" y="976966"/>
              <a:ext cx="1152000" cy="180000"/>
            </a:xfrm>
            <a:prstGeom prst="rect">
              <a:avLst/>
            </a:prstGeom>
            <a:solidFill>
              <a:schemeClr val="bg1"/>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dirty="0">
                  <a:solidFill>
                    <a:schemeClr val="tx1"/>
                  </a:solidFill>
                  <a:latin typeface="Arial" panose="020B0604020202020204" pitchFamily="34" charset="0"/>
                  <a:cs typeface="Arial" panose="020B0604020202020204" pitchFamily="34" charset="0"/>
                </a:rPr>
                <a:t>KU80 </a:t>
              </a:r>
              <a:r>
                <a:rPr lang="de-DE" sz="1000" b="1" dirty="0" err="1">
                  <a:solidFill>
                    <a:schemeClr val="tx1"/>
                  </a:solidFill>
                  <a:latin typeface="Arial" panose="020B0604020202020204" pitchFamily="34" charset="0"/>
                  <a:cs typeface="Arial" panose="020B0604020202020204" pitchFamily="34" charset="0"/>
                </a:rPr>
                <a:t>upstream</a:t>
              </a:r>
              <a:endParaRPr lang="de-DE" sz="1000" b="1" dirty="0">
                <a:solidFill>
                  <a:schemeClr val="tx1"/>
                </a:solidFill>
                <a:latin typeface="Arial" panose="020B0604020202020204" pitchFamily="34" charset="0"/>
                <a:cs typeface="Arial" panose="020B0604020202020204" pitchFamily="34" charset="0"/>
              </a:endParaRPr>
            </a:p>
          </p:txBody>
        </p:sp>
        <p:sp>
          <p:nvSpPr>
            <p:cNvPr id="34" name="Richtungspfeil 33"/>
            <p:cNvSpPr/>
            <p:nvPr/>
          </p:nvSpPr>
          <p:spPr>
            <a:xfrm>
              <a:off x="2879002" y="940966"/>
              <a:ext cx="627813" cy="252000"/>
            </a:xfrm>
            <a:prstGeom prst="homePlate">
              <a:avLst/>
            </a:prstGeom>
            <a:solidFill>
              <a:schemeClr val="bg1">
                <a:lumMod val="75000"/>
              </a:schemeClr>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dirty="0" err="1">
                  <a:solidFill>
                    <a:schemeClr val="tx1"/>
                  </a:solidFill>
                  <a:latin typeface="Arial" panose="020B0604020202020204" pitchFamily="34" charset="0"/>
                  <a:cs typeface="Arial" panose="020B0604020202020204" pitchFamily="34" charset="0"/>
                </a:rPr>
                <a:t>barR</a:t>
              </a:r>
              <a:endParaRPr lang="de-DE" sz="1000" b="1" dirty="0">
                <a:solidFill>
                  <a:schemeClr val="tx1"/>
                </a:solidFill>
                <a:latin typeface="Arial" panose="020B0604020202020204" pitchFamily="34" charset="0"/>
                <a:cs typeface="Arial" panose="020B0604020202020204" pitchFamily="34" charset="0"/>
              </a:endParaRPr>
            </a:p>
          </p:txBody>
        </p:sp>
        <p:sp>
          <p:nvSpPr>
            <p:cNvPr id="35" name="Rechteck 34"/>
            <p:cNvSpPr/>
            <p:nvPr/>
          </p:nvSpPr>
          <p:spPr>
            <a:xfrm>
              <a:off x="5171916" y="943856"/>
              <a:ext cx="604653" cy="246221"/>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000" b="1" dirty="0">
                  <a:latin typeface="Arial"/>
                  <a:cs typeface="Arial"/>
                </a:rPr>
                <a:t>pACE2</a:t>
              </a:r>
              <a:endParaRPr lang="de-DE" sz="1000" b="1" dirty="0">
                <a:latin typeface="Arial" panose="020B0604020202020204" pitchFamily="34" charset="0"/>
                <a:cs typeface="Arial" panose="020B0604020202020204" pitchFamily="34" charset="0"/>
              </a:endParaRPr>
            </a:p>
          </p:txBody>
        </p:sp>
        <p:sp>
          <p:nvSpPr>
            <p:cNvPr id="36" name="Richtungspfeil 35"/>
            <p:cNvSpPr/>
            <p:nvPr/>
          </p:nvSpPr>
          <p:spPr>
            <a:xfrm>
              <a:off x="1845617" y="940966"/>
              <a:ext cx="900000" cy="252000"/>
            </a:xfrm>
            <a:prstGeom prst="homePlate">
              <a:avLst/>
            </a:prstGeom>
            <a:solidFill>
              <a:schemeClr val="tx1">
                <a:lumMod val="95000"/>
                <a:lumOff val="5000"/>
              </a:schemeClr>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i="1" dirty="0">
                  <a:solidFill>
                    <a:schemeClr val="bg1"/>
                  </a:solidFill>
                  <a:latin typeface="Arial" panose="020B0604020202020204" pitchFamily="34" charset="0"/>
                  <a:cs typeface="Arial" panose="020B0604020202020204" pitchFamily="34" charset="0"/>
                </a:rPr>
                <a:t>ACE2</a:t>
              </a:r>
            </a:p>
          </p:txBody>
        </p:sp>
        <p:sp>
          <p:nvSpPr>
            <p:cNvPr id="39" name="Rechteck 38"/>
            <p:cNvSpPr/>
            <p:nvPr/>
          </p:nvSpPr>
          <p:spPr>
            <a:xfrm>
              <a:off x="4797946" y="940966"/>
              <a:ext cx="108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0" name="Rechteck 39"/>
            <p:cNvSpPr/>
            <p:nvPr/>
          </p:nvSpPr>
          <p:spPr>
            <a:xfrm>
              <a:off x="333391" y="940966"/>
              <a:ext cx="108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nvGrpSpPr>
            <p:cNvPr id="51" name="Gruppieren 50"/>
            <p:cNvGrpSpPr/>
            <p:nvPr/>
          </p:nvGrpSpPr>
          <p:grpSpPr>
            <a:xfrm>
              <a:off x="1917626" y="1234777"/>
              <a:ext cx="255198" cy="246221"/>
              <a:chOff x="1838357" y="589725"/>
              <a:chExt cx="255198" cy="246221"/>
            </a:xfrm>
          </p:grpSpPr>
          <p:grpSp>
            <p:nvGrpSpPr>
              <p:cNvPr id="52" name="Gruppieren 51"/>
              <p:cNvGrpSpPr/>
              <p:nvPr/>
            </p:nvGrpSpPr>
            <p:grpSpPr>
              <a:xfrm>
                <a:off x="1860544" y="647849"/>
                <a:ext cx="198000" cy="74389"/>
                <a:chOff x="1860544" y="1106088"/>
                <a:chExt cx="198000" cy="74389"/>
              </a:xfrm>
            </p:grpSpPr>
            <p:cxnSp>
              <p:nvCxnSpPr>
                <p:cNvPr id="54" name="Gerade Verbindung mit Pfeil 53"/>
                <p:cNvCxnSpPr/>
                <p:nvPr/>
              </p:nvCxnSpPr>
              <p:spPr>
                <a:xfrm flipH="1">
                  <a:off x="1869544" y="1106088"/>
                  <a:ext cx="180000" cy="0"/>
                </a:xfrm>
                <a:prstGeom prst="straightConnector1">
                  <a:avLst/>
                </a:prstGeom>
                <a:ln w="25400" cap="flat">
                  <a:solidFill>
                    <a:schemeClr val="tx1"/>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55" name="Rechteck 54"/>
                <p:cNvSpPr/>
                <p:nvPr/>
              </p:nvSpPr>
              <p:spPr>
                <a:xfrm>
                  <a:off x="1860544" y="1108469"/>
                  <a:ext cx="198000"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53" name="Textfeld 52"/>
              <p:cNvSpPr txBox="1"/>
              <p:nvPr/>
            </p:nvSpPr>
            <p:spPr>
              <a:xfrm>
                <a:off x="1838357" y="589725"/>
                <a:ext cx="255198" cy="246221"/>
              </a:xfrm>
              <a:prstGeom prst="rect">
                <a:avLst/>
              </a:prstGeom>
              <a:noFill/>
            </p:spPr>
            <p:txBody>
              <a:bodyPr wrap="none" rtlCol="0">
                <a:spAutoFit/>
              </a:bodyPr>
              <a:lstStyle/>
              <a:p>
                <a:r>
                  <a:rPr lang="de-DE" sz="1000" dirty="0">
                    <a:latin typeface="Arial" panose="020B0604020202020204" pitchFamily="34" charset="0"/>
                    <a:cs typeface="Arial" panose="020B0604020202020204" pitchFamily="34" charset="0"/>
                  </a:rPr>
                  <a:t>b</a:t>
                </a:r>
              </a:p>
            </p:txBody>
          </p:sp>
        </p:grpSp>
        <p:sp>
          <p:nvSpPr>
            <p:cNvPr id="4" name="Textfeld 38"/>
            <p:cNvSpPr txBox="1"/>
            <p:nvPr/>
          </p:nvSpPr>
          <p:spPr>
            <a:xfrm>
              <a:off x="-83710" y="-80984"/>
              <a:ext cx="295274" cy="276999"/>
            </a:xfrm>
            <a:prstGeom prst="rect">
              <a:avLst/>
            </a:prstGeom>
            <a:noFill/>
          </p:spPr>
          <p:txBody>
            <a:bodyPr wrap="non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b="1" dirty="0">
                  <a:latin typeface="Arial" panose="020B0604020202020204" pitchFamily="34" charset="0"/>
                  <a:cs typeface="Arial" panose="020B0604020202020204" pitchFamily="34" charset="0"/>
                </a:rPr>
                <a:t>A</a:t>
              </a:r>
            </a:p>
          </p:txBody>
        </p:sp>
        <p:cxnSp>
          <p:nvCxnSpPr>
            <p:cNvPr id="21" name="Gerade Verbindung 20"/>
            <p:cNvCxnSpPr/>
            <p:nvPr/>
          </p:nvCxnSpPr>
          <p:spPr>
            <a:xfrm>
              <a:off x="230283" y="223828"/>
              <a:ext cx="4752000" cy="0"/>
            </a:xfrm>
            <a:prstGeom prst="line">
              <a:avLst/>
            </a:prstGeom>
            <a:ln w="19050" cap="flat">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22" name="Rechteck 21"/>
            <p:cNvSpPr/>
            <p:nvPr/>
          </p:nvSpPr>
          <p:spPr>
            <a:xfrm>
              <a:off x="3573930" y="148874"/>
              <a:ext cx="1152000" cy="180000"/>
            </a:xfrm>
            <a:prstGeom prst="rect">
              <a:avLst/>
            </a:prstGeom>
            <a:solidFill>
              <a:schemeClr val="bg1"/>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dirty="0">
                  <a:solidFill>
                    <a:schemeClr val="tx1"/>
                  </a:solidFill>
                  <a:latin typeface="Arial" panose="020B0604020202020204" pitchFamily="34" charset="0"/>
                  <a:cs typeface="Arial" panose="020B0604020202020204" pitchFamily="34" charset="0"/>
                </a:rPr>
                <a:t>KU80 </a:t>
              </a:r>
              <a:r>
                <a:rPr lang="de-DE" sz="1000" b="1" dirty="0" err="1">
                  <a:solidFill>
                    <a:schemeClr val="tx1"/>
                  </a:solidFill>
                  <a:latin typeface="Arial" panose="020B0604020202020204" pitchFamily="34" charset="0"/>
                  <a:cs typeface="Arial" panose="020B0604020202020204" pitchFamily="34" charset="0"/>
                </a:rPr>
                <a:t>downstream</a:t>
              </a:r>
              <a:endParaRPr lang="de-DE" sz="1000" b="1" dirty="0">
                <a:solidFill>
                  <a:schemeClr val="tx1"/>
                </a:solidFill>
                <a:latin typeface="Arial" panose="020B0604020202020204" pitchFamily="34" charset="0"/>
                <a:cs typeface="Arial" panose="020B0604020202020204" pitchFamily="34" charset="0"/>
              </a:endParaRPr>
            </a:p>
          </p:txBody>
        </p:sp>
        <p:sp>
          <p:nvSpPr>
            <p:cNvPr id="23" name="Rechteck 22"/>
            <p:cNvSpPr/>
            <p:nvPr/>
          </p:nvSpPr>
          <p:spPr>
            <a:xfrm>
              <a:off x="527602" y="148874"/>
              <a:ext cx="1152000" cy="180000"/>
            </a:xfrm>
            <a:prstGeom prst="rect">
              <a:avLst/>
            </a:prstGeom>
            <a:solidFill>
              <a:schemeClr val="bg1"/>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dirty="0">
                  <a:solidFill>
                    <a:schemeClr val="tx1"/>
                  </a:solidFill>
                  <a:latin typeface="Arial" panose="020B0604020202020204" pitchFamily="34" charset="0"/>
                  <a:cs typeface="Arial" panose="020B0604020202020204" pitchFamily="34" charset="0"/>
                </a:rPr>
                <a:t>KU80 </a:t>
              </a:r>
              <a:r>
                <a:rPr lang="de-DE" sz="1000" b="1" dirty="0" err="1">
                  <a:solidFill>
                    <a:schemeClr val="tx1"/>
                  </a:solidFill>
                  <a:latin typeface="Arial" panose="020B0604020202020204" pitchFamily="34" charset="0"/>
                  <a:cs typeface="Arial" panose="020B0604020202020204" pitchFamily="34" charset="0"/>
                </a:rPr>
                <a:t>upstream</a:t>
              </a:r>
              <a:endParaRPr lang="de-DE" sz="1000" b="1" dirty="0">
                <a:solidFill>
                  <a:schemeClr val="tx1"/>
                </a:solidFill>
                <a:latin typeface="Arial" panose="020B0604020202020204" pitchFamily="34" charset="0"/>
                <a:cs typeface="Arial" panose="020B0604020202020204" pitchFamily="34" charset="0"/>
              </a:endParaRPr>
            </a:p>
          </p:txBody>
        </p:sp>
        <p:sp>
          <p:nvSpPr>
            <p:cNvPr id="24" name="Richtungspfeil 23"/>
            <p:cNvSpPr/>
            <p:nvPr/>
          </p:nvSpPr>
          <p:spPr>
            <a:xfrm>
              <a:off x="2297925" y="97828"/>
              <a:ext cx="627813" cy="252000"/>
            </a:xfrm>
            <a:prstGeom prst="homePlate">
              <a:avLst/>
            </a:prstGeom>
            <a:solidFill>
              <a:schemeClr val="bg1">
                <a:lumMod val="75000"/>
              </a:schemeClr>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dirty="0" err="1">
                  <a:solidFill>
                    <a:schemeClr val="tx1"/>
                  </a:solidFill>
                  <a:latin typeface="Arial" panose="020B0604020202020204" pitchFamily="34" charset="0"/>
                  <a:cs typeface="Arial" panose="020B0604020202020204" pitchFamily="34" charset="0"/>
                </a:rPr>
                <a:t>natR</a:t>
              </a:r>
              <a:endParaRPr lang="de-DE" sz="1000" b="1" dirty="0">
                <a:solidFill>
                  <a:schemeClr val="tx1"/>
                </a:solidFill>
                <a:latin typeface="Arial" panose="020B0604020202020204" pitchFamily="34" charset="0"/>
                <a:cs typeface="Arial" panose="020B0604020202020204" pitchFamily="34" charset="0"/>
              </a:endParaRPr>
            </a:p>
          </p:txBody>
        </p:sp>
        <p:sp>
          <p:nvSpPr>
            <p:cNvPr id="25" name="Rechteck 24"/>
            <p:cNvSpPr/>
            <p:nvPr/>
          </p:nvSpPr>
          <p:spPr>
            <a:xfrm>
              <a:off x="5171916" y="115763"/>
              <a:ext cx="1101584" cy="246221"/>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l-GR" sz="1000" b="1" i="1" dirty="0">
                  <a:latin typeface="Arial"/>
                  <a:cs typeface="Arial"/>
                </a:rPr>
                <a:t>Δ</a:t>
              </a:r>
              <a:r>
                <a:rPr lang="de-DE" sz="1000" b="1" i="1" dirty="0">
                  <a:latin typeface="Arial"/>
                  <a:cs typeface="Arial"/>
                </a:rPr>
                <a:t>Chku80</a:t>
              </a:r>
              <a:r>
                <a:rPr lang="de-DE" sz="1000" b="1" dirty="0">
                  <a:latin typeface="Arial"/>
                  <a:cs typeface="Arial"/>
                </a:rPr>
                <a:t> </a:t>
              </a:r>
              <a:r>
                <a:rPr lang="de-DE" sz="1000" b="1" dirty="0" err="1">
                  <a:latin typeface="Arial"/>
                  <a:cs typeface="Arial"/>
                </a:rPr>
                <a:t>locus</a:t>
              </a:r>
              <a:endParaRPr lang="de-DE" sz="1000" b="1" dirty="0">
                <a:latin typeface="Arial" panose="020B0604020202020204" pitchFamily="34" charset="0"/>
                <a:cs typeface="Arial" panose="020B0604020202020204" pitchFamily="34" charset="0"/>
              </a:endParaRPr>
            </a:p>
          </p:txBody>
        </p:sp>
        <p:cxnSp>
          <p:nvCxnSpPr>
            <p:cNvPr id="42" name="Gerade Verbindung 41"/>
            <p:cNvCxnSpPr/>
            <p:nvPr/>
          </p:nvCxnSpPr>
          <p:spPr>
            <a:xfrm>
              <a:off x="797498" y="439900"/>
              <a:ext cx="612209" cy="416002"/>
            </a:xfrm>
            <a:prstGeom prst="line">
              <a:avLst/>
            </a:prstGeom>
            <a:ln w="1905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43" name="Gerade Verbindung 42"/>
            <p:cNvCxnSpPr/>
            <p:nvPr/>
          </p:nvCxnSpPr>
          <p:spPr>
            <a:xfrm flipV="1">
              <a:off x="797498" y="439901"/>
              <a:ext cx="612209" cy="416001"/>
            </a:xfrm>
            <a:prstGeom prst="line">
              <a:avLst/>
            </a:prstGeom>
            <a:ln w="1905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45" name="Gerade Verbindung 44"/>
            <p:cNvCxnSpPr/>
            <p:nvPr/>
          </p:nvCxnSpPr>
          <p:spPr>
            <a:xfrm>
              <a:off x="3843826" y="439901"/>
              <a:ext cx="612209" cy="416002"/>
            </a:xfrm>
            <a:prstGeom prst="line">
              <a:avLst/>
            </a:prstGeom>
            <a:ln w="1905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46" name="Gerade Verbindung 45"/>
            <p:cNvCxnSpPr/>
            <p:nvPr/>
          </p:nvCxnSpPr>
          <p:spPr>
            <a:xfrm flipV="1">
              <a:off x="3843826" y="439902"/>
              <a:ext cx="612209" cy="416001"/>
            </a:xfrm>
            <a:prstGeom prst="line">
              <a:avLst/>
            </a:prstGeom>
            <a:ln w="1905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48" name="Gerade Verbindung mit Pfeil 47"/>
            <p:cNvCxnSpPr/>
            <p:nvPr/>
          </p:nvCxnSpPr>
          <p:spPr>
            <a:xfrm>
              <a:off x="297391" y="151779"/>
              <a:ext cx="180000" cy="0"/>
            </a:xfrm>
            <a:prstGeom prst="straightConnector1">
              <a:avLst/>
            </a:prstGeom>
            <a:ln w="25400" cap="flat">
              <a:solidFill>
                <a:schemeClr val="tx1"/>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49" name="Rechteck 48"/>
            <p:cNvSpPr/>
            <p:nvPr/>
          </p:nvSpPr>
          <p:spPr>
            <a:xfrm>
              <a:off x="288391" y="155129"/>
              <a:ext cx="198000" cy="506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50" name="Textfeld 49"/>
            <p:cNvSpPr txBox="1"/>
            <p:nvPr/>
          </p:nvSpPr>
          <p:spPr>
            <a:xfrm>
              <a:off x="261442" y="-62052"/>
              <a:ext cx="255198" cy="246221"/>
            </a:xfrm>
            <a:prstGeom prst="rect">
              <a:avLst/>
            </a:prstGeom>
            <a:noFill/>
          </p:spPr>
          <p:txBody>
            <a:bodyPr wrap="none" rtlCol="0">
              <a:spAutoFit/>
            </a:bodyPr>
            <a:lstStyle/>
            <a:p>
              <a:r>
                <a:rPr lang="de-DE" sz="1000" dirty="0">
                  <a:latin typeface="Arial" panose="020B0604020202020204" pitchFamily="34" charset="0"/>
                  <a:cs typeface="Arial" panose="020B0604020202020204" pitchFamily="34" charset="0"/>
                </a:rPr>
                <a:t>a</a:t>
              </a:r>
            </a:p>
          </p:txBody>
        </p:sp>
        <p:grpSp>
          <p:nvGrpSpPr>
            <p:cNvPr id="57" name="Gruppieren 56"/>
            <p:cNvGrpSpPr/>
            <p:nvPr/>
          </p:nvGrpSpPr>
          <p:grpSpPr>
            <a:xfrm>
              <a:off x="4752735" y="391348"/>
              <a:ext cx="198000" cy="74389"/>
              <a:chOff x="1860544" y="1106088"/>
              <a:chExt cx="198000" cy="74389"/>
            </a:xfrm>
          </p:grpSpPr>
          <p:cxnSp>
            <p:nvCxnSpPr>
              <p:cNvPr id="59" name="Gerade Verbindung mit Pfeil 58"/>
              <p:cNvCxnSpPr/>
              <p:nvPr/>
            </p:nvCxnSpPr>
            <p:spPr>
              <a:xfrm flipH="1">
                <a:off x="1869544" y="1106088"/>
                <a:ext cx="180000" cy="0"/>
              </a:xfrm>
              <a:prstGeom prst="straightConnector1">
                <a:avLst/>
              </a:prstGeom>
              <a:ln w="25400" cap="flat">
                <a:solidFill>
                  <a:schemeClr val="tx1"/>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60" name="Rechteck 59"/>
              <p:cNvSpPr/>
              <p:nvPr/>
            </p:nvSpPr>
            <p:spPr>
              <a:xfrm>
                <a:off x="1860544" y="1108469"/>
                <a:ext cx="198000" cy="7200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58" name="Textfeld 57"/>
            <p:cNvSpPr txBox="1"/>
            <p:nvPr/>
          </p:nvSpPr>
          <p:spPr>
            <a:xfrm>
              <a:off x="4730548" y="333224"/>
              <a:ext cx="255198" cy="246221"/>
            </a:xfrm>
            <a:prstGeom prst="rect">
              <a:avLst/>
            </a:prstGeom>
            <a:noFill/>
          </p:spPr>
          <p:txBody>
            <a:bodyPr wrap="none" rtlCol="0">
              <a:spAutoFit/>
            </a:bodyPr>
            <a:lstStyle/>
            <a:p>
              <a:r>
                <a:rPr lang="de-DE" sz="1000" dirty="0">
                  <a:latin typeface="Arial" panose="020B0604020202020204" pitchFamily="34" charset="0"/>
                  <a:cs typeface="Arial" panose="020B0604020202020204" pitchFamily="34" charset="0"/>
                </a:rPr>
                <a:t>d</a:t>
              </a:r>
            </a:p>
          </p:txBody>
        </p:sp>
        <p:grpSp>
          <p:nvGrpSpPr>
            <p:cNvPr id="62" name="Gruppieren 61"/>
            <p:cNvGrpSpPr/>
            <p:nvPr/>
          </p:nvGrpSpPr>
          <p:grpSpPr>
            <a:xfrm>
              <a:off x="2880679" y="873482"/>
              <a:ext cx="198000" cy="56381"/>
              <a:chOff x="1138557" y="647849"/>
              <a:chExt cx="198000" cy="56381"/>
            </a:xfrm>
          </p:grpSpPr>
          <p:cxnSp>
            <p:nvCxnSpPr>
              <p:cNvPr id="64" name="Gerade Verbindung mit Pfeil 63"/>
              <p:cNvCxnSpPr/>
              <p:nvPr/>
            </p:nvCxnSpPr>
            <p:spPr>
              <a:xfrm>
                <a:off x="1147557" y="647849"/>
                <a:ext cx="180000" cy="0"/>
              </a:xfrm>
              <a:prstGeom prst="straightConnector1">
                <a:avLst/>
              </a:prstGeom>
              <a:ln w="25400" cap="flat">
                <a:solidFill>
                  <a:schemeClr val="tx1"/>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65" name="Rechteck 64"/>
              <p:cNvSpPr/>
              <p:nvPr/>
            </p:nvSpPr>
            <p:spPr>
              <a:xfrm>
                <a:off x="1138557" y="650230"/>
                <a:ext cx="198000" cy="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63" name="Textfeld 62"/>
            <p:cNvSpPr txBox="1"/>
            <p:nvPr/>
          </p:nvSpPr>
          <p:spPr>
            <a:xfrm>
              <a:off x="2853730" y="650227"/>
              <a:ext cx="255198" cy="246221"/>
            </a:xfrm>
            <a:prstGeom prst="rect">
              <a:avLst/>
            </a:prstGeom>
            <a:noFill/>
          </p:spPr>
          <p:txBody>
            <a:bodyPr wrap="none" rtlCol="0">
              <a:spAutoFit/>
            </a:bodyPr>
            <a:lstStyle/>
            <a:p>
              <a:r>
                <a:rPr lang="de-DE" sz="1000" dirty="0">
                  <a:latin typeface="Arial" panose="020B0604020202020204" pitchFamily="34" charset="0"/>
                  <a:cs typeface="Arial" panose="020B0604020202020204" pitchFamily="34" charset="0"/>
                </a:rPr>
                <a:t>c</a:t>
              </a:r>
            </a:p>
          </p:txBody>
        </p:sp>
        <p:grpSp>
          <p:nvGrpSpPr>
            <p:cNvPr id="88" name="Gruppieren 87"/>
            <p:cNvGrpSpPr/>
            <p:nvPr/>
          </p:nvGrpSpPr>
          <p:grpSpPr>
            <a:xfrm>
              <a:off x="2880679" y="1383966"/>
              <a:ext cx="198000" cy="56381"/>
              <a:chOff x="1138557" y="647849"/>
              <a:chExt cx="198000" cy="56381"/>
            </a:xfrm>
          </p:grpSpPr>
          <p:cxnSp>
            <p:nvCxnSpPr>
              <p:cNvPr id="90" name="Gerade Verbindung mit Pfeil 89"/>
              <p:cNvCxnSpPr/>
              <p:nvPr/>
            </p:nvCxnSpPr>
            <p:spPr>
              <a:xfrm>
                <a:off x="1147557" y="647849"/>
                <a:ext cx="180000" cy="0"/>
              </a:xfrm>
              <a:prstGeom prst="straightConnector1">
                <a:avLst/>
              </a:prstGeom>
              <a:ln w="25400" cap="flat">
                <a:solidFill>
                  <a:schemeClr val="tx1"/>
                </a:solidFill>
                <a:miter lim="800000"/>
                <a:tailEnd type="triangle"/>
              </a:ln>
            </p:spPr>
            <p:style>
              <a:lnRef idx="1">
                <a:schemeClr val="accent1"/>
              </a:lnRef>
              <a:fillRef idx="0">
                <a:schemeClr val="accent1"/>
              </a:fillRef>
              <a:effectRef idx="0">
                <a:schemeClr val="accent1"/>
              </a:effectRef>
              <a:fontRef idx="minor">
                <a:schemeClr val="tx1"/>
              </a:fontRef>
            </p:style>
          </p:cxnSp>
          <p:sp>
            <p:nvSpPr>
              <p:cNvPr id="91" name="Rechteck 90"/>
              <p:cNvSpPr/>
              <p:nvPr/>
            </p:nvSpPr>
            <p:spPr>
              <a:xfrm>
                <a:off x="1138557" y="650230"/>
                <a:ext cx="198000" cy="54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grpSp>
        <p:sp>
          <p:nvSpPr>
            <p:cNvPr id="89" name="Textfeld 88"/>
            <p:cNvSpPr txBox="1"/>
            <p:nvPr/>
          </p:nvSpPr>
          <p:spPr>
            <a:xfrm>
              <a:off x="2853730" y="1172129"/>
              <a:ext cx="255198" cy="246221"/>
            </a:xfrm>
            <a:prstGeom prst="rect">
              <a:avLst/>
            </a:prstGeom>
            <a:noFill/>
          </p:spPr>
          <p:txBody>
            <a:bodyPr wrap="none" rtlCol="0">
              <a:spAutoFit/>
            </a:bodyPr>
            <a:lstStyle/>
            <a:p>
              <a:r>
                <a:rPr lang="de-DE" sz="1000" dirty="0">
                  <a:latin typeface="Arial" panose="020B0604020202020204" pitchFamily="34" charset="0"/>
                  <a:cs typeface="Arial" panose="020B0604020202020204" pitchFamily="34" charset="0"/>
                </a:rPr>
                <a:t>c</a:t>
              </a:r>
            </a:p>
          </p:txBody>
        </p:sp>
        <p:cxnSp>
          <p:nvCxnSpPr>
            <p:cNvPr id="112" name="Gerade Verbindung 111"/>
            <p:cNvCxnSpPr/>
            <p:nvPr/>
          </p:nvCxnSpPr>
          <p:spPr>
            <a:xfrm>
              <a:off x="230281" y="1593550"/>
              <a:ext cx="4752000" cy="0"/>
            </a:xfrm>
            <a:prstGeom prst="line">
              <a:avLst/>
            </a:prstGeom>
            <a:ln w="19050" cap="flat">
              <a:solidFill>
                <a:schemeClr val="tx1"/>
              </a:solidFill>
              <a:miter lim="800000"/>
            </a:ln>
          </p:spPr>
          <p:style>
            <a:lnRef idx="1">
              <a:schemeClr val="accent1"/>
            </a:lnRef>
            <a:fillRef idx="0">
              <a:schemeClr val="accent1"/>
            </a:fillRef>
            <a:effectRef idx="0">
              <a:schemeClr val="accent1"/>
            </a:effectRef>
            <a:fontRef idx="minor">
              <a:schemeClr val="tx1"/>
            </a:fontRef>
          </p:style>
        </p:cxnSp>
        <p:sp>
          <p:nvSpPr>
            <p:cNvPr id="113" name="Rechteck 112"/>
            <p:cNvSpPr/>
            <p:nvPr/>
          </p:nvSpPr>
          <p:spPr>
            <a:xfrm>
              <a:off x="3573929" y="1503550"/>
              <a:ext cx="1152000" cy="180000"/>
            </a:xfrm>
            <a:prstGeom prst="rect">
              <a:avLst/>
            </a:prstGeom>
            <a:solidFill>
              <a:schemeClr val="bg1"/>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dirty="0">
                  <a:solidFill>
                    <a:schemeClr val="tx1"/>
                  </a:solidFill>
                  <a:latin typeface="Arial" panose="020B0604020202020204" pitchFamily="34" charset="0"/>
                  <a:cs typeface="Arial" panose="020B0604020202020204" pitchFamily="34" charset="0"/>
                </a:rPr>
                <a:t>KU80 </a:t>
              </a:r>
              <a:r>
                <a:rPr lang="de-DE" sz="1000" b="1" dirty="0" err="1">
                  <a:solidFill>
                    <a:schemeClr val="tx1"/>
                  </a:solidFill>
                  <a:latin typeface="Arial" panose="020B0604020202020204" pitchFamily="34" charset="0"/>
                  <a:cs typeface="Arial" panose="020B0604020202020204" pitchFamily="34" charset="0"/>
                </a:rPr>
                <a:t>downstream</a:t>
              </a:r>
              <a:endParaRPr lang="de-DE" sz="1000" b="1" dirty="0">
                <a:solidFill>
                  <a:schemeClr val="tx1"/>
                </a:solidFill>
                <a:latin typeface="Arial" panose="020B0604020202020204" pitchFamily="34" charset="0"/>
                <a:cs typeface="Arial" panose="020B0604020202020204" pitchFamily="34" charset="0"/>
              </a:endParaRPr>
            </a:p>
          </p:txBody>
        </p:sp>
        <p:sp>
          <p:nvSpPr>
            <p:cNvPr id="114" name="Rechteck 113"/>
            <p:cNvSpPr/>
            <p:nvPr/>
          </p:nvSpPr>
          <p:spPr>
            <a:xfrm>
              <a:off x="527601" y="1503550"/>
              <a:ext cx="1152000" cy="180000"/>
            </a:xfrm>
            <a:prstGeom prst="rect">
              <a:avLst/>
            </a:prstGeom>
            <a:solidFill>
              <a:schemeClr val="bg1"/>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dirty="0">
                  <a:solidFill>
                    <a:schemeClr val="tx1"/>
                  </a:solidFill>
                  <a:latin typeface="Arial" panose="020B0604020202020204" pitchFamily="34" charset="0"/>
                  <a:cs typeface="Arial" panose="020B0604020202020204" pitchFamily="34" charset="0"/>
                </a:rPr>
                <a:t>KU80 </a:t>
              </a:r>
              <a:r>
                <a:rPr lang="de-DE" sz="1000" b="1" dirty="0" err="1">
                  <a:solidFill>
                    <a:schemeClr val="tx1"/>
                  </a:solidFill>
                  <a:latin typeface="Arial" panose="020B0604020202020204" pitchFamily="34" charset="0"/>
                  <a:cs typeface="Arial" panose="020B0604020202020204" pitchFamily="34" charset="0"/>
                </a:rPr>
                <a:t>upstream</a:t>
              </a:r>
              <a:endParaRPr lang="de-DE" sz="1000" b="1" dirty="0">
                <a:solidFill>
                  <a:schemeClr val="tx1"/>
                </a:solidFill>
                <a:latin typeface="Arial" panose="020B0604020202020204" pitchFamily="34" charset="0"/>
                <a:cs typeface="Arial" panose="020B0604020202020204" pitchFamily="34" charset="0"/>
              </a:endParaRPr>
            </a:p>
          </p:txBody>
        </p:sp>
        <p:sp>
          <p:nvSpPr>
            <p:cNvPr id="115" name="Richtungspfeil 114"/>
            <p:cNvSpPr/>
            <p:nvPr/>
          </p:nvSpPr>
          <p:spPr>
            <a:xfrm>
              <a:off x="2879002" y="1467550"/>
              <a:ext cx="627813" cy="252000"/>
            </a:xfrm>
            <a:prstGeom prst="homePlate">
              <a:avLst/>
            </a:prstGeom>
            <a:solidFill>
              <a:schemeClr val="bg1">
                <a:lumMod val="75000"/>
              </a:schemeClr>
            </a:solidFill>
            <a:ln w="19050" cap="flat">
              <a:solidFill>
                <a:schemeClr val="tx1"/>
              </a:solidFill>
              <a:miter lim="800000"/>
            </a:ln>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defPPr>
                <a:defRPr lang="de-DE"/>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de-DE" sz="1000" b="1" dirty="0" err="1">
                  <a:solidFill>
                    <a:schemeClr val="tx1"/>
                  </a:solidFill>
                  <a:latin typeface="Arial" panose="020B0604020202020204" pitchFamily="34" charset="0"/>
                  <a:cs typeface="Arial" panose="020B0604020202020204" pitchFamily="34" charset="0"/>
                </a:rPr>
                <a:t>barR</a:t>
              </a:r>
              <a:endParaRPr lang="de-DE" sz="1000" b="1" dirty="0">
                <a:solidFill>
                  <a:schemeClr val="tx1"/>
                </a:solidFill>
                <a:latin typeface="Arial" panose="020B0604020202020204" pitchFamily="34" charset="0"/>
                <a:cs typeface="Arial" panose="020B0604020202020204" pitchFamily="34" charset="0"/>
              </a:endParaRPr>
            </a:p>
          </p:txBody>
        </p:sp>
        <p:sp>
          <p:nvSpPr>
            <p:cNvPr id="116" name="Rechteck 115"/>
            <p:cNvSpPr/>
            <p:nvPr/>
          </p:nvSpPr>
          <p:spPr>
            <a:xfrm>
              <a:off x="5171915" y="1470440"/>
              <a:ext cx="994183" cy="246221"/>
            </a:xfrm>
            <a:prstGeom prst="rect">
              <a:avLst/>
            </a:prstGeom>
          </p:spPr>
          <p:txBody>
            <a:bodyPr wrap="non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000" b="1" dirty="0" err="1">
                  <a:latin typeface="Arial"/>
                  <a:cs typeface="Arial"/>
                </a:rPr>
                <a:t>empty</a:t>
              </a:r>
              <a:r>
                <a:rPr lang="de-DE" sz="1000" b="1" dirty="0">
                  <a:latin typeface="Arial"/>
                  <a:cs typeface="Arial"/>
                </a:rPr>
                <a:t> </a:t>
              </a:r>
              <a:r>
                <a:rPr lang="de-DE" sz="1000" b="1" dirty="0" err="1">
                  <a:latin typeface="Arial"/>
                  <a:cs typeface="Arial"/>
                </a:rPr>
                <a:t>vector</a:t>
              </a:r>
              <a:endParaRPr lang="de-DE" sz="1000" b="1" dirty="0">
                <a:latin typeface="Arial" panose="020B0604020202020204" pitchFamily="34" charset="0"/>
                <a:cs typeface="Arial" panose="020B0604020202020204" pitchFamily="34" charset="0"/>
              </a:endParaRPr>
            </a:p>
          </p:txBody>
        </p:sp>
        <p:sp>
          <p:nvSpPr>
            <p:cNvPr id="117" name="Rechteck 116"/>
            <p:cNvSpPr/>
            <p:nvPr/>
          </p:nvSpPr>
          <p:spPr>
            <a:xfrm>
              <a:off x="4797945" y="1467550"/>
              <a:ext cx="108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8" name="Rechteck 117"/>
            <p:cNvSpPr/>
            <p:nvPr/>
          </p:nvSpPr>
          <p:spPr>
            <a:xfrm>
              <a:off x="333390" y="1467550"/>
              <a:ext cx="108000" cy="252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9" name="Gruppieren 28"/>
          <p:cNvGrpSpPr/>
          <p:nvPr/>
        </p:nvGrpSpPr>
        <p:grpSpPr>
          <a:xfrm>
            <a:off x="-83710" y="3876185"/>
            <a:ext cx="6681496" cy="1789167"/>
            <a:chOff x="-83710" y="4335363"/>
            <a:chExt cx="6681496" cy="1789167"/>
          </a:xfrm>
        </p:grpSpPr>
        <p:graphicFrame>
          <p:nvGraphicFramePr>
            <p:cNvPr id="119" name="Diagramm 118"/>
            <p:cNvGraphicFramePr>
              <a:graphicFrameLocks/>
            </p:cNvGraphicFramePr>
            <p:nvPr>
              <p:extLst>
                <p:ext uri="{D42A27DB-BD31-4B8C-83A1-F6EECF244321}">
                  <p14:modId xmlns:p14="http://schemas.microsoft.com/office/powerpoint/2010/main" val="4124653696"/>
                </p:ext>
              </p:extLst>
            </p:nvPr>
          </p:nvGraphicFramePr>
          <p:xfrm>
            <a:off x="-26590" y="4424918"/>
            <a:ext cx="3240000" cy="1440000"/>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20" name="Diagramm 119"/>
            <p:cNvGraphicFramePr>
              <a:graphicFrameLocks/>
            </p:cNvGraphicFramePr>
            <p:nvPr>
              <p:extLst>
                <p:ext uri="{D42A27DB-BD31-4B8C-83A1-F6EECF244321}">
                  <p14:modId xmlns:p14="http://schemas.microsoft.com/office/powerpoint/2010/main" val="3896303319"/>
                </p:ext>
              </p:extLst>
            </p:nvPr>
          </p:nvGraphicFramePr>
          <p:xfrm>
            <a:off x="3357786" y="4424918"/>
            <a:ext cx="3240000" cy="1440000"/>
          </p:xfrm>
          <a:graphic>
            <a:graphicData uri="http://schemas.openxmlformats.org/drawingml/2006/chart">
              <c:chart xmlns:c="http://schemas.openxmlformats.org/drawingml/2006/chart" xmlns:r="http://schemas.openxmlformats.org/officeDocument/2006/relationships" r:id="rId6"/>
            </a:graphicData>
          </a:graphic>
        </p:graphicFrame>
        <p:sp>
          <p:nvSpPr>
            <p:cNvPr id="121" name="Textfeld 120"/>
            <p:cNvSpPr txBox="1"/>
            <p:nvPr/>
          </p:nvSpPr>
          <p:spPr>
            <a:xfrm>
              <a:off x="554948" y="5785976"/>
              <a:ext cx="576064" cy="338554"/>
            </a:xfrm>
            <a:prstGeom prst="rect">
              <a:avLst/>
            </a:prstGeom>
            <a:noFill/>
          </p:spPr>
          <p:txBody>
            <a:bodyPr wrap="square" rtlCol="0">
              <a:spAutoFit/>
            </a:bodyPr>
            <a:lstStyle/>
            <a:p>
              <a:pPr algn="ctr"/>
              <a:r>
                <a:rPr lang="de-DE" sz="800" dirty="0">
                  <a:latin typeface="Arial"/>
                  <a:cs typeface="Arial"/>
                </a:rPr>
                <a:t>parental </a:t>
              </a:r>
              <a:r>
                <a:rPr lang="de-DE" sz="800" dirty="0" err="1">
                  <a:latin typeface="Arial"/>
                  <a:cs typeface="Arial"/>
                </a:rPr>
                <a:t>strain</a:t>
              </a:r>
              <a:endParaRPr lang="de-DE" sz="800" dirty="0"/>
            </a:p>
          </p:txBody>
        </p:sp>
        <p:sp>
          <p:nvSpPr>
            <p:cNvPr id="122" name="Textfeld 121"/>
            <p:cNvSpPr txBox="1"/>
            <p:nvPr/>
          </p:nvSpPr>
          <p:spPr>
            <a:xfrm>
              <a:off x="1279799" y="5785976"/>
              <a:ext cx="478016" cy="215444"/>
            </a:xfrm>
            <a:prstGeom prst="rect">
              <a:avLst/>
            </a:prstGeom>
            <a:noFill/>
          </p:spPr>
          <p:txBody>
            <a:bodyPr wrap="none" rtlCol="0">
              <a:spAutoFit/>
            </a:bodyPr>
            <a:lstStyle/>
            <a:p>
              <a:pPr algn="ctr"/>
              <a:r>
                <a:rPr lang="el-GR" sz="800" i="1" dirty="0">
                  <a:latin typeface="Arial"/>
                  <a:cs typeface="Arial"/>
                </a:rPr>
                <a:t>Δ</a:t>
              </a:r>
              <a:r>
                <a:rPr lang="de-DE" sz="800" i="1" dirty="0">
                  <a:latin typeface="Arial"/>
                  <a:cs typeface="Arial"/>
                </a:rPr>
                <a:t>ace2</a:t>
              </a:r>
              <a:endParaRPr lang="de-DE" sz="800" i="1" dirty="0"/>
            </a:p>
          </p:txBody>
        </p:sp>
        <p:sp>
          <p:nvSpPr>
            <p:cNvPr id="123" name="Textfeld 122"/>
            <p:cNvSpPr txBox="1"/>
            <p:nvPr/>
          </p:nvSpPr>
          <p:spPr>
            <a:xfrm>
              <a:off x="1900591" y="5785976"/>
              <a:ext cx="599844" cy="338554"/>
            </a:xfrm>
            <a:prstGeom prst="rect">
              <a:avLst/>
            </a:prstGeom>
            <a:noFill/>
          </p:spPr>
          <p:txBody>
            <a:bodyPr wrap="none" rtlCol="0">
              <a:spAutoFit/>
            </a:bodyPr>
            <a:lstStyle/>
            <a:p>
              <a:pPr algn="ctr"/>
              <a:r>
                <a:rPr lang="el-GR" sz="800" i="1" dirty="0">
                  <a:latin typeface="Arial"/>
                  <a:cs typeface="Arial"/>
                </a:rPr>
                <a:t>Δ</a:t>
              </a:r>
              <a:r>
                <a:rPr lang="de-DE" sz="800" i="1" dirty="0">
                  <a:latin typeface="Arial"/>
                  <a:cs typeface="Arial"/>
                </a:rPr>
                <a:t>ace2</a:t>
              </a:r>
            </a:p>
            <a:p>
              <a:pPr algn="ctr"/>
              <a:r>
                <a:rPr lang="de-DE" sz="800" dirty="0">
                  <a:latin typeface="Arial"/>
                  <a:cs typeface="Arial"/>
                </a:rPr>
                <a:t>+ pACE2</a:t>
              </a:r>
              <a:endParaRPr lang="de-DE" sz="800" dirty="0"/>
            </a:p>
          </p:txBody>
        </p:sp>
        <p:sp>
          <p:nvSpPr>
            <p:cNvPr id="124" name="Textfeld 123"/>
            <p:cNvSpPr txBox="1"/>
            <p:nvPr/>
          </p:nvSpPr>
          <p:spPr>
            <a:xfrm>
              <a:off x="2638563" y="5785976"/>
              <a:ext cx="478015" cy="338554"/>
            </a:xfrm>
            <a:prstGeom prst="rect">
              <a:avLst/>
            </a:prstGeom>
            <a:noFill/>
          </p:spPr>
          <p:txBody>
            <a:bodyPr wrap="none" rtlCol="0">
              <a:spAutoFit/>
            </a:bodyPr>
            <a:lstStyle/>
            <a:p>
              <a:pPr algn="ctr"/>
              <a:r>
                <a:rPr lang="el-GR" sz="800" i="1" dirty="0">
                  <a:latin typeface="Arial"/>
                  <a:cs typeface="Arial"/>
                </a:rPr>
                <a:t>Δ</a:t>
              </a:r>
              <a:r>
                <a:rPr lang="de-DE" sz="800" i="1" dirty="0">
                  <a:latin typeface="Arial"/>
                  <a:cs typeface="Arial"/>
                </a:rPr>
                <a:t>ace2</a:t>
              </a:r>
            </a:p>
            <a:p>
              <a:pPr algn="ctr"/>
              <a:r>
                <a:rPr lang="de-DE" sz="800" dirty="0">
                  <a:latin typeface="Arial"/>
                  <a:cs typeface="Arial"/>
                </a:rPr>
                <a:t>+ EV</a:t>
              </a:r>
              <a:endParaRPr lang="de-DE" sz="800" dirty="0"/>
            </a:p>
          </p:txBody>
        </p:sp>
        <p:sp>
          <p:nvSpPr>
            <p:cNvPr id="125" name="Textfeld 124"/>
            <p:cNvSpPr txBox="1"/>
            <p:nvPr/>
          </p:nvSpPr>
          <p:spPr>
            <a:xfrm>
              <a:off x="3935629" y="5785976"/>
              <a:ext cx="576064" cy="338554"/>
            </a:xfrm>
            <a:prstGeom prst="rect">
              <a:avLst/>
            </a:prstGeom>
            <a:noFill/>
          </p:spPr>
          <p:txBody>
            <a:bodyPr wrap="square" rtlCol="0">
              <a:spAutoFit/>
            </a:bodyPr>
            <a:lstStyle/>
            <a:p>
              <a:pPr algn="ctr"/>
              <a:r>
                <a:rPr lang="de-DE" sz="800" dirty="0">
                  <a:latin typeface="Arial"/>
                  <a:cs typeface="Arial"/>
                </a:rPr>
                <a:t>parental </a:t>
              </a:r>
              <a:r>
                <a:rPr lang="de-DE" sz="800" dirty="0" err="1">
                  <a:latin typeface="Arial"/>
                  <a:cs typeface="Arial"/>
                </a:rPr>
                <a:t>strain</a:t>
              </a:r>
              <a:endParaRPr lang="de-DE" sz="800" dirty="0"/>
            </a:p>
          </p:txBody>
        </p:sp>
        <p:sp>
          <p:nvSpPr>
            <p:cNvPr id="126" name="Textfeld 125"/>
            <p:cNvSpPr txBox="1"/>
            <p:nvPr/>
          </p:nvSpPr>
          <p:spPr>
            <a:xfrm>
              <a:off x="4665344" y="5785976"/>
              <a:ext cx="478016" cy="215444"/>
            </a:xfrm>
            <a:prstGeom prst="rect">
              <a:avLst/>
            </a:prstGeom>
            <a:noFill/>
          </p:spPr>
          <p:txBody>
            <a:bodyPr wrap="none" rtlCol="0">
              <a:spAutoFit/>
            </a:bodyPr>
            <a:lstStyle/>
            <a:p>
              <a:pPr algn="ctr"/>
              <a:r>
                <a:rPr lang="el-GR" sz="800" i="1" dirty="0">
                  <a:latin typeface="Arial"/>
                  <a:cs typeface="Arial"/>
                </a:rPr>
                <a:t>Δ</a:t>
              </a:r>
              <a:r>
                <a:rPr lang="de-DE" sz="800" i="1" dirty="0">
                  <a:latin typeface="Arial"/>
                  <a:cs typeface="Arial"/>
                </a:rPr>
                <a:t>ace2</a:t>
              </a:r>
              <a:endParaRPr lang="de-DE" sz="800" i="1" dirty="0"/>
            </a:p>
          </p:txBody>
        </p:sp>
        <p:sp>
          <p:nvSpPr>
            <p:cNvPr id="127" name="Textfeld 126"/>
            <p:cNvSpPr txBox="1"/>
            <p:nvPr/>
          </p:nvSpPr>
          <p:spPr>
            <a:xfrm>
              <a:off x="5286136" y="5785976"/>
              <a:ext cx="599844" cy="338554"/>
            </a:xfrm>
            <a:prstGeom prst="rect">
              <a:avLst/>
            </a:prstGeom>
            <a:noFill/>
          </p:spPr>
          <p:txBody>
            <a:bodyPr wrap="none" rtlCol="0">
              <a:spAutoFit/>
            </a:bodyPr>
            <a:lstStyle/>
            <a:p>
              <a:pPr algn="ctr"/>
              <a:r>
                <a:rPr lang="el-GR" sz="800" i="1" dirty="0">
                  <a:latin typeface="Arial"/>
                  <a:cs typeface="Arial"/>
                </a:rPr>
                <a:t>Δ</a:t>
              </a:r>
              <a:r>
                <a:rPr lang="de-DE" sz="800" i="1" dirty="0">
                  <a:latin typeface="Arial"/>
                  <a:cs typeface="Arial"/>
                </a:rPr>
                <a:t>ace2</a:t>
              </a:r>
            </a:p>
            <a:p>
              <a:pPr algn="ctr"/>
              <a:r>
                <a:rPr lang="de-DE" sz="800" dirty="0">
                  <a:latin typeface="Arial"/>
                  <a:cs typeface="Arial"/>
                </a:rPr>
                <a:t>+ pACE2</a:t>
              </a:r>
              <a:endParaRPr lang="de-DE" sz="800" dirty="0"/>
            </a:p>
          </p:txBody>
        </p:sp>
        <p:sp>
          <p:nvSpPr>
            <p:cNvPr id="128" name="Textfeld 127"/>
            <p:cNvSpPr txBox="1"/>
            <p:nvPr/>
          </p:nvSpPr>
          <p:spPr>
            <a:xfrm>
              <a:off x="6018170" y="5785976"/>
              <a:ext cx="478015" cy="338554"/>
            </a:xfrm>
            <a:prstGeom prst="rect">
              <a:avLst/>
            </a:prstGeom>
            <a:noFill/>
          </p:spPr>
          <p:txBody>
            <a:bodyPr wrap="none" rtlCol="0">
              <a:spAutoFit/>
            </a:bodyPr>
            <a:lstStyle/>
            <a:p>
              <a:pPr algn="ctr"/>
              <a:r>
                <a:rPr lang="el-GR" sz="800" i="1" dirty="0">
                  <a:latin typeface="Arial"/>
                  <a:cs typeface="Arial"/>
                </a:rPr>
                <a:t>Δ</a:t>
              </a:r>
              <a:r>
                <a:rPr lang="de-DE" sz="800" i="1" dirty="0">
                  <a:latin typeface="Arial"/>
                  <a:cs typeface="Arial"/>
                </a:rPr>
                <a:t>ace2</a:t>
              </a:r>
            </a:p>
            <a:p>
              <a:pPr algn="ctr"/>
              <a:r>
                <a:rPr lang="de-DE" sz="800" dirty="0">
                  <a:latin typeface="Arial"/>
                  <a:cs typeface="Arial"/>
                </a:rPr>
                <a:t>+ EV</a:t>
              </a:r>
              <a:endParaRPr lang="de-DE" sz="800" dirty="0"/>
            </a:p>
          </p:txBody>
        </p:sp>
        <p:sp>
          <p:nvSpPr>
            <p:cNvPr id="129" name="Textfeld 128"/>
            <p:cNvSpPr txBox="1"/>
            <p:nvPr/>
          </p:nvSpPr>
          <p:spPr>
            <a:xfrm>
              <a:off x="1401428" y="5277472"/>
              <a:ext cx="234360" cy="246221"/>
            </a:xfrm>
            <a:prstGeom prst="rect">
              <a:avLst/>
            </a:prstGeom>
            <a:noFill/>
          </p:spPr>
          <p:txBody>
            <a:bodyPr wrap="none" rtlCol="0">
              <a:spAutoFit/>
            </a:bodyPr>
            <a:lstStyle/>
            <a:p>
              <a:r>
                <a:rPr lang="de-DE" sz="1000" b="1" dirty="0">
                  <a:latin typeface="Arial" panose="020B0604020202020204" pitchFamily="34" charset="0"/>
                  <a:cs typeface="Arial" panose="020B0604020202020204" pitchFamily="34" charset="0"/>
                </a:rPr>
                <a:t>*</a:t>
              </a:r>
            </a:p>
          </p:txBody>
        </p:sp>
        <p:sp>
          <p:nvSpPr>
            <p:cNvPr id="130" name="Textfeld 129"/>
            <p:cNvSpPr txBox="1"/>
            <p:nvPr/>
          </p:nvSpPr>
          <p:spPr>
            <a:xfrm>
              <a:off x="2757528" y="5249024"/>
              <a:ext cx="234360" cy="243783"/>
            </a:xfrm>
            <a:prstGeom prst="rect">
              <a:avLst/>
            </a:prstGeom>
            <a:noFill/>
          </p:spPr>
          <p:txBody>
            <a:bodyPr wrap="none" rtlCol="0">
              <a:spAutoFit/>
            </a:bodyPr>
            <a:lstStyle/>
            <a:p>
              <a:r>
                <a:rPr lang="de-DE" sz="1000" b="1" dirty="0">
                  <a:latin typeface="Arial" panose="020B0604020202020204" pitchFamily="34" charset="0"/>
                  <a:cs typeface="Arial" panose="020B0604020202020204" pitchFamily="34" charset="0"/>
                </a:rPr>
                <a:t>*</a:t>
              </a:r>
            </a:p>
          </p:txBody>
        </p:sp>
        <p:sp>
          <p:nvSpPr>
            <p:cNvPr id="131" name="Textfeld 130"/>
            <p:cNvSpPr txBox="1"/>
            <p:nvPr/>
          </p:nvSpPr>
          <p:spPr>
            <a:xfrm>
              <a:off x="4784752" y="4544766"/>
              <a:ext cx="234360" cy="246221"/>
            </a:xfrm>
            <a:prstGeom prst="rect">
              <a:avLst/>
            </a:prstGeom>
            <a:noFill/>
          </p:spPr>
          <p:txBody>
            <a:bodyPr wrap="none" rtlCol="0">
              <a:spAutoFit/>
            </a:bodyPr>
            <a:lstStyle/>
            <a:p>
              <a:r>
                <a:rPr lang="de-DE" sz="1000" b="1" dirty="0">
                  <a:latin typeface="Arial" panose="020B0604020202020204" pitchFamily="34" charset="0"/>
                  <a:cs typeface="Arial" panose="020B0604020202020204" pitchFamily="34" charset="0"/>
                </a:rPr>
                <a:t>*</a:t>
              </a:r>
            </a:p>
          </p:txBody>
        </p:sp>
        <p:sp>
          <p:nvSpPr>
            <p:cNvPr id="132" name="Textfeld 131"/>
            <p:cNvSpPr txBox="1"/>
            <p:nvPr/>
          </p:nvSpPr>
          <p:spPr>
            <a:xfrm>
              <a:off x="6144569" y="4538364"/>
              <a:ext cx="234360" cy="246221"/>
            </a:xfrm>
            <a:prstGeom prst="rect">
              <a:avLst/>
            </a:prstGeom>
            <a:noFill/>
          </p:spPr>
          <p:txBody>
            <a:bodyPr wrap="none" rtlCol="0">
              <a:spAutoFit/>
            </a:bodyPr>
            <a:lstStyle/>
            <a:p>
              <a:r>
                <a:rPr lang="de-DE" sz="1000" b="1" dirty="0">
                  <a:latin typeface="Arial" panose="020B0604020202020204" pitchFamily="34" charset="0"/>
                  <a:cs typeface="Arial" panose="020B0604020202020204" pitchFamily="34" charset="0"/>
                </a:rPr>
                <a:t>*</a:t>
              </a:r>
            </a:p>
          </p:txBody>
        </p:sp>
        <p:sp>
          <p:nvSpPr>
            <p:cNvPr id="133" name="Textfeld 38"/>
            <p:cNvSpPr txBox="1"/>
            <p:nvPr/>
          </p:nvSpPr>
          <p:spPr>
            <a:xfrm>
              <a:off x="-83710" y="4335363"/>
              <a:ext cx="295274" cy="276999"/>
            </a:xfrm>
            <a:prstGeom prst="rect">
              <a:avLst/>
            </a:prstGeom>
            <a:noFill/>
          </p:spPr>
          <p:txBody>
            <a:bodyPr wrap="non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b="1" dirty="0">
                  <a:latin typeface="Arial" panose="020B0604020202020204" pitchFamily="34" charset="0"/>
                  <a:cs typeface="Arial" panose="020B0604020202020204" pitchFamily="34" charset="0"/>
                </a:rPr>
                <a:t>C</a:t>
              </a:r>
            </a:p>
          </p:txBody>
        </p:sp>
      </p:grpSp>
      <p:grpSp>
        <p:nvGrpSpPr>
          <p:cNvPr id="28" name="Gruppieren 27"/>
          <p:cNvGrpSpPr/>
          <p:nvPr/>
        </p:nvGrpSpPr>
        <p:grpSpPr>
          <a:xfrm>
            <a:off x="-83710" y="6018311"/>
            <a:ext cx="6632426" cy="1799965"/>
            <a:chOff x="-83710" y="6208848"/>
            <a:chExt cx="6632426" cy="1799965"/>
          </a:xfrm>
        </p:grpSpPr>
        <p:pic>
          <p:nvPicPr>
            <p:cNvPr id="107" name="Picture 7" descr="D:\Johannes\Ace2\ace2 komplementation\infektion 12-16\trypanblau\2016-12-19 infektion ace2 komplementation\3 dpi\ev3\1-1\Image16.jpg"/>
            <p:cNvPicPr>
              <a:picLocks noChangeAspect="1" noChangeArrowheads="1"/>
            </p:cNvPicPr>
            <p:nvPr/>
          </p:nvPicPr>
          <p:blipFill rotWithShape="1">
            <a:blip r:embed="rId7">
              <a:extLst>
                <a:ext uri="{BEBA8EAE-BF5A-486C-A8C5-ECC9F3942E4B}">
                  <a14:imgProps xmlns:a14="http://schemas.microsoft.com/office/drawing/2010/main">
                    <a14:imgLayer r:embed="rId8">
                      <a14:imgEffect>
                        <a14:colorTemperature colorTemp="8800"/>
                      </a14:imgEffect>
                      <a14:imgEffect>
                        <a14:brightnessContrast bright="27000"/>
                      </a14:imgEffect>
                    </a14:imgLayer>
                  </a14:imgProps>
                </a:ext>
                <a:ext uri="{28A0092B-C50C-407E-A947-70E740481C1C}">
                  <a14:useLocalDpi xmlns:a14="http://schemas.microsoft.com/office/drawing/2010/main" val="0"/>
                </a:ext>
              </a:extLst>
            </a:blip>
            <a:srcRect l="35598" t="19687" r="15190" b="31101"/>
            <a:stretch/>
          </p:blipFill>
          <p:spPr bwMode="auto">
            <a:xfrm>
              <a:off x="5036716" y="6290521"/>
              <a:ext cx="1512000" cy="1512000"/>
            </a:xfrm>
            <a:prstGeom prst="rect">
              <a:avLst/>
            </a:prstGeom>
            <a:noFill/>
            <a:extLst>
              <a:ext uri="{909E8E84-426E-40DD-AFC4-6F175D3DCCD1}">
                <a14:hiddenFill xmlns:a14="http://schemas.microsoft.com/office/drawing/2010/main">
                  <a:solidFill>
                    <a:srgbClr val="FFFFFF"/>
                  </a:solidFill>
                </a14:hiddenFill>
              </a:ext>
            </a:extLst>
          </p:spPr>
        </p:pic>
        <p:pic>
          <p:nvPicPr>
            <p:cNvPr id="110" name="Picture 2" descr="D:\Johannes\Ace2\ace2 komplementation\infektion 12-16\trypanblau\2016-12-19 infektion ace2 komplementation\3 dpi\ku80\1\Image8.jpg"/>
            <p:cNvPicPr>
              <a:picLocks noChangeAspect="1" noChangeArrowheads="1"/>
            </p:cNvPicPr>
            <p:nvPr/>
          </p:nvPicPr>
          <p:blipFill rotWithShape="1">
            <a:blip r:embed="rId9">
              <a:extLst>
                <a:ext uri="{BEBA8EAE-BF5A-486C-A8C5-ECC9F3942E4B}">
                  <a14:imgProps xmlns:a14="http://schemas.microsoft.com/office/drawing/2010/main">
                    <a14:imgLayer r:embed="rId10">
                      <a14:imgEffect>
                        <a14:colorTemperature colorTemp="8800"/>
                      </a14:imgEffect>
                      <a14:imgEffect>
                        <a14:brightnessContrast bright="45000"/>
                      </a14:imgEffect>
                    </a14:imgLayer>
                  </a14:imgProps>
                </a:ext>
                <a:ext uri="{28A0092B-C50C-407E-A947-70E740481C1C}">
                  <a14:useLocalDpi xmlns:a14="http://schemas.microsoft.com/office/drawing/2010/main" val="0"/>
                </a:ext>
              </a:extLst>
            </a:blip>
            <a:srcRect l="28937" t="29531" r="21851" b="21256"/>
            <a:stretch/>
          </p:blipFill>
          <p:spPr bwMode="auto">
            <a:xfrm>
              <a:off x="212096" y="6294262"/>
              <a:ext cx="1512000" cy="1512000"/>
            </a:xfrm>
            <a:prstGeom prst="rect">
              <a:avLst/>
            </a:prstGeom>
            <a:noFill/>
            <a:extLst>
              <a:ext uri="{909E8E84-426E-40DD-AFC4-6F175D3DCCD1}">
                <a14:hiddenFill xmlns:a14="http://schemas.microsoft.com/office/drawing/2010/main">
                  <a:solidFill>
                    <a:srgbClr val="FFFFFF"/>
                  </a:solidFill>
                </a14:hiddenFill>
              </a:ext>
            </a:extLst>
          </p:spPr>
        </p:pic>
        <p:sp>
          <p:nvSpPr>
            <p:cNvPr id="111" name="Textfeld 110"/>
            <p:cNvSpPr txBox="1"/>
            <p:nvPr/>
          </p:nvSpPr>
          <p:spPr>
            <a:xfrm>
              <a:off x="248096" y="7762592"/>
              <a:ext cx="1440000" cy="246221"/>
            </a:xfrm>
            <a:prstGeom prst="rect">
              <a:avLst/>
            </a:prstGeom>
            <a:noFill/>
          </p:spPr>
          <p:txBody>
            <a:bodyPr wrap="square" rtlCol="0">
              <a:spAutoFit/>
            </a:bodyPr>
            <a:lstStyle/>
            <a:p>
              <a:pPr algn="ctr"/>
              <a:r>
                <a:rPr lang="de-DE" sz="1000" dirty="0">
                  <a:latin typeface="Arial"/>
                  <a:cs typeface="Arial"/>
                </a:rPr>
                <a:t>parental </a:t>
              </a:r>
              <a:r>
                <a:rPr lang="de-DE" sz="1000" dirty="0" err="1">
                  <a:latin typeface="Arial"/>
                  <a:cs typeface="Arial"/>
                </a:rPr>
                <a:t>strain</a:t>
              </a:r>
              <a:endParaRPr lang="de-DE" sz="1000" dirty="0"/>
            </a:p>
          </p:txBody>
        </p:sp>
        <p:sp>
          <p:nvSpPr>
            <p:cNvPr id="134" name="Textfeld 133"/>
            <p:cNvSpPr txBox="1"/>
            <p:nvPr/>
          </p:nvSpPr>
          <p:spPr>
            <a:xfrm>
              <a:off x="1853947" y="7762592"/>
              <a:ext cx="1444657" cy="246221"/>
            </a:xfrm>
            <a:prstGeom prst="rect">
              <a:avLst/>
            </a:prstGeom>
            <a:noFill/>
          </p:spPr>
          <p:txBody>
            <a:bodyPr wrap="square" rtlCol="0">
              <a:spAutoFit/>
            </a:bodyPr>
            <a:lstStyle/>
            <a:p>
              <a:pPr algn="ctr"/>
              <a:r>
                <a:rPr lang="el-GR" sz="1000" i="1" dirty="0">
                  <a:latin typeface="Arial"/>
                  <a:cs typeface="Arial"/>
                </a:rPr>
                <a:t>Δ</a:t>
              </a:r>
              <a:r>
                <a:rPr lang="de-DE" sz="1000" i="1" dirty="0">
                  <a:latin typeface="Arial"/>
                  <a:cs typeface="Arial"/>
                </a:rPr>
                <a:t>ace2</a:t>
              </a:r>
              <a:endParaRPr lang="de-DE" sz="1000" i="1" dirty="0"/>
            </a:p>
          </p:txBody>
        </p:sp>
        <p:sp>
          <p:nvSpPr>
            <p:cNvPr id="135" name="Textfeld 134"/>
            <p:cNvSpPr txBox="1"/>
            <p:nvPr/>
          </p:nvSpPr>
          <p:spPr>
            <a:xfrm>
              <a:off x="3464454" y="7762592"/>
              <a:ext cx="1440000" cy="246221"/>
            </a:xfrm>
            <a:prstGeom prst="rect">
              <a:avLst/>
            </a:prstGeom>
            <a:noFill/>
          </p:spPr>
          <p:txBody>
            <a:bodyPr wrap="square" rtlCol="0">
              <a:spAutoFit/>
            </a:bodyPr>
            <a:lstStyle/>
            <a:p>
              <a:pPr algn="ctr"/>
              <a:r>
                <a:rPr lang="el-GR" sz="1000" i="1" dirty="0">
                  <a:latin typeface="Arial"/>
                  <a:cs typeface="Arial"/>
                </a:rPr>
                <a:t>Δ</a:t>
              </a:r>
              <a:r>
                <a:rPr lang="de-DE" sz="1000" i="1" dirty="0">
                  <a:latin typeface="Arial"/>
                  <a:cs typeface="Arial"/>
                </a:rPr>
                <a:t>ace2 </a:t>
              </a:r>
              <a:r>
                <a:rPr lang="de-DE" sz="1000" dirty="0">
                  <a:latin typeface="Arial"/>
                  <a:cs typeface="Arial"/>
                </a:rPr>
                <a:t>+ pACE2</a:t>
              </a:r>
              <a:endParaRPr lang="de-DE" sz="1000" dirty="0"/>
            </a:p>
          </p:txBody>
        </p:sp>
        <p:sp>
          <p:nvSpPr>
            <p:cNvPr id="136" name="Textfeld 135"/>
            <p:cNvSpPr txBox="1"/>
            <p:nvPr/>
          </p:nvSpPr>
          <p:spPr>
            <a:xfrm>
              <a:off x="5072716" y="7762592"/>
              <a:ext cx="1440000" cy="246221"/>
            </a:xfrm>
            <a:prstGeom prst="rect">
              <a:avLst/>
            </a:prstGeom>
            <a:noFill/>
          </p:spPr>
          <p:txBody>
            <a:bodyPr wrap="square" rtlCol="0">
              <a:spAutoFit/>
            </a:bodyPr>
            <a:lstStyle/>
            <a:p>
              <a:pPr algn="ctr"/>
              <a:r>
                <a:rPr lang="el-GR" sz="1000" i="1" dirty="0">
                  <a:latin typeface="Arial"/>
                  <a:cs typeface="Arial"/>
                </a:rPr>
                <a:t>Δ</a:t>
              </a:r>
              <a:r>
                <a:rPr lang="de-DE" sz="1000" i="1" dirty="0">
                  <a:latin typeface="Arial"/>
                  <a:cs typeface="Arial"/>
                </a:rPr>
                <a:t>ace2 </a:t>
              </a:r>
              <a:r>
                <a:rPr lang="de-DE" sz="1000" dirty="0">
                  <a:latin typeface="Arial"/>
                  <a:cs typeface="Arial"/>
                </a:rPr>
                <a:t>+ EV</a:t>
              </a:r>
              <a:endParaRPr lang="de-DE" sz="1000" dirty="0"/>
            </a:p>
          </p:txBody>
        </p:sp>
        <p:pic>
          <p:nvPicPr>
            <p:cNvPr id="137" name="Picture 5" descr="D:\Johannes\Ace2\ace2 komplementation\infektion 12-16\trypanblau\2016-12-19 infektion ace2 komplementation\3 dpi\6353\2-1\Image11.jpg"/>
            <p:cNvPicPr>
              <a:picLocks noChangeAspect="1" noChangeArrowheads="1"/>
            </p:cNvPicPr>
            <p:nvPr/>
          </p:nvPicPr>
          <p:blipFill rotWithShape="1">
            <a:blip r:embed="rId11">
              <a:extLst>
                <a:ext uri="{BEBA8EAE-BF5A-486C-A8C5-ECC9F3942E4B}">
                  <a14:imgProps xmlns:a14="http://schemas.microsoft.com/office/drawing/2010/main">
                    <a14:imgLayer r:embed="rId12">
                      <a14:imgEffect>
                        <a14:colorTemperature colorTemp="7200"/>
                      </a14:imgEffect>
                      <a14:imgEffect>
                        <a14:brightnessContrast bright="30000"/>
                      </a14:imgEffect>
                    </a14:imgLayer>
                  </a14:imgProps>
                </a:ext>
                <a:ext uri="{28A0092B-C50C-407E-A947-70E740481C1C}">
                  <a14:useLocalDpi xmlns:a14="http://schemas.microsoft.com/office/drawing/2010/main" val="0"/>
                </a:ext>
              </a:extLst>
            </a:blip>
            <a:srcRect l="12900" t="42610" r="37887" b="8178"/>
            <a:stretch/>
          </p:blipFill>
          <p:spPr bwMode="auto">
            <a:xfrm>
              <a:off x="1820275" y="6290521"/>
              <a:ext cx="1512000" cy="1512000"/>
            </a:xfrm>
            <a:prstGeom prst="rect">
              <a:avLst/>
            </a:prstGeom>
            <a:noFill/>
            <a:extLst>
              <a:ext uri="{909E8E84-426E-40DD-AFC4-6F175D3DCCD1}">
                <a14:hiddenFill xmlns:a14="http://schemas.microsoft.com/office/drawing/2010/main">
                  <a:solidFill>
                    <a:srgbClr val="FFFFFF"/>
                  </a:solidFill>
                </a14:hiddenFill>
              </a:ext>
            </a:extLst>
          </p:spPr>
        </p:pic>
        <p:pic>
          <p:nvPicPr>
            <p:cNvPr id="138" name="Picture 6" descr="D:\Johannes\Ace2\ace2 komplementation\infektion 12-16\trypanblau\2016-12-19 infektion ace2 komplementation\3 dpi\a11\1-1\Image8.jpg"/>
            <p:cNvPicPr>
              <a:picLocks noChangeAspect="1" noChangeArrowheads="1"/>
            </p:cNvPicPr>
            <p:nvPr/>
          </p:nvPicPr>
          <p:blipFill rotWithShape="1">
            <a:blip r:embed="rId13">
              <a:extLst>
                <a:ext uri="{BEBA8EAE-BF5A-486C-A8C5-ECC9F3942E4B}">
                  <a14:imgProps xmlns:a14="http://schemas.microsoft.com/office/drawing/2010/main">
                    <a14:imgLayer r:embed="rId14">
                      <a14:imgEffect>
                        <a14:colorTemperature colorTemp="5300"/>
                      </a14:imgEffect>
                      <a14:imgEffect>
                        <a14:brightnessContrast bright="35000"/>
                      </a14:imgEffect>
                    </a14:imgLayer>
                  </a14:imgProps>
                </a:ext>
                <a:ext uri="{28A0092B-C50C-407E-A947-70E740481C1C}">
                  <a14:useLocalDpi xmlns:a14="http://schemas.microsoft.com/office/drawing/2010/main" val="0"/>
                </a:ext>
              </a:extLst>
            </a:blip>
            <a:srcRect l="33479" t="15764" r="17309" b="35024"/>
            <a:stretch/>
          </p:blipFill>
          <p:spPr bwMode="auto">
            <a:xfrm>
              <a:off x="3428454" y="6294262"/>
              <a:ext cx="1512000" cy="1512000"/>
            </a:xfrm>
            <a:prstGeom prst="rect">
              <a:avLst/>
            </a:prstGeom>
            <a:noFill/>
            <a:extLst>
              <a:ext uri="{909E8E84-426E-40DD-AFC4-6F175D3DCCD1}">
                <a14:hiddenFill xmlns:a14="http://schemas.microsoft.com/office/drawing/2010/main">
                  <a:solidFill>
                    <a:srgbClr val="FFFFFF"/>
                  </a:solidFill>
                </a14:hiddenFill>
              </a:ext>
            </a:extLst>
          </p:spPr>
        </p:pic>
        <p:sp>
          <p:nvSpPr>
            <p:cNvPr id="139" name="Textfeld 38"/>
            <p:cNvSpPr txBox="1"/>
            <p:nvPr/>
          </p:nvSpPr>
          <p:spPr>
            <a:xfrm>
              <a:off x="-83710" y="6208848"/>
              <a:ext cx="295274" cy="276999"/>
            </a:xfrm>
            <a:prstGeom prst="rect">
              <a:avLst/>
            </a:prstGeom>
            <a:noFill/>
          </p:spPr>
          <p:txBody>
            <a:bodyPr wrap="none" rtlCol="0">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b="1" dirty="0">
                  <a:latin typeface="Arial" panose="020B0604020202020204" pitchFamily="34" charset="0"/>
                  <a:cs typeface="Arial" panose="020B0604020202020204" pitchFamily="34" charset="0"/>
                </a:rPr>
                <a:t>D</a:t>
              </a:r>
            </a:p>
          </p:txBody>
        </p:sp>
        <p:cxnSp>
          <p:nvCxnSpPr>
            <p:cNvPr id="140" name="Gerade Verbindung 139"/>
            <p:cNvCxnSpPr/>
            <p:nvPr/>
          </p:nvCxnSpPr>
          <p:spPr>
            <a:xfrm>
              <a:off x="1514002" y="7763452"/>
              <a:ext cx="165600" cy="0"/>
            </a:xfrm>
            <a:prstGeom prst="line">
              <a:avLst/>
            </a:prstGeom>
            <a:ln w="254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1" name="Gerade Verbindung 140"/>
            <p:cNvCxnSpPr/>
            <p:nvPr/>
          </p:nvCxnSpPr>
          <p:spPr>
            <a:xfrm>
              <a:off x="3117226" y="7763452"/>
              <a:ext cx="165600" cy="0"/>
            </a:xfrm>
            <a:prstGeom prst="line">
              <a:avLst/>
            </a:prstGeom>
            <a:ln w="254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2" name="Gerade Verbindung 141"/>
            <p:cNvCxnSpPr/>
            <p:nvPr/>
          </p:nvCxnSpPr>
          <p:spPr>
            <a:xfrm>
              <a:off x="4730548" y="7763452"/>
              <a:ext cx="165600" cy="0"/>
            </a:xfrm>
            <a:prstGeom prst="line">
              <a:avLst/>
            </a:prstGeom>
            <a:ln w="254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cxnSp>
          <p:nvCxnSpPr>
            <p:cNvPr id="143" name="Gerade Verbindung 142"/>
            <p:cNvCxnSpPr/>
            <p:nvPr/>
          </p:nvCxnSpPr>
          <p:spPr>
            <a:xfrm>
              <a:off x="6343699" y="7763452"/>
              <a:ext cx="165600" cy="0"/>
            </a:xfrm>
            <a:prstGeom prst="line">
              <a:avLst/>
            </a:prstGeom>
            <a:ln w="25400" cap="flat">
              <a:solidFill>
                <a:schemeClr val="tx1"/>
              </a:solidFill>
              <a:miter lim="800000"/>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309410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p:cNvSpPr/>
          <p:nvPr/>
        </p:nvSpPr>
        <p:spPr>
          <a:xfrm>
            <a:off x="45418" y="113655"/>
            <a:ext cx="6624736" cy="5078313"/>
          </a:xfrm>
          <a:prstGeom prst="rect">
            <a:avLst/>
          </a:prstGeom>
        </p:spPr>
        <p:txBody>
          <a:bodyPr wrap="square">
            <a:spAutoFit/>
          </a:bodyPr>
          <a:lstStyle/>
          <a:p>
            <a:pPr algn="just">
              <a:lnSpc>
                <a:spcPct val="150000"/>
              </a:lnSpc>
            </a:pPr>
            <a:r>
              <a:rPr lang="en-US" sz="1200" b="1" dirty="0">
                <a:latin typeface="Arial" panose="020B0604020202020204" pitchFamily="34" charset="0"/>
                <a:cs typeface="Arial" panose="020B0604020202020204" pitchFamily="34" charset="0"/>
              </a:rPr>
              <a:t>Additional file 7: Figure </a:t>
            </a:r>
            <a:r>
              <a:rPr lang="en-US" sz="1200" b="1">
                <a:latin typeface="Arial" panose="020B0604020202020204" pitchFamily="34" charset="0"/>
                <a:cs typeface="Arial" panose="020B0604020202020204" pitchFamily="34" charset="0"/>
              </a:rPr>
              <a:t>S5.pptx. </a:t>
            </a:r>
            <a:r>
              <a:rPr lang="en-US" sz="1200" b="1" dirty="0">
                <a:latin typeface="Arial" panose="020B0604020202020204" pitchFamily="34" charset="0"/>
                <a:cs typeface="Arial" panose="020B0604020202020204" pitchFamily="34" charset="0"/>
              </a:rPr>
              <a:t>The </a:t>
            </a:r>
            <a:r>
              <a:rPr lang="en-US" sz="1200" b="1" i="1" dirty="0">
                <a:latin typeface="Arial" panose="020B0604020202020204" pitchFamily="34" charset="0"/>
                <a:cs typeface="Arial" panose="020B0604020202020204" pitchFamily="34" charset="0"/>
              </a:rPr>
              <a:t>ΔChace2 </a:t>
            </a:r>
            <a:r>
              <a:rPr lang="en-US" sz="1200" b="1" dirty="0">
                <a:latin typeface="Arial" panose="020B0604020202020204" pitchFamily="34" charset="0"/>
                <a:cs typeface="Arial" panose="020B0604020202020204" pitchFamily="34" charset="0"/>
              </a:rPr>
              <a:t>mutant can be complemented by reintroduction of </a:t>
            </a:r>
            <a:r>
              <a:rPr lang="en-US" sz="1200" b="1" i="1" dirty="0">
                <a:latin typeface="Arial" panose="020B0604020202020204" pitchFamily="34" charset="0"/>
                <a:cs typeface="Arial" panose="020B0604020202020204" pitchFamily="34" charset="0"/>
              </a:rPr>
              <a:t>ChAce2. </a:t>
            </a:r>
            <a:endParaRPr lang="en-US" sz="1200" i="1" dirty="0">
              <a:latin typeface="Arial" panose="020B0604020202020204" pitchFamily="34" charset="0"/>
              <a:cs typeface="Arial" panose="020B0604020202020204" pitchFamily="34" charset="0"/>
            </a:endParaRPr>
          </a:p>
          <a:p>
            <a:pPr algn="just">
              <a:lnSpc>
                <a:spcPct val="150000"/>
              </a:lnSpc>
            </a:pPr>
            <a:r>
              <a:rPr lang="en-US" sz="1200" i="1" dirty="0">
                <a:latin typeface="Arial" panose="020B0604020202020204" pitchFamily="34" charset="0"/>
                <a:cs typeface="Arial" panose="020B0604020202020204" pitchFamily="34" charset="0"/>
              </a:rPr>
              <a:t>ΔChace2 </a:t>
            </a:r>
            <a:r>
              <a:rPr lang="en-US" sz="1200" dirty="0">
                <a:latin typeface="Arial" panose="020B0604020202020204" pitchFamily="34" charset="0"/>
                <a:cs typeface="Arial" panose="020B0604020202020204" pitchFamily="34" charset="0"/>
              </a:rPr>
              <a:t>was transformed with pACE2 (pCK5265) encoding the wild-type </a:t>
            </a:r>
            <a:r>
              <a:rPr lang="en-US" sz="1200" i="1" dirty="0">
                <a:latin typeface="Arial" panose="020B0604020202020204" pitchFamily="34" charset="0"/>
                <a:cs typeface="Arial" panose="020B0604020202020204" pitchFamily="34" charset="0"/>
              </a:rPr>
              <a:t>ChACE2</a:t>
            </a:r>
            <a:r>
              <a:rPr lang="en-US" sz="1200" dirty="0">
                <a:latin typeface="Arial" panose="020B0604020202020204" pitchFamily="34" charset="0"/>
                <a:cs typeface="Arial" panose="020B0604020202020204" pitchFamily="34" charset="0"/>
              </a:rPr>
              <a:t> locus (from -1067 to +2993) or with the empty vector control (pCK4939). The transforming T-DNAs are integrated by homologous recombination into the </a:t>
            </a:r>
            <a:r>
              <a:rPr lang="en-US" sz="1200" i="1" dirty="0">
                <a:latin typeface="Arial" panose="020B0604020202020204" pitchFamily="34" charset="0"/>
                <a:cs typeface="Arial" panose="020B0604020202020204" pitchFamily="34" charset="0"/>
              </a:rPr>
              <a:t>ΔChku80</a:t>
            </a:r>
            <a:r>
              <a:rPr lang="en-US" sz="1200" dirty="0">
                <a:latin typeface="Arial" panose="020B0604020202020204" pitchFamily="34" charset="0"/>
                <a:cs typeface="Arial" panose="020B0604020202020204" pitchFamily="34" charset="0"/>
              </a:rPr>
              <a:t> locus to avoid position effects on gene expression. (A) Schematic representation of the </a:t>
            </a:r>
            <a:r>
              <a:rPr lang="en-US" sz="1200" i="1" dirty="0">
                <a:latin typeface="Arial" panose="020B0604020202020204" pitchFamily="34" charset="0"/>
                <a:cs typeface="Arial" panose="020B0604020202020204" pitchFamily="34" charset="0"/>
              </a:rPr>
              <a:t>ΔChku80 </a:t>
            </a:r>
            <a:r>
              <a:rPr lang="en-US" sz="1200" dirty="0">
                <a:latin typeface="Arial" panose="020B0604020202020204" pitchFamily="34" charset="0"/>
                <a:cs typeface="Arial" panose="020B0604020202020204" pitchFamily="34" charset="0"/>
              </a:rPr>
              <a:t>locus in the parental </a:t>
            </a:r>
            <a:r>
              <a:rPr lang="en-US" sz="1200" i="1" dirty="0">
                <a:latin typeface="Arial" panose="020B0604020202020204" pitchFamily="34" charset="0"/>
                <a:cs typeface="Arial" panose="020B0604020202020204" pitchFamily="34" charset="0"/>
              </a:rPr>
              <a:t>ΔChace2</a:t>
            </a:r>
            <a:r>
              <a:rPr lang="en-US" sz="1200" dirty="0">
                <a:latin typeface="Arial" panose="020B0604020202020204" pitchFamily="34" charset="0"/>
                <a:cs typeface="Arial" panose="020B0604020202020204" pitchFamily="34" charset="0"/>
              </a:rPr>
              <a:t> mutant (top) and the plasmids used for transformation (bottom two). After successful homologous recombination the </a:t>
            </a:r>
            <a:r>
              <a:rPr lang="en-US" sz="1200" dirty="0" err="1">
                <a:latin typeface="Arial" panose="020B0604020202020204" pitchFamily="34" charset="0"/>
                <a:cs typeface="Arial" panose="020B0604020202020204" pitchFamily="34" charset="0"/>
              </a:rPr>
              <a:t>nourseothricin</a:t>
            </a:r>
            <a:r>
              <a:rPr lang="en-US" sz="1200" dirty="0">
                <a:latin typeface="Arial" panose="020B0604020202020204" pitchFamily="34" charset="0"/>
                <a:cs typeface="Arial" panose="020B0604020202020204" pitchFamily="34" charset="0"/>
              </a:rPr>
              <a:t> resistance cassette (</a:t>
            </a:r>
            <a:r>
              <a:rPr lang="en-US" sz="1200" dirty="0" err="1">
                <a:latin typeface="Arial" panose="020B0604020202020204" pitchFamily="34" charset="0"/>
                <a:cs typeface="Arial" panose="020B0604020202020204" pitchFamily="34" charset="0"/>
              </a:rPr>
              <a:t>natR</a:t>
            </a:r>
            <a:r>
              <a:rPr lang="en-US" sz="1200" dirty="0">
                <a:latin typeface="Arial" panose="020B0604020202020204" pitchFamily="34" charset="0"/>
                <a:cs typeface="Arial" panose="020B0604020202020204" pitchFamily="34" charset="0"/>
              </a:rPr>
              <a:t>) in the </a:t>
            </a:r>
            <a:r>
              <a:rPr lang="en-US" sz="1200" i="1" dirty="0">
                <a:latin typeface="Arial" panose="020B0604020202020204" pitchFamily="34" charset="0"/>
                <a:cs typeface="Arial" panose="020B0604020202020204" pitchFamily="34" charset="0"/>
              </a:rPr>
              <a:t>ΔChku80</a:t>
            </a:r>
            <a:r>
              <a:rPr lang="en-US" sz="1200" dirty="0">
                <a:latin typeface="Arial" panose="020B0604020202020204" pitchFamily="34" charset="0"/>
                <a:cs typeface="Arial" panose="020B0604020202020204" pitchFamily="34" charset="0"/>
              </a:rPr>
              <a:t> locus is replaced by either </a:t>
            </a:r>
            <a:r>
              <a:rPr lang="en-US" sz="1200" i="1" dirty="0">
                <a:latin typeface="Arial" panose="020B0604020202020204" pitchFamily="34" charset="0"/>
                <a:cs typeface="Arial" panose="020B0604020202020204" pitchFamily="34" charset="0"/>
              </a:rPr>
              <a:t>ChACE2 </a:t>
            </a:r>
            <a:r>
              <a:rPr lang="en-US" sz="1200" dirty="0">
                <a:latin typeface="Arial" panose="020B0604020202020204" pitchFamily="34" charset="0"/>
                <a:cs typeface="Arial" panose="020B0604020202020204" pitchFamily="34" charset="0"/>
              </a:rPr>
              <a:t>together with the </a:t>
            </a:r>
            <a:r>
              <a:rPr lang="en-US" sz="1200" dirty="0" err="1">
                <a:latin typeface="Arial" panose="020B0604020202020204" pitchFamily="34" charset="0"/>
                <a:cs typeface="Arial" panose="020B0604020202020204" pitchFamily="34" charset="0"/>
              </a:rPr>
              <a:t>bialaphos</a:t>
            </a:r>
            <a:r>
              <a:rPr lang="en-US" sz="1200" dirty="0">
                <a:latin typeface="Arial" panose="020B0604020202020204" pitchFamily="34" charset="0"/>
                <a:cs typeface="Arial" panose="020B0604020202020204" pitchFamily="34" charset="0"/>
              </a:rPr>
              <a:t> resistance cassette (</a:t>
            </a:r>
            <a:r>
              <a:rPr lang="en-US" sz="1200" dirty="0" err="1">
                <a:latin typeface="Arial" panose="020B0604020202020204" pitchFamily="34" charset="0"/>
                <a:cs typeface="Arial" panose="020B0604020202020204" pitchFamily="34" charset="0"/>
              </a:rPr>
              <a:t>barR</a:t>
            </a:r>
            <a:r>
              <a:rPr lang="en-US" sz="1200" dirty="0">
                <a:latin typeface="Arial" panose="020B0604020202020204" pitchFamily="34" charset="0"/>
                <a:cs typeface="Arial" panose="020B0604020202020204" pitchFamily="34" charset="0"/>
              </a:rPr>
              <a:t>) or by </a:t>
            </a:r>
            <a:r>
              <a:rPr lang="en-US" sz="1200" dirty="0" err="1">
                <a:latin typeface="Arial" panose="020B0604020202020204" pitchFamily="34" charset="0"/>
                <a:cs typeface="Arial" panose="020B0604020202020204" pitchFamily="34" charset="0"/>
              </a:rPr>
              <a:t>barR</a:t>
            </a:r>
            <a:r>
              <a:rPr lang="en-US" sz="1200" dirty="0">
                <a:latin typeface="Arial" panose="020B0604020202020204" pitchFamily="34" charset="0"/>
                <a:cs typeface="Arial" panose="020B0604020202020204" pitchFamily="34" charset="0"/>
              </a:rPr>
              <a:t> alone in the case of the empty vector. (B) Diagnostic PCRs to test for correct integration of the expression cassettes. Primers for the test PCRs are shown as small arrows in panel (A). </a:t>
            </a:r>
            <a:r>
              <a:rPr lang="en-US" sz="1200" i="1" dirty="0">
                <a:latin typeface="Arial" panose="020B0604020202020204" pitchFamily="34" charset="0"/>
                <a:cs typeface="Arial" panose="020B0604020202020204" pitchFamily="34" charset="0"/>
              </a:rPr>
              <a:t>ChACE2 </a:t>
            </a:r>
            <a:r>
              <a:rPr lang="en-US" sz="1200" dirty="0">
                <a:latin typeface="Arial" panose="020B0604020202020204" pitchFamily="34" charset="0"/>
                <a:cs typeface="Arial" panose="020B0604020202020204" pitchFamily="34" charset="0"/>
              </a:rPr>
              <a:t>complementation transformants should show bands in both PCRs, while PCRs with transformants harboring the empty vector should only be positive with primers c and d depicted in panel (A). (C- D) The strains </a:t>
            </a:r>
            <a:r>
              <a:rPr lang="en-US" sz="1200" i="1" dirty="0">
                <a:latin typeface="Arial" panose="020B0604020202020204" pitchFamily="34" charset="0"/>
                <a:cs typeface="Arial" panose="020B0604020202020204" pitchFamily="34" charset="0"/>
              </a:rPr>
              <a:t>ΔChace2 </a:t>
            </a:r>
            <a:r>
              <a:rPr lang="en-US" sz="1200" dirty="0">
                <a:latin typeface="Arial" panose="020B0604020202020204" pitchFamily="34" charset="0"/>
                <a:cs typeface="Arial" panose="020B0604020202020204" pitchFamily="34" charset="0"/>
              </a:rPr>
              <a:t>(CY6353), </a:t>
            </a:r>
            <a:r>
              <a:rPr lang="en-US" sz="1200" i="1" dirty="0">
                <a:latin typeface="Arial" panose="020B0604020202020204" pitchFamily="34" charset="0"/>
                <a:cs typeface="Arial" panose="020B0604020202020204" pitchFamily="34" charset="0"/>
              </a:rPr>
              <a:t>ΔChace2 + </a:t>
            </a:r>
            <a:r>
              <a:rPr lang="en-US" sz="1200" dirty="0">
                <a:latin typeface="Arial" panose="020B0604020202020204" pitchFamily="34" charset="0"/>
                <a:cs typeface="Arial" panose="020B0604020202020204" pitchFamily="34" charset="0"/>
              </a:rPr>
              <a:t>pACE2 (CY7433), </a:t>
            </a:r>
            <a:r>
              <a:rPr lang="en-US" sz="1200" i="1" dirty="0">
                <a:latin typeface="Arial" panose="020B0604020202020204" pitchFamily="34" charset="0"/>
                <a:cs typeface="Arial" panose="020B0604020202020204" pitchFamily="34" charset="0"/>
              </a:rPr>
              <a:t>ΔChace2</a:t>
            </a:r>
            <a:r>
              <a:rPr lang="en-US" sz="1200" dirty="0">
                <a:latin typeface="Arial" panose="020B0604020202020204" pitchFamily="34" charset="0"/>
                <a:cs typeface="Arial" panose="020B0604020202020204" pitchFamily="34" charset="0"/>
              </a:rPr>
              <a:t> + EV (CY7434) and their parental strain </a:t>
            </a:r>
            <a:r>
              <a:rPr lang="en-US" sz="1200" i="1" dirty="0">
                <a:latin typeface="Arial" panose="020B0604020202020204" pitchFamily="34" charset="0"/>
                <a:cs typeface="Arial" panose="020B0604020202020204" pitchFamily="34" charset="0"/>
              </a:rPr>
              <a:t>ΔChku80 </a:t>
            </a:r>
            <a:r>
              <a:rPr lang="en-US" sz="1200" dirty="0">
                <a:latin typeface="Arial" panose="020B0604020202020204" pitchFamily="34" charset="0"/>
                <a:cs typeface="Arial" panose="020B0604020202020204" pitchFamily="34" charset="0"/>
              </a:rPr>
              <a:t>(CY6021) were tested for their ability to produce conidia and to lead to successful infection. (C) Conidiation assay after 7 days. (E) Representative microscopic images of trypan blue stained leaves three days after infection. Scale bar = 20 µm.</a:t>
            </a:r>
            <a:endParaRPr lang="de-DE" sz="1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1032164"/>
      </p:ext>
    </p:extLst>
  </p:cSld>
  <p:clrMapOvr>
    <a:masterClrMapping/>
  </p:clrMapOvr>
</p:sld>
</file>

<file path=ppt/theme/theme1.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rnd" cmpd="sng" algn="ctr">
          <a:solidFill>
            <a:schemeClr val="phClr">
              <a:shade val="95000"/>
              <a:satMod val="105000"/>
            </a:schemeClr>
          </a:solidFill>
          <a:prstDash val="solid"/>
        </a:ln>
        <a:ln w="25400" cap="rnd" cmpd="sng" algn="ctr">
          <a:solidFill>
            <a:schemeClr val="phClr"/>
          </a:solidFill>
          <a:prstDash val="solid"/>
        </a:ln>
        <a:ln w="38100" cap="rnd" cmpd="sng" algn="ctr">
          <a:solidFill>
            <a:schemeClr val="phClr"/>
          </a:solidFill>
          <a:prstDash val="solid"/>
        </a:ln>
      </a:lnStyleLst>
      <a:effectStyleLst>
        <a:effectStyle>
          <a:effectLst>
            <a:outerShdw blurRad="40000" dist="20000" dir="5400000">
              <a:srgbClr val="000000">
                <a:alpha val="38000"/>
              </a:srgbClr>
            </a:outerShdw>
          </a:effectLst>
        </a:effectStyle>
        <a:effectStyle>
          <a:effectLst>
            <a:outerShdw blurRad="40000" dist="23000" dir="5400000">
              <a:srgbClr val="000000">
                <a:alpha val="35000"/>
              </a:srgbClr>
            </a:outerShdw>
          </a:effectLst>
        </a:effectStyle>
        <a:effectStyle>
          <a:effectLst>
            <a:outerShdw blurRad="40000" dist="23000" dir="540000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100000" t="-60000" r="100000" b="200000"/>
          </a:path>
        </a:gradFill>
        <a:gradFill rotWithShape="1">
          <a:gsLst>
            <a:gs pos="0">
              <a:schemeClr val="phClr">
                <a:tint val="80000"/>
                <a:satMod val="300000"/>
              </a:schemeClr>
            </a:gs>
            <a:gs pos="100000">
              <a:schemeClr val="phClr">
                <a:shade val="30000"/>
                <a:satMod val="200000"/>
              </a:schemeClr>
            </a:gs>
          </a:gsLst>
          <a:path path="circle">
            <a:fillToRect l="100000" t="100000" r="100000" b="10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391</Words>
  <Application>Microsoft Office PowerPoint</Application>
  <PresentationFormat>Benutzerdefiniert</PresentationFormat>
  <Paragraphs>59</Paragraphs>
  <Slides>2</Slides>
  <Notes>1</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2</vt:i4>
      </vt:variant>
    </vt:vector>
  </HeadingPairs>
  <TitlesOfParts>
    <vt:vector size="5" baseType="lpstr">
      <vt:lpstr>Arial</vt:lpstr>
      <vt:lpstr>Calibri</vt:lpstr>
      <vt:lpstr>Larissa-Design</vt:lpstr>
      <vt:lpstr>PowerPoint-Präsentation</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Johannes</dc:creator>
  <cp:lastModifiedBy>johannes.schmidpeter@altmuehlnet.de</cp:lastModifiedBy>
  <cp:revision>122</cp:revision>
  <cp:lastPrinted>2016-11-29T09:04:05Z</cp:lastPrinted>
  <dcterms:created xsi:type="dcterms:W3CDTF">2016-01-13T09:32:30Z</dcterms:created>
  <dcterms:modified xsi:type="dcterms:W3CDTF">2017-01-10T10:09:56Z</dcterms:modified>
</cp:coreProperties>
</file>